
<file path=[Content_Types].xml><?xml version="1.0" encoding="utf-8"?>
<Types xmlns="http://schemas.openxmlformats.org/package/2006/content-types">
  <Default Extension="png" ContentType="image/png"/>
  <Default Extension="emf" ContentType="image/x-emf"/>
  <Default Extension="jpeg" ContentType="image/jpeg"/>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ags/tag1.xml" ContentType="application/vnd.openxmlformats-officedocument.presentationml.tags+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p:sldMasterIdLst>
    <p:sldMasterId id="2147483649" r:id="rId1"/>
    <p:sldMasterId id="2147483733" r:id="rId2"/>
  </p:sldMasterIdLst>
  <p:notesMasterIdLst>
    <p:notesMasterId r:id="rId75"/>
  </p:notesMasterIdLst>
  <p:handoutMasterIdLst>
    <p:handoutMasterId r:id="rId76"/>
  </p:handoutMasterIdLst>
  <p:sldIdLst>
    <p:sldId id="264" r:id="rId3"/>
    <p:sldId id="389" r:id="rId4"/>
    <p:sldId id="363" r:id="rId5"/>
    <p:sldId id="373" r:id="rId6"/>
    <p:sldId id="390" r:id="rId7"/>
    <p:sldId id="353" r:id="rId8"/>
    <p:sldId id="275" r:id="rId9"/>
    <p:sldId id="348" r:id="rId10"/>
    <p:sldId id="374" r:id="rId11"/>
    <p:sldId id="362" r:id="rId12"/>
    <p:sldId id="391" r:id="rId13"/>
    <p:sldId id="387" r:id="rId14"/>
    <p:sldId id="355" r:id="rId15"/>
    <p:sldId id="283" r:id="rId16"/>
    <p:sldId id="380" r:id="rId17"/>
    <p:sldId id="285" r:id="rId18"/>
    <p:sldId id="396" r:id="rId19"/>
    <p:sldId id="295" r:id="rId20"/>
    <p:sldId id="356" r:id="rId21"/>
    <p:sldId id="296" r:id="rId22"/>
    <p:sldId id="298" r:id="rId23"/>
    <p:sldId id="305" r:id="rId24"/>
    <p:sldId id="309" r:id="rId25"/>
    <p:sldId id="293" r:id="rId26"/>
    <p:sldId id="299" r:id="rId27"/>
    <p:sldId id="300" r:id="rId28"/>
    <p:sldId id="308" r:id="rId29"/>
    <p:sldId id="303" r:id="rId30"/>
    <p:sldId id="395" r:id="rId31"/>
    <p:sldId id="401" r:id="rId32"/>
    <p:sldId id="306" r:id="rId33"/>
    <p:sldId id="393" r:id="rId34"/>
    <p:sldId id="375" r:id="rId35"/>
    <p:sldId id="311" r:id="rId36"/>
    <p:sldId id="310" r:id="rId37"/>
    <p:sldId id="397" r:id="rId38"/>
    <p:sldId id="312" r:id="rId39"/>
    <p:sldId id="313" r:id="rId40"/>
    <p:sldId id="315" r:id="rId41"/>
    <p:sldId id="316" r:id="rId42"/>
    <p:sldId id="392" r:id="rId43"/>
    <p:sldId id="318" r:id="rId44"/>
    <p:sldId id="400" r:id="rId45"/>
    <p:sldId id="398" r:id="rId46"/>
    <p:sldId id="343" r:id="rId47"/>
    <p:sldId id="320" r:id="rId48"/>
    <p:sldId id="376" r:id="rId49"/>
    <p:sldId id="321" r:id="rId50"/>
    <p:sldId id="346" r:id="rId51"/>
    <p:sldId id="399" r:id="rId52"/>
    <p:sldId id="322" r:id="rId53"/>
    <p:sldId id="345" r:id="rId54"/>
    <p:sldId id="377" r:id="rId55"/>
    <p:sldId id="325" r:id="rId56"/>
    <p:sldId id="327" r:id="rId57"/>
    <p:sldId id="379" r:id="rId58"/>
    <p:sldId id="328" r:id="rId59"/>
    <p:sldId id="329" r:id="rId60"/>
    <p:sldId id="382" r:id="rId61"/>
    <p:sldId id="330" r:id="rId62"/>
    <p:sldId id="331" r:id="rId63"/>
    <p:sldId id="332" r:id="rId64"/>
    <p:sldId id="333" r:id="rId65"/>
    <p:sldId id="384" r:id="rId66"/>
    <p:sldId id="334" r:id="rId67"/>
    <p:sldId id="335" r:id="rId68"/>
    <p:sldId id="336" r:id="rId69"/>
    <p:sldId id="386" r:id="rId70"/>
    <p:sldId id="339" r:id="rId71"/>
    <p:sldId id="378" r:id="rId72"/>
    <p:sldId id="388" r:id="rId73"/>
    <p:sldId id="297" r:id="rId74"/>
  </p:sldIdLst>
  <p:sldSz cx="9144000" cy="6858000" type="screen4x3"/>
  <p:notesSz cx="6797675" cy="9926638"/>
  <p:defaultTextStyle>
    <a:defPPr>
      <a:defRPr lang="ja-JP"/>
    </a:defPPr>
    <a:lvl1pPr algn="l" rtl="0" eaLnBrk="0" fontAlgn="base" hangingPunct="0">
      <a:spcBef>
        <a:spcPct val="0"/>
      </a:spcBef>
      <a:spcAft>
        <a:spcPct val="0"/>
      </a:spcAft>
      <a:defRPr kumimoji="1" sz="2800" kern="1200">
        <a:solidFill>
          <a:schemeClr val="tx2"/>
        </a:solidFill>
        <a:latin typeface="HGP創英角ｺﾞｼｯｸUB" panose="020B0900000000000000" pitchFamily="50" charset="-128"/>
        <a:ea typeface="HGP創英角ｺﾞｼｯｸUB" panose="020B0900000000000000" pitchFamily="50" charset="-128"/>
        <a:cs typeface="+mn-cs"/>
      </a:defRPr>
    </a:lvl1pPr>
    <a:lvl2pPr marL="457200" algn="l" rtl="0" eaLnBrk="0" fontAlgn="base" hangingPunct="0">
      <a:spcBef>
        <a:spcPct val="0"/>
      </a:spcBef>
      <a:spcAft>
        <a:spcPct val="0"/>
      </a:spcAft>
      <a:defRPr kumimoji="1" sz="2800" kern="1200">
        <a:solidFill>
          <a:schemeClr val="tx2"/>
        </a:solidFill>
        <a:latin typeface="HGP創英角ｺﾞｼｯｸUB" panose="020B0900000000000000" pitchFamily="50" charset="-128"/>
        <a:ea typeface="HGP創英角ｺﾞｼｯｸUB" panose="020B0900000000000000" pitchFamily="50" charset="-128"/>
        <a:cs typeface="+mn-cs"/>
      </a:defRPr>
    </a:lvl2pPr>
    <a:lvl3pPr marL="914400" algn="l" rtl="0" eaLnBrk="0" fontAlgn="base" hangingPunct="0">
      <a:spcBef>
        <a:spcPct val="0"/>
      </a:spcBef>
      <a:spcAft>
        <a:spcPct val="0"/>
      </a:spcAft>
      <a:defRPr kumimoji="1" sz="2800" kern="1200">
        <a:solidFill>
          <a:schemeClr val="tx2"/>
        </a:solidFill>
        <a:latin typeface="HGP創英角ｺﾞｼｯｸUB" panose="020B0900000000000000" pitchFamily="50" charset="-128"/>
        <a:ea typeface="HGP創英角ｺﾞｼｯｸUB" panose="020B0900000000000000" pitchFamily="50" charset="-128"/>
        <a:cs typeface="+mn-cs"/>
      </a:defRPr>
    </a:lvl3pPr>
    <a:lvl4pPr marL="1371600" algn="l" rtl="0" eaLnBrk="0" fontAlgn="base" hangingPunct="0">
      <a:spcBef>
        <a:spcPct val="0"/>
      </a:spcBef>
      <a:spcAft>
        <a:spcPct val="0"/>
      </a:spcAft>
      <a:defRPr kumimoji="1" sz="2800" kern="1200">
        <a:solidFill>
          <a:schemeClr val="tx2"/>
        </a:solidFill>
        <a:latin typeface="HGP創英角ｺﾞｼｯｸUB" panose="020B0900000000000000" pitchFamily="50" charset="-128"/>
        <a:ea typeface="HGP創英角ｺﾞｼｯｸUB" panose="020B0900000000000000" pitchFamily="50" charset="-128"/>
        <a:cs typeface="+mn-cs"/>
      </a:defRPr>
    </a:lvl4pPr>
    <a:lvl5pPr marL="1828800" algn="l" rtl="0" eaLnBrk="0" fontAlgn="base" hangingPunct="0">
      <a:spcBef>
        <a:spcPct val="0"/>
      </a:spcBef>
      <a:spcAft>
        <a:spcPct val="0"/>
      </a:spcAft>
      <a:defRPr kumimoji="1" sz="2800" kern="1200">
        <a:solidFill>
          <a:schemeClr val="tx2"/>
        </a:solidFill>
        <a:latin typeface="HGP創英角ｺﾞｼｯｸUB" panose="020B0900000000000000" pitchFamily="50" charset="-128"/>
        <a:ea typeface="HGP創英角ｺﾞｼｯｸUB" panose="020B0900000000000000" pitchFamily="50" charset="-128"/>
        <a:cs typeface="+mn-cs"/>
      </a:defRPr>
    </a:lvl5pPr>
    <a:lvl6pPr marL="2286000" algn="l" defTabSz="914400" rtl="0" eaLnBrk="1" latinLnBrk="0" hangingPunct="1">
      <a:defRPr kumimoji="1" sz="2800" kern="1200">
        <a:solidFill>
          <a:schemeClr val="tx2"/>
        </a:solidFill>
        <a:latin typeface="HGP創英角ｺﾞｼｯｸUB" panose="020B0900000000000000" pitchFamily="50" charset="-128"/>
        <a:ea typeface="HGP創英角ｺﾞｼｯｸUB" panose="020B0900000000000000" pitchFamily="50" charset="-128"/>
        <a:cs typeface="+mn-cs"/>
      </a:defRPr>
    </a:lvl6pPr>
    <a:lvl7pPr marL="2743200" algn="l" defTabSz="914400" rtl="0" eaLnBrk="1" latinLnBrk="0" hangingPunct="1">
      <a:defRPr kumimoji="1" sz="2800" kern="1200">
        <a:solidFill>
          <a:schemeClr val="tx2"/>
        </a:solidFill>
        <a:latin typeface="HGP創英角ｺﾞｼｯｸUB" panose="020B0900000000000000" pitchFamily="50" charset="-128"/>
        <a:ea typeface="HGP創英角ｺﾞｼｯｸUB" panose="020B0900000000000000" pitchFamily="50" charset="-128"/>
        <a:cs typeface="+mn-cs"/>
      </a:defRPr>
    </a:lvl7pPr>
    <a:lvl8pPr marL="3200400" algn="l" defTabSz="914400" rtl="0" eaLnBrk="1" latinLnBrk="0" hangingPunct="1">
      <a:defRPr kumimoji="1" sz="2800" kern="1200">
        <a:solidFill>
          <a:schemeClr val="tx2"/>
        </a:solidFill>
        <a:latin typeface="HGP創英角ｺﾞｼｯｸUB" panose="020B0900000000000000" pitchFamily="50" charset="-128"/>
        <a:ea typeface="HGP創英角ｺﾞｼｯｸUB" panose="020B0900000000000000" pitchFamily="50" charset="-128"/>
        <a:cs typeface="+mn-cs"/>
      </a:defRPr>
    </a:lvl8pPr>
    <a:lvl9pPr marL="3657600" algn="l" defTabSz="914400" rtl="0" eaLnBrk="1" latinLnBrk="0" hangingPunct="1">
      <a:defRPr kumimoji="1" sz="2800" kern="1200">
        <a:solidFill>
          <a:schemeClr val="tx2"/>
        </a:solidFill>
        <a:latin typeface="HGP創英角ｺﾞｼｯｸUB" panose="020B0900000000000000" pitchFamily="50" charset="-128"/>
        <a:ea typeface="HGP創英角ｺﾞｼｯｸUB" panose="020B0900000000000000" pitchFamily="50" charset="-128"/>
        <a:cs typeface="+mn-cs"/>
      </a:defRPr>
    </a:lvl9pPr>
  </p:defaultTextStyle>
  <p:extLst>
    <p:ext uri="{EFAFB233-063F-42B5-8137-9DF3F51BA10A}">
      <p15:sldGuideLst xmlns:p15="http://schemas.microsoft.com/office/powerpoint/2012/main">
        <p15:guide id="1" orient="horz" pos="1353">
          <p15:clr>
            <a:srgbClr val="A4A3A4"/>
          </p15:clr>
        </p15:guide>
        <p15:guide id="2" pos="2880">
          <p15:clr>
            <a:srgbClr val="A4A3A4"/>
          </p15:clr>
        </p15:guide>
      </p15:sldGuideLst>
    </p:ext>
    <p:ext uri="{2D200454-40CA-4A62-9FC3-DE9A4176ACB9}">
      <p15:notesGuideLst xmlns:p15="http://schemas.microsoft.com/office/powerpoint/2012/main">
        <p15:guide id="1" orient="horz" pos="3127">
          <p15:clr>
            <a:srgbClr val="A4A3A4"/>
          </p15:clr>
        </p15:guide>
        <p15:guide id="2" pos="214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CC"/>
    <a:srgbClr val="86F8DD"/>
    <a:srgbClr val="FF9900"/>
    <a:srgbClr val="FF66CC"/>
    <a:srgbClr val="FFFF00"/>
    <a:srgbClr val="A50021"/>
    <a:srgbClr val="00FF00"/>
    <a:srgbClr val="1BE52E"/>
    <a:srgbClr val="760D8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066" autoAdjust="0"/>
    <p:restoredTop sz="82310" autoAdjust="0"/>
  </p:normalViewPr>
  <p:slideViewPr>
    <p:cSldViewPr snapToGrid="0">
      <p:cViewPr varScale="1">
        <p:scale>
          <a:sx n="94" d="100"/>
          <a:sy n="94" d="100"/>
        </p:scale>
        <p:origin x="1692" y="30"/>
      </p:cViewPr>
      <p:guideLst>
        <p:guide orient="horz" pos="1353"/>
        <p:guide pos="2880"/>
      </p:guideLst>
    </p:cSldViewPr>
  </p:slideViewPr>
  <p:notesTextViewPr>
    <p:cViewPr>
      <p:scale>
        <a:sx n="100" d="100"/>
        <a:sy n="100" d="100"/>
      </p:scale>
      <p:origin x="0" y="0"/>
    </p:cViewPr>
  </p:notesTextViewPr>
  <p:sorterViewPr>
    <p:cViewPr>
      <p:scale>
        <a:sx n="66" d="100"/>
        <a:sy n="66" d="100"/>
      </p:scale>
      <p:origin x="0" y="2106"/>
    </p:cViewPr>
  </p:sorterViewPr>
  <p:notesViewPr>
    <p:cSldViewPr snapToGrid="0">
      <p:cViewPr>
        <p:scale>
          <a:sx n="60" d="100"/>
          <a:sy n="60" d="100"/>
        </p:scale>
        <p:origin x="4440" y="756"/>
      </p:cViewPr>
      <p:guideLst>
        <p:guide orient="horz" pos="3127"/>
        <p:guide pos="2140"/>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handoutMaster" Target="handoutMasters/handoutMaster1.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viewProps" Target="viewProps.xml"/><Relationship Id="rId81" Type="http://schemas.microsoft.com/office/2015/10/relationships/revisionInfo" Target="revisionInfo.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3490" name="Rectangle 2"/>
          <p:cNvSpPr>
            <a:spLocks noGrp="1" noChangeArrowheads="1"/>
          </p:cNvSpPr>
          <p:nvPr>
            <p:ph type="hdr" sz="quarter"/>
          </p:nvPr>
        </p:nvSpPr>
        <p:spPr bwMode="auto">
          <a:xfrm>
            <a:off x="0" y="0"/>
            <a:ext cx="2922588" cy="477838"/>
          </a:xfrm>
          <a:prstGeom prst="rect">
            <a:avLst/>
          </a:prstGeom>
          <a:noFill/>
          <a:ln w="9525">
            <a:noFill/>
            <a:miter lim="800000"/>
            <a:headEnd/>
            <a:tailEnd/>
          </a:ln>
        </p:spPr>
        <p:txBody>
          <a:bodyPr vert="horz" wrap="square" lIns="96164" tIns="48082" rIns="96164" bIns="48082" numCol="1" anchor="t" anchorCtr="0" compatLnSpc="1">
            <a:prstTxWarp prst="textNoShape">
              <a:avLst/>
            </a:prstTxWarp>
          </a:bodyPr>
          <a:lstStyle>
            <a:lvl1pPr algn="l" defTabSz="962445" eaLnBrk="1" hangingPunct="1">
              <a:defRPr sz="1300" b="1">
                <a:solidFill>
                  <a:schemeClr val="tx1"/>
                </a:solidFill>
                <a:latin typeface="Arial" charset="0"/>
                <a:ea typeface="ＭＳ Ｐゴシック" pitchFamily="50" charset="-128"/>
              </a:defRPr>
            </a:lvl1pPr>
          </a:lstStyle>
          <a:p>
            <a:pPr>
              <a:defRPr/>
            </a:pPr>
            <a:endParaRPr lang="en-US" altLang="ja-JP"/>
          </a:p>
        </p:txBody>
      </p:sp>
      <p:sp>
        <p:nvSpPr>
          <p:cNvPr id="63491" name="Rectangle 3"/>
          <p:cNvSpPr>
            <a:spLocks noGrp="1" noChangeArrowheads="1"/>
          </p:cNvSpPr>
          <p:nvPr>
            <p:ph type="dt" sz="quarter" idx="1"/>
          </p:nvPr>
        </p:nvSpPr>
        <p:spPr bwMode="auto">
          <a:xfrm>
            <a:off x="3814763" y="0"/>
            <a:ext cx="3003550" cy="477838"/>
          </a:xfrm>
          <a:prstGeom prst="rect">
            <a:avLst/>
          </a:prstGeom>
          <a:noFill/>
          <a:ln w="9525">
            <a:noFill/>
            <a:miter lim="800000"/>
            <a:headEnd/>
            <a:tailEnd/>
          </a:ln>
        </p:spPr>
        <p:txBody>
          <a:bodyPr vert="horz" wrap="square" lIns="96164" tIns="48082" rIns="96164" bIns="48082" numCol="1" anchor="t" anchorCtr="0" compatLnSpc="1">
            <a:prstTxWarp prst="textNoShape">
              <a:avLst/>
            </a:prstTxWarp>
          </a:bodyPr>
          <a:lstStyle>
            <a:lvl1pPr algn="r" defTabSz="962445" eaLnBrk="1" hangingPunct="1">
              <a:defRPr sz="1300" b="1">
                <a:solidFill>
                  <a:schemeClr val="tx1"/>
                </a:solidFill>
                <a:latin typeface="Arial" charset="0"/>
                <a:ea typeface="ＭＳ Ｐゴシック" pitchFamily="50" charset="-128"/>
              </a:defRPr>
            </a:lvl1pPr>
          </a:lstStyle>
          <a:p>
            <a:pPr>
              <a:defRPr/>
            </a:pPr>
            <a:fld id="{5BB6E23A-4254-4133-8230-6ED5FA23C505}" type="datetimeFigureOut">
              <a:rPr lang="en-US" altLang="ja-JP"/>
              <a:pPr>
                <a:defRPr/>
              </a:pPr>
              <a:t>4/24/2018</a:t>
            </a:fld>
            <a:endParaRPr lang="en-US" altLang="ja-JP" dirty="0"/>
          </a:p>
        </p:txBody>
      </p:sp>
      <p:sp>
        <p:nvSpPr>
          <p:cNvPr id="63492" name="Rectangle 4"/>
          <p:cNvSpPr>
            <a:spLocks noGrp="1" noChangeArrowheads="1"/>
          </p:cNvSpPr>
          <p:nvPr>
            <p:ph type="ftr" sz="quarter" idx="2"/>
          </p:nvPr>
        </p:nvSpPr>
        <p:spPr bwMode="auto">
          <a:xfrm>
            <a:off x="0" y="9459913"/>
            <a:ext cx="2922588" cy="477837"/>
          </a:xfrm>
          <a:prstGeom prst="rect">
            <a:avLst/>
          </a:prstGeom>
          <a:noFill/>
          <a:ln w="9525">
            <a:noFill/>
            <a:miter lim="800000"/>
            <a:headEnd/>
            <a:tailEnd/>
          </a:ln>
        </p:spPr>
        <p:txBody>
          <a:bodyPr vert="horz" wrap="square" lIns="96164" tIns="48082" rIns="96164" bIns="48082" numCol="1" anchor="b" anchorCtr="0" compatLnSpc="1">
            <a:prstTxWarp prst="textNoShape">
              <a:avLst/>
            </a:prstTxWarp>
          </a:bodyPr>
          <a:lstStyle>
            <a:lvl1pPr algn="l" defTabSz="962445" eaLnBrk="1" hangingPunct="1">
              <a:defRPr sz="1300" b="1">
                <a:solidFill>
                  <a:schemeClr val="tx1"/>
                </a:solidFill>
                <a:latin typeface="Arial" charset="0"/>
                <a:ea typeface="ＭＳ Ｐゴシック" pitchFamily="50" charset="-128"/>
              </a:defRPr>
            </a:lvl1pPr>
          </a:lstStyle>
          <a:p>
            <a:pPr>
              <a:defRPr/>
            </a:pPr>
            <a:endParaRPr lang="en-US" altLang="ja-JP"/>
          </a:p>
        </p:txBody>
      </p:sp>
      <p:sp>
        <p:nvSpPr>
          <p:cNvPr id="63493" name="Rectangle 5"/>
          <p:cNvSpPr>
            <a:spLocks noGrp="1" noChangeArrowheads="1"/>
          </p:cNvSpPr>
          <p:nvPr>
            <p:ph type="sldNum" sz="quarter" idx="3"/>
          </p:nvPr>
        </p:nvSpPr>
        <p:spPr bwMode="auto">
          <a:xfrm>
            <a:off x="3814763" y="9459913"/>
            <a:ext cx="3003550" cy="477837"/>
          </a:xfrm>
          <a:prstGeom prst="rect">
            <a:avLst/>
          </a:prstGeom>
          <a:noFill/>
          <a:ln w="9525">
            <a:noFill/>
            <a:miter lim="800000"/>
            <a:headEnd/>
            <a:tailEnd/>
          </a:ln>
        </p:spPr>
        <p:txBody>
          <a:bodyPr vert="horz" wrap="square" lIns="96164" tIns="48082" rIns="96164" bIns="48082" numCol="1" anchor="b" anchorCtr="0" compatLnSpc="1">
            <a:prstTxWarp prst="textNoShape">
              <a:avLst/>
            </a:prstTxWarp>
          </a:bodyPr>
          <a:lstStyle>
            <a:lvl1pPr algn="r" defTabSz="962025" eaLnBrk="1" hangingPunct="1">
              <a:defRPr sz="1300" b="1" smtClean="0">
                <a:solidFill>
                  <a:schemeClr val="tx1"/>
                </a:solidFill>
                <a:latin typeface="Arial" panose="020B0604020202020204" pitchFamily="34" charset="0"/>
                <a:ea typeface="ＭＳ Ｐゴシック" panose="020B0600070205080204" pitchFamily="50" charset="-128"/>
              </a:defRPr>
            </a:lvl1pPr>
          </a:lstStyle>
          <a:p>
            <a:pPr>
              <a:defRPr/>
            </a:pPr>
            <a:fld id="{6890F457-FD8E-4127-84D4-8085644C2AF0}" type="slidenum">
              <a:rPr lang="en-US" altLang="ja-JP"/>
              <a:pPr>
                <a:defRPr/>
              </a:pPr>
              <a:t>‹#›</a:t>
            </a:fld>
            <a:endParaRPr lang="en-US" altLang="ja-JP"/>
          </a:p>
        </p:txBody>
      </p:sp>
    </p:spTree>
    <p:extLst>
      <p:ext uri="{BB962C8B-B14F-4D97-AF65-F5344CB8AC3E}">
        <p14:creationId xmlns:p14="http://schemas.microsoft.com/office/powerpoint/2010/main" val="356969625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hdr" sz="quarter"/>
          </p:nvPr>
        </p:nvSpPr>
        <p:spPr bwMode="auto">
          <a:xfrm>
            <a:off x="0" y="0"/>
            <a:ext cx="2946400" cy="496888"/>
          </a:xfrm>
          <a:prstGeom prst="rect">
            <a:avLst/>
          </a:prstGeom>
          <a:noFill/>
          <a:ln w="9525">
            <a:noFill/>
            <a:miter lim="800000"/>
            <a:headEnd/>
            <a:tailEnd/>
          </a:ln>
        </p:spPr>
        <p:txBody>
          <a:bodyPr vert="horz" wrap="square" lIns="96164" tIns="48082" rIns="96164" bIns="48082" numCol="1" anchor="t" anchorCtr="0" compatLnSpc="1">
            <a:prstTxWarp prst="textNoShape">
              <a:avLst/>
            </a:prstTxWarp>
          </a:bodyPr>
          <a:lstStyle>
            <a:lvl1pPr algn="l" defTabSz="962445" eaLnBrk="1" hangingPunct="1">
              <a:defRPr sz="1300">
                <a:solidFill>
                  <a:schemeClr val="tx1"/>
                </a:solidFill>
                <a:latin typeface="Arial" charset="0"/>
                <a:ea typeface="ＭＳ Ｐゴシック" pitchFamily="50" charset="-128"/>
              </a:defRPr>
            </a:lvl1pPr>
          </a:lstStyle>
          <a:p>
            <a:pPr>
              <a:defRPr/>
            </a:pPr>
            <a:endParaRPr lang="en-US" altLang="ja-JP"/>
          </a:p>
        </p:txBody>
      </p:sp>
      <p:sp>
        <p:nvSpPr>
          <p:cNvPr id="9219" name="Rectangle 3"/>
          <p:cNvSpPr>
            <a:spLocks noGrp="1" noChangeArrowheads="1"/>
          </p:cNvSpPr>
          <p:nvPr>
            <p:ph type="dt" idx="1"/>
          </p:nvPr>
        </p:nvSpPr>
        <p:spPr bwMode="auto">
          <a:xfrm>
            <a:off x="3849688" y="0"/>
            <a:ext cx="2946400" cy="496888"/>
          </a:xfrm>
          <a:prstGeom prst="rect">
            <a:avLst/>
          </a:prstGeom>
          <a:noFill/>
          <a:ln w="9525">
            <a:noFill/>
            <a:miter lim="800000"/>
            <a:headEnd/>
            <a:tailEnd/>
          </a:ln>
        </p:spPr>
        <p:txBody>
          <a:bodyPr vert="horz" wrap="square" lIns="96164" tIns="48082" rIns="96164" bIns="48082" numCol="1" anchor="t" anchorCtr="0" compatLnSpc="1">
            <a:prstTxWarp prst="textNoShape">
              <a:avLst/>
            </a:prstTxWarp>
          </a:bodyPr>
          <a:lstStyle>
            <a:lvl1pPr algn="r" defTabSz="962445" eaLnBrk="1" hangingPunct="1">
              <a:defRPr sz="1300">
                <a:solidFill>
                  <a:schemeClr val="tx1"/>
                </a:solidFill>
                <a:latin typeface="Arial" charset="0"/>
                <a:ea typeface="ＭＳ Ｐゴシック" pitchFamily="50" charset="-128"/>
              </a:defRPr>
            </a:lvl1pPr>
          </a:lstStyle>
          <a:p>
            <a:pPr>
              <a:defRPr/>
            </a:pPr>
            <a:fld id="{D437993D-6385-44C0-B367-2F7DF9B605C3}" type="datetimeFigureOut">
              <a:rPr lang="en-US" altLang="ja-JP"/>
              <a:pPr>
                <a:defRPr/>
              </a:pPr>
              <a:t>4/24/2018</a:t>
            </a:fld>
            <a:endParaRPr lang="en-US" altLang="ja-JP" dirty="0"/>
          </a:p>
        </p:txBody>
      </p:sp>
      <p:sp>
        <p:nvSpPr>
          <p:cNvPr id="5124" name="Rectangle 4"/>
          <p:cNvSpPr>
            <a:spLocks noGrp="1" noRot="1" noChangeAspect="1" noChangeArrowheads="1" noTextEdit="1"/>
          </p:cNvSpPr>
          <p:nvPr>
            <p:ph type="sldImg" idx="2"/>
          </p:nvPr>
        </p:nvSpPr>
        <p:spPr bwMode="auto">
          <a:xfrm>
            <a:off x="915988" y="742950"/>
            <a:ext cx="4967287" cy="372586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21" name="Rectangle 5"/>
          <p:cNvSpPr>
            <a:spLocks noGrp="1" noChangeArrowheads="1"/>
          </p:cNvSpPr>
          <p:nvPr>
            <p:ph type="body" sz="quarter" idx="3"/>
          </p:nvPr>
        </p:nvSpPr>
        <p:spPr bwMode="auto">
          <a:xfrm>
            <a:off x="681038" y="4714875"/>
            <a:ext cx="5435600" cy="4467225"/>
          </a:xfrm>
          <a:prstGeom prst="rect">
            <a:avLst/>
          </a:prstGeom>
          <a:noFill/>
          <a:ln w="9525">
            <a:noFill/>
            <a:miter lim="800000"/>
            <a:headEnd/>
            <a:tailEnd/>
          </a:ln>
        </p:spPr>
        <p:txBody>
          <a:bodyPr vert="horz" wrap="square" lIns="96164" tIns="48082" rIns="96164" bIns="48082"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9222" name="Rectangle 6"/>
          <p:cNvSpPr>
            <a:spLocks noGrp="1" noChangeArrowheads="1"/>
          </p:cNvSpPr>
          <p:nvPr>
            <p:ph type="ftr" sz="quarter" idx="4"/>
          </p:nvPr>
        </p:nvSpPr>
        <p:spPr bwMode="auto">
          <a:xfrm>
            <a:off x="0" y="9428163"/>
            <a:ext cx="2946400" cy="496887"/>
          </a:xfrm>
          <a:prstGeom prst="rect">
            <a:avLst/>
          </a:prstGeom>
          <a:noFill/>
          <a:ln w="9525">
            <a:noFill/>
            <a:miter lim="800000"/>
            <a:headEnd/>
            <a:tailEnd/>
          </a:ln>
        </p:spPr>
        <p:txBody>
          <a:bodyPr vert="horz" wrap="square" lIns="96164" tIns="48082" rIns="96164" bIns="48082" numCol="1" anchor="b" anchorCtr="0" compatLnSpc="1">
            <a:prstTxWarp prst="textNoShape">
              <a:avLst/>
            </a:prstTxWarp>
          </a:bodyPr>
          <a:lstStyle>
            <a:lvl1pPr algn="l" defTabSz="962445" eaLnBrk="1" hangingPunct="1">
              <a:defRPr sz="1300">
                <a:solidFill>
                  <a:schemeClr val="tx1"/>
                </a:solidFill>
                <a:latin typeface="Arial" charset="0"/>
                <a:ea typeface="ＭＳ Ｐゴシック" pitchFamily="50" charset="-128"/>
              </a:defRPr>
            </a:lvl1pPr>
          </a:lstStyle>
          <a:p>
            <a:pPr>
              <a:defRPr/>
            </a:pPr>
            <a:endParaRPr lang="en-US" altLang="ja-JP"/>
          </a:p>
        </p:txBody>
      </p:sp>
      <p:sp>
        <p:nvSpPr>
          <p:cNvPr id="9223" name="Rectangle 7"/>
          <p:cNvSpPr>
            <a:spLocks noGrp="1" noChangeArrowheads="1"/>
          </p:cNvSpPr>
          <p:nvPr>
            <p:ph type="sldNum" sz="quarter" idx="5"/>
          </p:nvPr>
        </p:nvSpPr>
        <p:spPr bwMode="auto">
          <a:xfrm>
            <a:off x="3849688" y="9428163"/>
            <a:ext cx="2946400" cy="496887"/>
          </a:xfrm>
          <a:prstGeom prst="rect">
            <a:avLst/>
          </a:prstGeom>
          <a:noFill/>
          <a:ln w="9525">
            <a:noFill/>
            <a:miter lim="800000"/>
            <a:headEnd/>
            <a:tailEnd/>
          </a:ln>
        </p:spPr>
        <p:txBody>
          <a:bodyPr vert="horz" wrap="square" lIns="96164" tIns="48082" rIns="96164" bIns="48082" numCol="1" anchor="b" anchorCtr="0" compatLnSpc="1">
            <a:prstTxWarp prst="textNoShape">
              <a:avLst/>
            </a:prstTxWarp>
          </a:bodyPr>
          <a:lstStyle>
            <a:lvl1pPr algn="r" defTabSz="962025" eaLnBrk="1" hangingPunct="1">
              <a:defRPr sz="1300" smtClean="0">
                <a:solidFill>
                  <a:schemeClr val="tx1"/>
                </a:solidFill>
                <a:latin typeface="Arial" panose="020B0604020202020204" pitchFamily="34" charset="0"/>
                <a:ea typeface="ＭＳ Ｐゴシック" panose="020B0600070205080204" pitchFamily="50" charset="-128"/>
              </a:defRPr>
            </a:lvl1pPr>
          </a:lstStyle>
          <a:p>
            <a:pPr>
              <a:defRPr/>
            </a:pPr>
            <a:fld id="{0A69A362-7CA0-4484-8D35-D92A6AFB348C}" type="slidenum">
              <a:rPr lang="en-US" altLang="ja-JP"/>
              <a:pPr>
                <a:defRPr/>
              </a:pPr>
              <a:t>‹#›</a:t>
            </a:fld>
            <a:endParaRPr lang="en-US" altLang="ja-JP"/>
          </a:p>
        </p:txBody>
      </p:sp>
    </p:spTree>
    <p:extLst>
      <p:ext uri="{BB962C8B-B14F-4D97-AF65-F5344CB8AC3E}">
        <p14:creationId xmlns:p14="http://schemas.microsoft.com/office/powerpoint/2010/main" val="1111539768"/>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94620465-3D28-4CAB-B63D-8F1F494EB6B3}" type="slidenum">
              <a:rPr lang="en-US" altLang="ja-JP" sz="1300">
                <a:ea typeface="ＭＳ Ｐゴシック" panose="020B0600070205080204" pitchFamily="50" charset="-128"/>
              </a:rPr>
              <a:pPr>
                <a:spcBef>
                  <a:spcPct val="0"/>
                </a:spcBef>
              </a:pPr>
              <a:t>1</a:t>
            </a:fld>
            <a:endParaRPr lang="en-US" altLang="ja-JP" sz="1300">
              <a:ea typeface="ＭＳ Ｐゴシック" panose="020B0600070205080204" pitchFamily="50" charset="-128"/>
            </a:endParaRPr>
          </a:p>
        </p:txBody>
      </p:sp>
      <p:sp>
        <p:nvSpPr>
          <p:cNvPr id="8195" name="Rectangle 2"/>
          <p:cNvSpPr>
            <a:spLocks noGrp="1" noRot="1" noChangeAspect="1" noChangeArrowheads="1" noTextEdit="1"/>
          </p:cNvSpPr>
          <p:nvPr>
            <p:ph type="sldImg"/>
          </p:nvPr>
        </p:nvSpPr>
        <p:spPr>
          <a:ln/>
        </p:spPr>
      </p:sp>
      <p:sp>
        <p:nvSpPr>
          <p:cNvPr id="81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latin typeface="Arial" panose="020B0604020202020204" pitchFamily="34" charset="0"/>
              </a:rPr>
              <a:t>みなさん、こんにちは。</a:t>
            </a:r>
          </a:p>
          <a:p>
            <a:pPr eaLnBrk="1" hangingPunct="1"/>
            <a:r>
              <a:rPr lang="ja-JP" altLang="en-US" dirty="0">
                <a:latin typeface="Arial" panose="020B0604020202020204" pitchFamily="34" charset="0"/>
              </a:rPr>
              <a:t>講師の</a:t>
            </a:r>
            <a:r>
              <a:rPr lang="en-US" altLang="ja-JP" dirty="0">
                <a:latin typeface="Arial" panose="020B0604020202020204" pitchFamily="34" charset="0"/>
              </a:rPr>
              <a:t>×××</a:t>
            </a:r>
            <a:r>
              <a:rPr lang="ja-JP" altLang="en-US" dirty="0">
                <a:latin typeface="Arial" panose="020B0604020202020204" pitchFamily="34" charset="0"/>
              </a:rPr>
              <a:t>と申します。</a:t>
            </a:r>
          </a:p>
          <a:p>
            <a:pPr eaLnBrk="1" hangingPunct="1"/>
            <a:r>
              <a:rPr lang="ja-JP" altLang="en-US" dirty="0">
                <a:latin typeface="Arial" panose="020B0604020202020204" pitchFamily="34" charset="0"/>
              </a:rPr>
              <a:t>これから、非機能要求グレードの内容とその利用方法についてご紹介します。</a:t>
            </a:r>
            <a:endParaRPr lang="en-US" altLang="ja-JP" dirty="0">
              <a:latin typeface="Arial" panose="020B0604020202020204" pitchFamily="34" charset="0"/>
            </a:endParaRPr>
          </a:p>
          <a:p>
            <a:pPr eaLnBrk="1" hangingPunct="1"/>
            <a:r>
              <a:rPr lang="ja-JP" altLang="en-US" dirty="0">
                <a:latin typeface="Arial" panose="020B0604020202020204" pitchFamily="34" charset="0"/>
              </a:rPr>
              <a:t>この講義で使用する教材を示します。</a:t>
            </a:r>
            <a:endParaRPr lang="en-US" altLang="ja-JP" dirty="0">
              <a:latin typeface="Arial" panose="020B0604020202020204" pitchFamily="34" charset="0"/>
            </a:endParaRPr>
          </a:p>
          <a:p>
            <a:pPr eaLnBrk="1" hangingPunct="1"/>
            <a:r>
              <a:rPr lang="ja-JP" altLang="en-US" dirty="0">
                <a:latin typeface="Arial" panose="020B0604020202020204" pitchFamily="34" charset="0"/>
              </a:rPr>
              <a:t>　・非機能要求グレード研修教材講義用スライド（本資料）</a:t>
            </a:r>
            <a:endParaRPr lang="en-US" altLang="ja-JP" dirty="0">
              <a:latin typeface="Arial" panose="020B0604020202020204" pitchFamily="34" charset="0"/>
            </a:endParaRPr>
          </a:p>
          <a:p>
            <a:pPr eaLnBrk="1" hangingPunct="1"/>
            <a:r>
              <a:rPr lang="ja-JP" altLang="en-US" dirty="0">
                <a:latin typeface="Arial" panose="020B0604020202020204" pitchFamily="34" charset="0"/>
              </a:rPr>
              <a:t>　・システム基盤の非機能要求に関するグレード表</a:t>
            </a:r>
            <a:endParaRPr lang="en-US" altLang="ja-JP" dirty="0">
              <a:latin typeface="Arial" panose="020B0604020202020204" pitchFamily="34" charset="0"/>
            </a:endParaRPr>
          </a:p>
          <a:p>
            <a:pPr eaLnBrk="1" hangingPunct="1"/>
            <a:r>
              <a:rPr lang="ja-JP" altLang="en-US" dirty="0">
                <a:latin typeface="Arial" panose="020B0604020202020204" pitchFamily="34" charset="0"/>
              </a:rPr>
              <a:t>　・システム基盤の非機能要求に関する項目一覧</a:t>
            </a:r>
            <a:endParaRPr lang="en-US" altLang="ja-JP" dirty="0">
              <a:latin typeface="Arial" panose="020B0604020202020204" pitchFamily="34" charset="0"/>
            </a:endParaRPr>
          </a:p>
          <a:p>
            <a:pPr eaLnBrk="1" hangingPunct="1"/>
            <a:r>
              <a:rPr lang="ja-JP" altLang="en-US" dirty="0">
                <a:latin typeface="Arial" panose="020B0604020202020204" pitchFamily="34" charset="0"/>
              </a:rPr>
              <a:t>　・システム基盤の非機能要求に関する樹系図</a:t>
            </a:r>
            <a:endParaRPr lang="en-US" altLang="ja-JP" dirty="0">
              <a:latin typeface="Arial" panose="020B0604020202020204" pitchFamily="34" charset="0"/>
            </a:endParaRPr>
          </a:p>
          <a:p>
            <a:pPr eaLnBrk="1" hangingPunct="1"/>
            <a:r>
              <a:rPr lang="ja-JP" altLang="en-US" dirty="0">
                <a:latin typeface="Arial" panose="020B0604020202020204" pitchFamily="34" charset="0"/>
              </a:rPr>
              <a:t>　・非機能要求グレード活用シート</a:t>
            </a:r>
            <a:endParaRPr lang="en-US" altLang="ja-JP" dirty="0">
              <a:latin typeface="Arial" panose="020B0604020202020204" pitchFamily="34" charset="0"/>
            </a:endParaRPr>
          </a:p>
          <a:p>
            <a:pPr eaLnBrk="1" hangingPunct="1"/>
            <a:r>
              <a:rPr lang="ja-JP" altLang="en-US" dirty="0">
                <a:latin typeface="Arial" panose="020B0604020202020204" pitchFamily="34" charset="0"/>
              </a:rPr>
              <a:t>　・非機能要求グレードの項目サマリ</a:t>
            </a:r>
            <a:endParaRPr lang="en-US" altLang="ja-JP" dirty="0">
              <a:latin typeface="Arial" panose="020B0604020202020204" pitchFamily="34" charset="0"/>
            </a:endParaRPr>
          </a:p>
          <a:p>
            <a:pPr eaLnBrk="1" hangingPunct="1"/>
            <a:endParaRPr lang="en-US" altLang="ja-JP" dirty="0">
              <a:latin typeface="Arial" panose="020B0604020202020204" pitchFamily="34" charset="0"/>
            </a:endParaRPr>
          </a:p>
          <a:p>
            <a:pPr eaLnBrk="1" hangingPunct="1"/>
            <a:r>
              <a:rPr lang="ja-JP" altLang="en-US" dirty="0">
                <a:latin typeface="Arial" panose="020B0604020202020204" pitchFamily="34" charset="0"/>
              </a:rPr>
              <a:t>非機能要求グレードは開発ベンダ企業</a:t>
            </a:r>
            <a:r>
              <a:rPr lang="en-US" altLang="ja-JP" dirty="0">
                <a:latin typeface="Arial" panose="020B0604020202020204" pitchFamily="34" charset="0"/>
              </a:rPr>
              <a:t>6</a:t>
            </a:r>
            <a:r>
              <a:rPr lang="ja-JP" altLang="en-US" dirty="0">
                <a:latin typeface="Arial" panose="020B0604020202020204" pitchFamily="34" charset="0"/>
              </a:rPr>
              <a:t>社からなる非機能要求グレード検討会で策定しました。</a:t>
            </a:r>
            <a:endParaRPr lang="en-US" altLang="ja-JP" dirty="0">
              <a:latin typeface="Arial" panose="020B0604020202020204" pitchFamily="34" charset="0"/>
            </a:endParaRPr>
          </a:p>
          <a:p>
            <a:pPr eaLnBrk="1" hangingPunct="1"/>
            <a:r>
              <a:rPr lang="ja-JP" altLang="en-US" dirty="0">
                <a:latin typeface="Arial" panose="020B0604020202020204" pitchFamily="34" charset="0"/>
              </a:rPr>
              <a:t>公開する前にユーザ企業やベンダ企業への意見照会、実証実験を通しブラッシュアップを行っています。</a:t>
            </a:r>
            <a:endParaRPr lang="en-US" altLang="ja-JP" dirty="0">
              <a:latin typeface="Arial" panose="020B0604020202020204" pitchFamily="34" charset="0"/>
            </a:endParaRPr>
          </a:p>
          <a:p>
            <a:pPr eaLnBrk="1" hangingPunct="1"/>
            <a:r>
              <a:rPr lang="ja-JP" altLang="en-US" dirty="0">
                <a:latin typeface="Arial" panose="020B0604020202020204" pitchFamily="34" charset="0"/>
              </a:rPr>
              <a:t>その後</a:t>
            </a:r>
            <a:r>
              <a:rPr lang="en-US" altLang="ja-JP" dirty="0">
                <a:latin typeface="Arial" panose="020B0604020202020204" pitchFamily="34" charset="0"/>
              </a:rPr>
              <a:t>IPA</a:t>
            </a:r>
            <a:r>
              <a:rPr lang="ja-JP" altLang="en-US" dirty="0">
                <a:latin typeface="Arial" panose="020B0604020202020204" pitchFamily="34" charset="0"/>
              </a:rPr>
              <a:t>（独立行政法人情報処理推進機構）に移管し、</a:t>
            </a:r>
            <a:r>
              <a:rPr lang="en-US" altLang="ja-JP" dirty="0">
                <a:latin typeface="Arial" panose="020B0604020202020204" pitchFamily="34" charset="0"/>
              </a:rPr>
              <a:t>IPA</a:t>
            </a:r>
            <a:r>
              <a:rPr lang="ja-JP" altLang="en-US" dirty="0">
                <a:latin typeface="Arial" panose="020B0604020202020204" pitchFamily="34" charset="0"/>
              </a:rPr>
              <a:t>から公開し、ユーザ企業とベンダ企業の委員からなる委員会を中心にした普及促進を行っています。</a:t>
            </a:r>
            <a:endParaRPr lang="en-US" altLang="ja-JP" dirty="0">
              <a:latin typeface="Arial" panose="020B0604020202020204" pitchFamily="34" charset="0"/>
            </a:endParaRPr>
          </a:p>
          <a:p>
            <a:pPr eaLnBrk="1" hangingPunct="1"/>
            <a:endParaRPr lang="en-US" altLang="ja-JP" dirty="0">
              <a:latin typeface="Arial" panose="020B0604020202020204" pitchFamily="34" charset="0"/>
            </a:endParaRPr>
          </a:p>
          <a:p>
            <a:pPr eaLnBrk="1" hangingPunct="1"/>
            <a:endParaRPr lang="ja-JP" altLang="en-US" dirty="0">
              <a:latin typeface="Arial" panose="020B0604020202020204" pitchFamily="34" charset="0"/>
            </a:endParaRPr>
          </a:p>
        </p:txBody>
      </p:sp>
    </p:spTree>
    <p:extLst>
      <p:ext uri="{BB962C8B-B14F-4D97-AF65-F5344CB8AC3E}">
        <p14:creationId xmlns:p14="http://schemas.microsoft.com/office/powerpoint/2010/main" val="29764105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スライド イメージ プレースホルダー 1"/>
          <p:cNvSpPr>
            <a:spLocks noGrp="1" noRot="1" noChangeAspect="1" noTextEdit="1"/>
          </p:cNvSpPr>
          <p:nvPr>
            <p:ph type="sldImg"/>
          </p:nvPr>
        </p:nvSpPr>
        <p:spPr>
          <a:ln/>
        </p:spPr>
      </p:sp>
      <p:sp>
        <p:nvSpPr>
          <p:cNvPr id="2662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システムの要求は、機能要求と非機能要求に分類してとらえることができます。</a:t>
            </a:r>
            <a:endParaRPr lang="en-US" altLang="ja-JP">
              <a:latin typeface="Arial" panose="020B0604020202020204" pitchFamily="34" charset="0"/>
            </a:endParaRPr>
          </a:p>
          <a:p>
            <a:endParaRPr lang="en-US" altLang="ja-JP">
              <a:latin typeface="Arial" panose="020B0604020202020204" pitchFamily="34" charset="0"/>
            </a:endParaRPr>
          </a:p>
          <a:p>
            <a:r>
              <a:rPr lang="ja-JP" altLang="en-US">
                <a:latin typeface="Arial" panose="020B0604020202020204" pitchFamily="34" charset="0"/>
              </a:rPr>
              <a:t>機能要求はユーザの業務に必要な手順を実現するための機能です。</a:t>
            </a:r>
            <a:endParaRPr lang="en-US" altLang="ja-JP">
              <a:latin typeface="Arial" panose="020B0604020202020204" pitchFamily="34" charset="0"/>
            </a:endParaRPr>
          </a:p>
          <a:p>
            <a:r>
              <a:rPr lang="ja-JP" altLang="en-US">
                <a:latin typeface="Arial" panose="020B0604020202020204" pitchFamily="34" charset="0"/>
              </a:rPr>
              <a:t>　例）業務用アプリで実現する機能</a:t>
            </a:r>
            <a:endParaRPr lang="en-US" altLang="ja-JP">
              <a:latin typeface="Arial" panose="020B0604020202020204" pitchFamily="34" charset="0"/>
            </a:endParaRPr>
          </a:p>
          <a:p>
            <a:r>
              <a:rPr lang="ja-JP" altLang="en-US">
                <a:latin typeface="Arial" panose="020B0604020202020204" pitchFamily="34" charset="0"/>
              </a:rPr>
              <a:t>非機能要求はシステムの兼ね備えるべき条件です。</a:t>
            </a:r>
            <a:endParaRPr lang="en-US" altLang="ja-JP">
              <a:latin typeface="Arial" panose="020B0604020202020204" pitchFamily="34" charset="0"/>
            </a:endParaRPr>
          </a:p>
          <a:p>
            <a:r>
              <a:rPr lang="ja-JP" altLang="en-US">
                <a:latin typeface="Arial" panose="020B0604020202020204" pitchFamily="34" charset="0"/>
              </a:rPr>
              <a:t>　例）性能目標：単位時間当たりの処理件数、保守性：定期保守</a:t>
            </a:r>
            <a:endParaRPr lang="en-US" altLang="ja-JP">
              <a:latin typeface="Arial" panose="020B0604020202020204" pitchFamily="34" charset="0"/>
            </a:endParaRPr>
          </a:p>
          <a:p>
            <a:endParaRPr lang="en-US" altLang="ja-JP">
              <a:latin typeface="Arial" panose="020B0604020202020204" pitchFamily="34" charset="0"/>
            </a:endParaRPr>
          </a:p>
          <a:p>
            <a:r>
              <a:rPr lang="ja-JP" altLang="en-US">
                <a:latin typeface="Arial" panose="020B0604020202020204" pitchFamily="34" charset="0"/>
              </a:rPr>
              <a:t>●説明省略　不可</a:t>
            </a:r>
            <a:endParaRPr lang="en-US" altLang="ja-JP">
              <a:latin typeface="Arial" panose="020B0604020202020204" pitchFamily="34" charset="0"/>
            </a:endParaRPr>
          </a:p>
          <a:p>
            <a:endParaRPr lang="en-US" altLang="ja-JP">
              <a:latin typeface="Arial" panose="020B0604020202020204" pitchFamily="34" charset="0"/>
            </a:endParaRPr>
          </a:p>
          <a:p>
            <a:endParaRPr lang="en-US" altLang="ja-JP">
              <a:latin typeface="Arial" panose="020B0604020202020204" pitchFamily="34" charset="0"/>
            </a:endParaRPr>
          </a:p>
        </p:txBody>
      </p:sp>
      <p:sp>
        <p:nvSpPr>
          <p:cNvPr id="26628"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68D09007-0B29-418B-9603-F403538799D6}" type="slidenum">
              <a:rPr lang="en-US" altLang="ja-JP" sz="1300">
                <a:solidFill>
                  <a:srgbClr val="1F497D"/>
                </a:solidFill>
                <a:ea typeface="ＭＳ Ｐゴシック" panose="020B0600070205080204" pitchFamily="50" charset="-128"/>
              </a:rPr>
              <a:pPr>
                <a:spcBef>
                  <a:spcPct val="0"/>
                </a:spcBef>
              </a:pPr>
              <a:t>10</a:t>
            </a:fld>
            <a:endParaRPr lang="en-US" altLang="ja-JP" sz="1300">
              <a:solidFill>
                <a:srgbClr val="1F497D"/>
              </a:solidFill>
              <a:ea typeface="ＭＳ Ｐゴシック" panose="020B0600070205080204" pitchFamily="50" charset="-128"/>
            </a:endParaRPr>
          </a:p>
        </p:txBody>
      </p:sp>
    </p:spTree>
    <p:extLst>
      <p:ext uri="{BB962C8B-B14F-4D97-AF65-F5344CB8AC3E}">
        <p14:creationId xmlns:p14="http://schemas.microsoft.com/office/powerpoint/2010/main" val="382412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BD540196-0FCA-4FB4-90E8-D180D6146ED2}" type="slidenum">
              <a:rPr lang="en-US" altLang="ja-JP" sz="1300">
                <a:ea typeface="ＭＳ Ｐゴシック" panose="020B0600070205080204" pitchFamily="50" charset="-128"/>
              </a:rPr>
              <a:pPr>
                <a:spcBef>
                  <a:spcPct val="0"/>
                </a:spcBef>
              </a:pPr>
              <a:t>11</a:t>
            </a:fld>
            <a:endParaRPr lang="en-US" altLang="ja-JP" sz="1300">
              <a:ea typeface="ＭＳ Ｐゴシック" panose="020B0600070205080204" pitchFamily="50" charset="-128"/>
            </a:endParaRPr>
          </a:p>
        </p:txBody>
      </p:sp>
      <p:sp>
        <p:nvSpPr>
          <p:cNvPr id="29699" name="Rectangle 2"/>
          <p:cNvSpPr>
            <a:spLocks noGrp="1" noRot="1" noChangeAspect="1" noChangeArrowheads="1" noTextEdit="1"/>
          </p:cNvSpPr>
          <p:nvPr>
            <p:ph type="sldImg"/>
          </p:nvPr>
        </p:nvSpPr>
        <p:spPr>
          <a:xfrm>
            <a:off x="733425" y="531813"/>
            <a:ext cx="5335588" cy="4002087"/>
          </a:xfrm>
          <a:ln/>
        </p:spPr>
      </p:sp>
      <p:sp>
        <p:nvSpPr>
          <p:cNvPr id="29700"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sz="1100">
                <a:latin typeface="Arial" panose="020B0604020202020204" pitchFamily="34" charset="0"/>
              </a:rPr>
              <a:t>●説明</a:t>
            </a:r>
          </a:p>
          <a:p>
            <a:pPr eaLnBrk="1" hangingPunct="1"/>
            <a:r>
              <a:rPr lang="ja-JP" altLang="en-US" sz="1100">
                <a:latin typeface="Arial" panose="020B0604020202020204" pitchFamily="34" charset="0"/>
              </a:rPr>
              <a:t>業務の例：「受発注業務」</a:t>
            </a:r>
          </a:p>
          <a:p>
            <a:pPr eaLnBrk="1" hangingPunct="1"/>
            <a:r>
              <a:rPr lang="ja-JP" altLang="en-US" sz="1100">
                <a:latin typeface="Arial" panose="020B0604020202020204" pitchFamily="34" charset="0"/>
              </a:rPr>
              <a:t>　商品を発注する、商品が納入される、商品を受注する、商品を出庫する　等。</a:t>
            </a:r>
          </a:p>
          <a:p>
            <a:pPr eaLnBrk="1" hangingPunct="1"/>
            <a:r>
              <a:rPr lang="ja-JP" altLang="en-US" sz="1100">
                <a:latin typeface="Arial" panose="020B0604020202020204" pitchFamily="34" charset="0"/>
              </a:rPr>
              <a:t>非機能要求は機能要求に比べ、曖昧な事が多いです。</a:t>
            </a:r>
          </a:p>
          <a:p>
            <a:pPr eaLnBrk="1" hangingPunct="1"/>
            <a:r>
              <a:rPr lang="ja-JP" altLang="en-US" sz="1100">
                <a:latin typeface="Arial" panose="020B0604020202020204" pitchFamily="34" charset="0"/>
              </a:rPr>
              <a:t>　①障害が発生してもサービスは極力止めないでほしい</a:t>
            </a:r>
          </a:p>
          <a:p>
            <a:pPr eaLnBrk="1" hangingPunct="1"/>
            <a:r>
              <a:rPr lang="ja-JP" altLang="en-US" sz="1100">
                <a:latin typeface="Arial" panose="020B0604020202020204" pitchFamily="34" charset="0"/>
              </a:rPr>
              <a:t>　②ウィルス混入は防止してほしい</a:t>
            </a:r>
          </a:p>
          <a:p>
            <a:pPr eaLnBrk="1" hangingPunct="1"/>
            <a:r>
              <a:rPr lang="ja-JP" altLang="en-US" sz="1100">
                <a:latin typeface="Arial" panose="020B0604020202020204" pitchFamily="34" charset="0"/>
              </a:rPr>
              <a:t>　③いつでも、誰でも、どこでも、使えるようにしてほしい</a:t>
            </a:r>
          </a:p>
          <a:p>
            <a:pPr eaLnBrk="1" hangingPunct="1"/>
            <a:r>
              <a:rPr lang="ja-JP" altLang="en-US" sz="1100">
                <a:latin typeface="Arial" panose="020B0604020202020204" pitchFamily="34" charset="0"/>
              </a:rPr>
              <a:t>要求の曖昧さを明確化しようとしているのが次の事です。</a:t>
            </a:r>
          </a:p>
          <a:p>
            <a:pPr eaLnBrk="1" hangingPunct="1"/>
            <a:r>
              <a:rPr lang="ja-JP" altLang="en-US" sz="1100">
                <a:latin typeface="Arial" panose="020B0604020202020204" pitchFamily="34" charset="0"/>
              </a:rPr>
              <a:t>　㋐対象業務は全て </a:t>
            </a:r>
            <a:r>
              <a:rPr lang="en-US" altLang="ja-JP" sz="1100">
                <a:latin typeface="Arial" panose="020B0604020202020204" pitchFamily="34" charset="0"/>
              </a:rPr>
              <a:t>or </a:t>
            </a:r>
            <a:r>
              <a:rPr lang="ja-JP" altLang="en-US" sz="1100">
                <a:latin typeface="Arial" panose="020B0604020202020204" pitchFamily="34" charset="0"/>
              </a:rPr>
              <a:t>特定？「極力」での許容時間は</a:t>
            </a:r>
            <a:r>
              <a:rPr lang="en-US" altLang="ja-JP" sz="1100">
                <a:latin typeface="Arial" panose="020B0604020202020204" pitchFamily="34" charset="0"/>
              </a:rPr>
              <a:t>1</a:t>
            </a:r>
            <a:r>
              <a:rPr lang="ja-JP" altLang="en-US" sz="1100">
                <a:latin typeface="Arial" panose="020B0604020202020204" pitchFamily="34" charset="0"/>
              </a:rPr>
              <a:t>分、</a:t>
            </a:r>
            <a:r>
              <a:rPr lang="en-US" altLang="ja-JP" sz="1100">
                <a:latin typeface="Arial" panose="020B0604020202020204" pitchFamily="34" charset="0"/>
              </a:rPr>
              <a:t>10</a:t>
            </a:r>
            <a:r>
              <a:rPr lang="ja-JP" altLang="en-US" sz="1100">
                <a:latin typeface="Arial" panose="020B0604020202020204" pitchFamily="34" charset="0"/>
              </a:rPr>
              <a:t>分、</a:t>
            </a:r>
            <a:r>
              <a:rPr lang="en-US" altLang="ja-JP" sz="1100">
                <a:latin typeface="Arial" panose="020B0604020202020204" pitchFamily="34" charset="0"/>
              </a:rPr>
              <a:t>or 1</a:t>
            </a:r>
            <a:r>
              <a:rPr lang="ja-JP" altLang="en-US" sz="1100">
                <a:latin typeface="Arial" panose="020B0604020202020204" pitchFamily="34" charset="0"/>
              </a:rPr>
              <a:t>時間？</a:t>
            </a:r>
          </a:p>
          <a:p>
            <a:pPr eaLnBrk="1" hangingPunct="1"/>
            <a:r>
              <a:rPr lang="ja-JP" altLang="en-US" sz="1100">
                <a:latin typeface="Arial" panose="020B0604020202020204" pitchFamily="34" charset="0"/>
              </a:rPr>
              <a:t>　㋑データの暗号化の範囲は？暗号化の鍵管理方法は？不正アクセスの追跡範囲は？</a:t>
            </a:r>
          </a:p>
          <a:p>
            <a:pPr eaLnBrk="1" hangingPunct="1"/>
            <a:r>
              <a:rPr lang="ja-JP" altLang="en-US" sz="1100">
                <a:latin typeface="Arial" panose="020B0604020202020204" pitchFamily="34" charset="0"/>
              </a:rPr>
              <a:t>　㋒サービス時間帯は</a:t>
            </a:r>
            <a:r>
              <a:rPr lang="en-US" altLang="ja-JP" sz="1100">
                <a:latin typeface="Arial" panose="020B0604020202020204" pitchFamily="34" charset="0"/>
              </a:rPr>
              <a:t>24H</a:t>
            </a:r>
            <a:r>
              <a:rPr lang="ja-JP" altLang="en-US" sz="1100">
                <a:latin typeface="Arial" panose="020B0604020202020204" pitchFamily="34" charset="0"/>
              </a:rPr>
              <a:t>、</a:t>
            </a:r>
            <a:r>
              <a:rPr lang="en-US" altLang="ja-JP" sz="1100">
                <a:latin typeface="Arial" panose="020B0604020202020204" pitchFamily="34" charset="0"/>
              </a:rPr>
              <a:t>9</a:t>
            </a:r>
            <a:r>
              <a:rPr lang="ja-JP" altLang="en-US" sz="1100">
                <a:latin typeface="Arial" panose="020B0604020202020204" pitchFamily="34" charset="0"/>
              </a:rPr>
              <a:t>～</a:t>
            </a:r>
            <a:r>
              <a:rPr lang="en-US" altLang="ja-JP" sz="1100">
                <a:latin typeface="Arial" panose="020B0604020202020204" pitchFamily="34" charset="0"/>
              </a:rPr>
              <a:t>21</a:t>
            </a:r>
            <a:r>
              <a:rPr lang="ja-JP" altLang="en-US" sz="1100">
                <a:latin typeface="Arial" panose="020B0604020202020204" pitchFamily="34" charset="0"/>
              </a:rPr>
              <a:t>時、 </a:t>
            </a:r>
            <a:r>
              <a:rPr lang="en-US" altLang="ja-JP" sz="1100">
                <a:latin typeface="Arial" panose="020B0604020202020204" pitchFamily="34" charset="0"/>
              </a:rPr>
              <a:t>or </a:t>
            </a:r>
            <a:r>
              <a:rPr lang="ja-JP" altLang="en-US" sz="1100">
                <a:latin typeface="Arial" panose="020B0604020202020204" pitchFamily="34" charset="0"/>
              </a:rPr>
              <a:t>　</a:t>
            </a:r>
            <a:r>
              <a:rPr lang="en-US" altLang="ja-JP" sz="1100">
                <a:latin typeface="Arial" panose="020B0604020202020204" pitchFamily="34" charset="0"/>
              </a:rPr>
              <a:t>9</a:t>
            </a:r>
            <a:r>
              <a:rPr lang="ja-JP" altLang="en-US" sz="1100">
                <a:latin typeface="Arial" panose="020B0604020202020204" pitchFamily="34" charset="0"/>
              </a:rPr>
              <a:t>～</a:t>
            </a:r>
            <a:r>
              <a:rPr lang="en-US" altLang="ja-JP" sz="1100">
                <a:latin typeface="Arial" panose="020B0604020202020204" pitchFamily="34" charset="0"/>
              </a:rPr>
              <a:t>17</a:t>
            </a:r>
            <a:r>
              <a:rPr lang="ja-JP" altLang="en-US" sz="1100">
                <a:latin typeface="Arial" panose="020B0604020202020204" pitchFamily="34" charset="0"/>
              </a:rPr>
              <a:t>時？</a:t>
            </a:r>
          </a:p>
          <a:p>
            <a:pPr eaLnBrk="1" hangingPunct="1"/>
            <a:r>
              <a:rPr lang="ja-JP" altLang="en-US" sz="1100">
                <a:latin typeface="Arial" panose="020B0604020202020204" pitchFamily="34" charset="0"/>
              </a:rPr>
              <a:t>　㋓対象ユーザ数はどのくらい？セキュリティ認証の程度は？</a:t>
            </a:r>
            <a:endParaRPr lang="en-US" altLang="ja-JP" sz="1100">
              <a:latin typeface="Arial" panose="020B0604020202020204" pitchFamily="34" charset="0"/>
            </a:endParaRPr>
          </a:p>
          <a:p>
            <a:pPr eaLnBrk="1" hangingPunct="1"/>
            <a:r>
              <a:rPr lang="ja-JP" altLang="en-US" sz="1100">
                <a:latin typeface="Arial" panose="020B0604020202020204" pitchFamily="34" charset="0"/>
              </a:rPr>
              <a:t>　㋔どこでもの範囲は？建屋内、 同一県内、国内 </a:t>
            </a:r>
            <a:r>
              <a:rPr lang="en-US" altLang="ja-JP" sz="1100">
                <a:latin typeface="Arial" panose="020B0604020202020204" pitchFamily="34" charset="0"/>
              </a:rPr>
              <a:t>or </a:t>
            </a:r>
            <a:r>
              <a:rPr lang="ja-JP" altLang="en-US" sz="1100">
                <a:latin typeface="Arial" panose="020B0604020202020204" pitchFamily="34" charset="0"/>
              </a:rPr>
              <a:t>海外？</a:t>
            </a:r>
          </a:p>
          <a:p>
            <a:pPr eaLnBrk="1" hangingPunct="1"/>
            <a:endParaRPr lang="ja-JP" altLang="en-US" sz="1100">
              <a:latin typeface="Arial" panose="020B0604020202020204" pitchFamily="34" charset="0"/>
            </a:endParaRPr>
          </a:p>
          <a:p>
            <a:pPr eaLnBrk="1" hangingPunct="1"/>
            <a:r>
              <a:rPr lang="ja-JP" altLang="en-US" sz="1100">
                <a:latin typeface="Arial" panose="020B0604020202020204" pitchFamily="34" charset="0"/>
              </a:rPr>
              <a:t>①⇒㋐、②⇒㋑、③⇒㋒・㋓・㋔のように曖昧な要求を明確化しつつユーザや顧客と合意していくことが重要です。</a:t>
            </a:r>
          </a:p>
          <a:p>
            <a:pPr eaLnBrk="1" hangingPunct="1"/>
            <a:endParaRPr lang="ja-JP" altLang="en-US" sz="1100">
              <a:latin typeface="Arial" panose="020B0604020202020204" pitchFamily="34" charset="0"/>
            </a:endParaRPr>
          </a:p>
          <a:p>
            <a:pPr eaLnBrk="1" hangingPunct="1"/>
            <a:r>
              <a:rPr lang="ja-JP" altLang="en-US" sz="1100">
                <a:latin typeface="Arial" panose="020B0604020202020204" pitchFamily="34" charset="0"/>
              </a:rPr>
              <a:t>●説明省略　不可</a:t>
            </a:r>
          </a:p>
          <a:p>
            <a:pPr eaLnBrk="1" hangingPunct="1"/>
            <a:r>
              <a:rPr lang="ja-JP" altLang="en-US">
                <a:latin typeface="Arial" panose="020B0604020202020204" pitchFamily="34" charset="0"/>
              </a:rPr>
              <a:t>　</a:t>
            </a:r>
            <a:endParaRPr lang="ja-JP" altLang="ja-JP">
              <a:latin typeface="Arial" panose="020B0604020202020204" pitchFamily="34" charset="0"/>
            </a:endParaRPr>
          </a:p>
        </p:txBody>
      </p:sp>
    </p:spTree>
    <p:extLst>
      <p:ext uri="{BB962C8B-B14F-4D97-AF65-F5344CB8AC3E}">
        <p14:creationId xmlns:p14="http://schemas.microsoft.com/office/powerpoint/2010/main" val="9285798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txBox="1">
            <a:spLocks noGrp="1" noChangeArrowheads="1"/>
          </p:cNvSpPr>
          <p:nvPr/>
        </p:nvSpPr>
        <p:spPr bwMode="auto">
          <a:xfrm>
            <a:off x="3852863" y="9429750"/>
            <a:ext cx="2944812"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86" tIns="46043" rIns="92086" bIns="46043" anchor="b"/>
          <a:lstStyle>
            <a:lvl1pPr>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eaLnBrk="1" hangingPunct="1">
              <a:spcBef>
                <a:spcPct val="0"/>
              </a:spcBef>
            </a:pPr>
            <a:fld id="{C34E0491-CD66-4867-835E-39ED620F5484}" type="slidenum">
              <a:rPr lang="ja-JP" altLang="en-US">
                <a:solidFill>
                  <a:srgbClr val="000000"/>
                </a:solidFill>
                <a:latin typeface="Times New Roman" panose="02020603050405020304" pitchFamily="18" charset="0"/>
                <a:ea typeface="ＭＳ Ｐゴシック" panose="020B0600070205080204" pitchFamily="50" charset="-128"/>
              </a:rPr>
              <a:pPr algn="r" eaLnBrk="1" hangingPunct="1">
                <a:spcBef>
                  <a:spcPct val="0"/>
                </a:spcBef>
              </a:pPr>
              <a:t>12</a:t>
            </a:fld>
            <a:endParaRPr lang="en-US" altLang="ja-JP">
              <a:solidFill>
                <a:srgbClr val="000000"/>
              </a:solidFill>
              <a:latin typeface="Times New Roman" panose="02020603050405020304" pitchFamily="18" charset="0"/>
              <a:ea typeface="ＭＳ Ｐゴシック" panose="020B0600070205080204" pitchFamily="50" charset="-128"/>
            </a:endParaRPr>
          </a:p>
        </p:txBody>
      </p:sp>
      <p:sp>
        <p:nvSpPr>
          <p:cNvPr id="31747" name="Rectangle 2"/>
          <p:cNvSpPr>
            <a:spLocks noGrp="1" noRot="1" noChangeAspect="1" noChangeArrowheads="1" noTextEdit="1"/>
          </p:cNvSpPr>
          <p:nvPr>
            <p:ph type="sldImg"/>
          </p:nvPr>
        </p:nvSpPr>
        <p:spPr>
          <a:xfrm>
            <a:off x="733425" y="531813"/>
            <a:ext cx="5335588" cy="4002087"/>
          </a:xfrm>
          <a:ln/>
        </p:spPr>
      </p:sp>
      <p:sp>
        <p:nvSpPr>
          <p:cNvPr id="31748"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86" tIns="46043" rIns="92086" bIns="46043"/>
          <a:lstStyle/>
          <a:p>
            <a:r>
              <a:rPr lang="ja-JP" altLang="en-US">
                <a:latin typeface="ＭＳ Ｐ明朝" panose="02020600040205080304" pitchFamily="18" charset="-128"/>
              </a:rPr>
              <a:t>●説明</a:t>
            </a:r>
            <a:endParaRPr lang="en-US" altLang="ja-JP">
              <a:latin typeface="ＭＳ Ｐ明朝" panose="02020600040205080304" pitchFamily="18" charset="-128"/>
            </a:endParaRPr>
          </a:p>
          <a:p>
            <a:r>
              <a:rPr lang="ja-JP" altLang="en-US">
                <a:latin typeface="ＭＳ Ｐ明朝" panose="02020600040205080304" pitchFamily="18" charset="-128"/>
              </a:rPr>
              <a:t>非機能要求の多くはシステム基盤にて実現されます。</a:t>
            </a:r>
            <a:endParaRPr lang="en-US" altLang="ja-JP">
              <a:latin typeface="ＭＳ Ｐ明朝" panose="02020600040205080304" pitchFamily="18" charset="-128"/>
            </a:endParaRPr>
          </a:p>
          <a:p>
            <a:r>
              <a:rPr lang="ja-JP" altLang="en-US">
                <a:latin typeface="ＭＳ Ｐ明朝" panose="02020600040205080304" pitchFamily="18" charset="-128"/>
              </a:rPr>
              <a:t>システム基盤は</a:t>
            </a:r>
            <a:endParaRPr lang="en-US" altLang="ja-JP">
              <a:latin typeface="ＭＳ Ｐ明朝" panose="02020600040205080304" pitchFamily="18" charset="-128"/>
            </a:endParaRPr>
          </a:p>
          <a:p>
            <a:r>
              <a:rPr lang="ja-JP" altLang="en-US">
                <a:latin typeface="ＭＳ Ｐ明朝" panose="02020600040205080304" pitchFamily="18" charset="-128"/>
              </a:rPr>
              <a:t>　ハードウェア／ネットワーク機器による実現</a:t>
            </a:r>
          </a:p>
          <a:p>
            <a:r>
              <a:rPr lang="ja-JP" altLang="en-US">
                <a:latin typeface="ＭＳ Ｐ明朝" panose="02020600040205080304" pitchFamily="18" charset="-128"/>
              </a:rPr>
              <a:t>　ＯＳ、ミドルウェアによる実現</a:t>
            </a:r>
            <a:endParaRPr lang="en-US" altLang="ja-JP">
              <a:latin typeface="ＭＳ Ｐ明朝" panose="02020600040205080304" pitchFamily="18" charset="-128"/>
            </a:endParaRPr>
          </a:p>
          <a:p>
            <a:r>
              <a:rPr lang="ja-JP" altLang="en-US">
                <a:latin typeface="ＭＳ Ｐ明朝" panose="02020600040205080304" pitchFamily="18" charset="-128"/>
              </a:rPr>
              <a:t>　制御／運用アプリケーションによる実現</a:t>
            </a:r>
          </a:p>
          <a:p>
            <a:r>
              <a:rPr lang="ja-JP" altLang="en-US">
                <a:latin typeface="ＭＳ Ｐ明朝" panose="02020600040205080304" pitchFamily="18" charset="-128"/>
              </a:rPr>
              <a:t>などから構成されます。</a:t>
            </a:r>
            <a:endParaRPr lang="en-US" altLang="ja-JP">
              <a:latin typeface="ＭＳ Ｐ明朝" panose="02020600040205080304" pitchFamily="18" charset="-128"/>
            </a:endParaRPr>
          </a:p>
          <a:p>
            <a:r>
              <a:rPr lang="ja-JP" altLang="en-US">
                <a:latin typeface="ＭＳ Ｐ明朝" panose="02020600040205080304" pitchFamily="18" charset="-128"/>
              </a:rPr>
              <a:t>左下の「システム運用・・・」については非機能要求グレードではシステム基盤に含めています。</a:t>
            </a:r>
            <a:endParaRPr lang="en-US" altLang="ja-JP">
              <a:latin typeface="ＭＳ Ｐ明朝" panose="02020600040205080304" pitchFamily="18" charset="-128"/>
            </a:endParaRPr>
          </a:p>
          <a:p>
            <a:endParaRPr lang="ja-JP" altLang="en-US">
              <a:latin typeface="ＭＳ Ｐ明朝" panose="02020600040205080304" pitchFamily="18" charset="-128"/>
            </a:endParaRPr>
          </a:p>
          <a:p>
            <a:r>
              <a:rPr lang="ja-JP" altLang="en-US">
                <a:latin typeface="ＭＳ Ｐ明朝" panose="02020600040205080304" pitchFamily="18" charset="-128"/>
              </a:rPr>
              <a:t>●説明省略　不可</a:t>
            </a:r>
          </a:p>
          <a:p>
            <a:endParaRPr lang="ja-JP" altLang="ja-JP" sz="800">
              <a:latin typeface="Arial" panose="020B0604020202020204" pitchFamily="34" charset="0"/>
            </a:endParaRPr>
          </a:p>
        </p:txBody>
      </p:sp>
    </p:spTree>
    <p:extLst>
      <p:ext uri="{BB962C8B-B14F-4D97-AF65-F5344CB8AC3E}">
        <p14:creationId xmlns:p14="http://schemas.microsoft.com/office/powerpoint/2010/main" val="27907295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3512E1A-6273-479E-8345-7C66A9F8F84B}" type="slidenum">
              <a:rPr lang="en-US" altLang="ja-JP" sz="1300">
                <a:ea typeface="ＭＳ Ｐゴシック" panose="020B0600070205080204" pitchFamily="50" charset="-128"/>
              </a:rPr>
              <a:pPr>
                <a:spcBef>
                  <a:spcPct val="0"/>
                </a:spcBef>
              </a:pPr>
              <a:t>13</a:t>
            </a:fld>
            <a:endParaRPr lang="en-US" altLang="ja-JP" sz="1300">
              <a:ea typeface="ＭＳ Ｐゴシック" panose="020B0600070205080204" pitchFamily="50" charset="-128"/>
            </a:endParaRPr>
          </a:p>
        </p:txBody>
      </p:sp>
      <p:sp>
        <p:nvSpPr>
          <p:cNvPr id="33795" name="Rectangle 2"/>
          <p:cNvSpPr>
            <a:spLocks noGrp="1" noRot="1" noChangeAspect="1" noChangeArrowheads="1" noTextEdit="1"/>
          </p:cNvSpPr>
          <p:nvPr>
            <p:ph type="sldImg"/>
          </p:nvPr>
        </p:nvSpPr>
        <p:spPr>
          <a:xfrm>
            <a:off x="736600" y="533400"/>
            <a:ext cx="5330825" cy="3998913"/>
          </a:xfrm>
          <a:ln/>
        </p:spPr>
      </p:sp>
      <p:sp>
        <p:nvSpPr>
          <p:cNvPr id="33796" name="Rectangle 3"/>
          <p:cNvSpPr>
            <a:spLocks noGrp="1" noChangeArrowheads="1"/>
          </p:cNvSpPr>
          <p:nvPr>
            <p:ph type="body" idx="1"/>
          </p:nvPr>
        </p:nvSpPr>
        <p:spPr>
          <a:xfrm>
            <a:off x="531813" y="4622800"/>
            <a:ext cx="5762625" cy="46958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p>
          <a:p>
            <a:pPr eaLnBrk="1" hangingPunct="1"/>
            <a:r>
              <a:rPr lang="ja-JP" altLang="en-US">
                <a:latin typeface="Arial" panose="020B0604020202020204" pitchFamily="34" charset="0"/>
              </a:rPr>
              <a:t>ユーザとベンダでは非機能要求に対して認識のギャップがあります。</a:t>
            </a:r>
            <a:endParaRPr lang="en-US" altLang="ja-JP">
              <a:latin typeface="Arial" panose="020B0604020202020204" pitchFamily="34" charset="0"/>
            </a:endParaRPr>
          </a:p>
          <a:p>
            <a:pPr eaLnBrk="1" hangingPunct="1"/>
            <a:r>
              <a:rPr lang="ja-JP" altLang="en-US">
                <a:latin typeface="Arial" panose="020B0604020202020204" pitchFamily="34" charset="0"/>
              </a:rPr>
              <a:t>ギャップの例：データのバックアップ</a:t>
            </a:r>
            <a:endParaRPr lang="en-US" altLang="ja-JP">
              <a:latin typeface="Arial" panose="020B0604020202020204" pitchFamily="34" charset="0"/>
            </a:endParaRPr>
          </a:p>
          <a:p>
            <a:pPr eaLnBrk="1" hangingPunct="1"/>
            <a:r>
              <a:rPr lang="ja-JP" altLang="en-US">
                <a:latin typeface="Arial" panose="020B0604020202020204" pitchFamily="34" charset="0"/>
              </a:rPr>
              <a:t>　ユーザ側：「データのバックアップはほしいなあ！」と定性的、抽象的</a:t>
            </a:r>
            <a:endParaRPr lang="en-US" altLang="ja-JP">
              <a:latin typeface="Arial" panose="020B0604020202020204" pitchFamily="34" charset="0"/>
            </a:endParaRPr>
          </a:p>
          <a:p>
            <a:pPr eaLnBrk="1" hangingPunct="1"/>
            <a:r>
              <a:rPr lang="ja-JP" altLang="en-US">
                <a:latin typeface="Arial" panose="020B0604020202020204" pitchFamily="34" charset="0"/>
              </a:rPr>
              <a:t>　ベンダ側：「バックアップの頻度、保管期間を明示してほしい」と定量的、具体的</a:t>
            </a:r>
            <a:endParaRPr lang="en-US" altLang="ja-JP">
              <a:latin typeface="Arial" panose="020B0604020202020204" pitchFamily="34" charset="0"/>
            </a:endParaRPr>
          </a:p>
          <a:p>
            <a:pPr eaLnBrk="1" hangingPunct="1"/>
            <a:r>
              <a:rPr lang="ja-JP" altLang="en-US">
                <a:latin typeface="Arial" panose="020B0604020202020204" pitchFamily="34" charset="0"/>
              </a:rPr>
              <a:t>　ユーザ側：「自社の業務に合ったバックアップ方法」を技術的にイメージできない</a:t>
            </a:r>
            <a:endParaRPr lang="en-US" altLang="ja-JP">
              <a:latin typeface="Arial" panose="020B0604020202020204" pitchFamily="34" charset="0"/>
            </a:endParaRPr>
          </a:p>
          <a:p>
            <a:pPr eaLnBrk="1" hangingPunct="1"/>
            <a:r>
              <a:rPr lang="ja-JP" altLang="en-US">
                <a:latin typeface="Arial" panose="020B0604020202020204" pitchFamily="34" charset="0"/>
              </a:rPr>
              <a:t>　ベンダ側：「バックアップのタイミングによって方法が異なり詳細な説明が必要」とわかりやすく説明できない</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不可</a:t>
            </a:r>
            <a:endParaRPr lang="en-US" altLang="ja-JP">
              <a:latin typeface="Arial" panose="020B0604020202020204" pitchFamily="34" charset="0"/>
            </a:endParaRP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26514084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CB8D958-C48B-4CF2-9860-D481D06B6B67}" type="slidenum">
              <a:rPr lang="en-US" altLang="ja-JP" sz="1300">
                <a:ea typeface="ＭＳ Ｐゴシック" panose="020B0600070205080204" pitchFamily="50" charset="-128"/>
              </a:rPr>
              <a:pPr>
                <a:spcBef>
                  <a:spcPct val="0"/>
                </a:spcBef>
              </a:pPr>
              <a:t>14</a:t>
            </a:fld>
            <a:endParaRPr lang="en-US" altLang="ja-JP" sz="1300">
              <a:ea typeface="ＭＳ Ｐゴシック" panose="020B0600070205080204" pitchFamily="50" charset="-128"/>
            </a:endParaRPr>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xfrm>
            <a:off x="906463" y="4716463"/>
            <a:ext cx="4984750" cy="4465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ギャップの例：データのバックアップ</a:t>
            </a:r>
            <a:endParaRPr lang="en-US" altLang="ja-JP">
              <a:latin typeface="Arial" panose="020B0604020202020204" pitchFamily="34" charset="0"/>
            </a:endParaRPr>
          </a:p>
          <a:p>
            <a:pPr eaLnBrk="1" hangingPunct="1"/>
            <a:r>
              <a:rPr lang="ja-JP" altLang="en-US">
                <a:latin typeface="Arial" panose="020B0604020202020204" pitchFamily="34" charset="0"/>
              </a:rPr>
              <a:t>①ユーザからバックアップの頻度、保管期間の具体的な提示がないため、ベンダは１ヶ月毎の頻度で</a:t>
            </a:r>
            <a:r>
              <a:rPr lang="en-US" altLang="ja-JP">
                <a:latin typeface="Arial" panose="020B0604020202020204" pitchFamily="34" charset="0"/>
              </a:rPr>
              <a:t>3</a:t>
            </a:r>
            <a:r>
              <a:rPr lang="ja-JP" altLang="en-US">
                <a:latin typeface="Arial" panose="020B0604020202020204" pitchFamily="34" charset="0"/>
              </a:rPr>
              <a:t>年間保管と仮決定して開発</a:t>
            </a:r>
          </a:p>
          <a:p>
            <a:pPr eaLnBrk="1" hangingPunct="1"/>
            <a:r>
              <a:rPr lang="ja-JP" altLang="en-US">
                <a:latin typeface="Arial" panose="020B0604020202020204" pitchFamily="34" charset="0"/>
              </a:rPr>
              <a:t>②①の条件でバックアップ先のハードディスク容量を計算</a:t>
            </a:r>
            <a:endParaRPr lang="en-US" altLang="ja-JP">
              <a:latin typeface="Arial" panose="020B0604020202020204" pitchFamily="34" charset="0"/>
            </a:endParaRPr>
          </a:p>
          <a:p>
            <a:pPr eaLnBrk="1" hangingPunct="1"/>
            <a:r>
              <a:rPr lang="ja-JP" altLang="en-US">
                <a:latin typeface="Arial" panose="020B0604020202020204" pitchFamily="34" charset="0"/>
              </a:rPr>
              <a:t>③運用テストでユーザから、バックアップ頻度は少ないし保管期間も短いとクレームされた</a:t>
            </a:r>
            <a:endParaRPr lang="en-US" altLang="ja-JP">
              <a:latin typeface="Arial" panose="020B0604020202020204" pitchFamily="34" charset="0"/>
            </a:endParaRPr>
          </a:p>
          <a:p>
            <a:pPr eaLnBrk="1" hangingPunct="1"/>
            <a:r>
              <a:rPr lang="ja-JP" altLang="en-US">
                <a:latin typeface="Arial" panose="020B0604020202020204" pitchFamily="34" charset="0"/>
              </a:rPr>
              <a:t>④バックアップ頻度を上げる、保管期間を長くすることの変更はできるが、そのための肝心なハードディスクの容量不足が判明</a:t>
            </a:r>
            <a:endParaRPr lang="en-US" altLang="ja-JP">
              <a:latin typeface="Arial" panose="020B0604020202020204" pitchFamily="34" charset="0"/>
            </a:endParaRPr>
          </a:p>
          <a:p>
            <a:pPr eaLnBrk="1" hangingPunct="1"/>
            <a:r>
              <a:rPr lang="ja-JP" altLang="en-US">
                <a:latin typeface="Arial" panose="020B0604020202020204" pitchFamily="34" charset="0"/>
              </a:rPr>
              <a:t>⑤結局、より大容量のディスク装置に設計変更し、コストが増えた</a:t>
            </a:r>
            <a:endParaRPr lang="en-US" altLang="ja-JP">
              <a:latin typeface="Arial" panose="020B0604020202020204" pitchFamily="34" charset="0"/>
            </a:endParaRPr>
          </a:p>
          <a:p>
            <a:pPr eaLnBrk="1" hangingPunct="1"/>
            <a:endParaRPr lang="en-US" altLang="ja-JP" sz="1000">
              <a:latin typeface="Arial" panose="020B0604020202020204" pitchFamily="34" charset="0"/>
            </a:endParaRPr>
          </a:p>
          <a:p>
            <a:pPr eaLnBrk="1" hangingPunct="1"/>
            <a:endParaRPr lang="en-US" altLang="ja-JP" sz="1000">
              <a:latin typeface="Arial" panose="020B0604020202020204" pitchFamily="34" charset="0"/>
            </a:endParaRPr>
          </a:p>
          <a:p>
            <a:pPr eaLnBrk="1" hangingPunct="1"/>
            <a:r>
              <a:rPr lang="en-US" altLang="ja-JP" sz="1000">
                <a:latin typeface="Arial" panose="020B0604020202020204" pitchFamily="34" charset="0"/>
              </a:rPr>
              <a:t>2.3</a:t>
            </a:r>
            <a:r>
              <a:rPr lang="ja-JP" altLang="en-US" sz="1000">
                <a:latin typeface="Arial" panose="020B0604020202020204" pitchFamily="34" charset="0"/>
              </a:rPr>
              <a:t>節のまとめとして、非機能要求の課題は</a:t>
            </a:r>
            <a:r>
              <a:rPr lang="en-US" altLang="ja-JP" sz="1000">
                <a:latin typeface="Arial" panose="020B0604020202020204" pitchFamily="34" charset="0"/>
              </a:rPr>
              <a:t>【</a:t>
            </a:r>
            <a:r>
              <a:rPr lang="ja-JP" altLang="en-US" sz="1000">
                <a:latin typeface="Arial" panose="020B0604020202020204" pitchFamily="34" charset="0"/>
              </a:rPr>
              <a:t>非機能要求の「何」を「どの程度」に決めるかが困難</a:t>
            </a:r>
            <a:r>
              <a:rPr lang="en-US" altLang="ja-JP" sz="1000">
                <a:latin typeface="Arial" panose="020B0604020202020204" pitchFamily="34" charset="0"/>
              </a:rPr>
              <a:t>】</a:t>
            </a:r>
            <a:r>
              <a:rPr lang="ja-JP" altLang="en-US" sz="1000">
                <a:latin typeface="Arial" panose="020B0604020202020204" pitchFamily="34" charset="0"/>
              </a:rPr>
              <a:t>という点です。次章の非機能要求グレードはこの課題を解決するために策定されました。</a:t>
            </a:r>
          </a:p>
          <a:p>
            <a:pPr eaLnBrk="1" hangingPunct="1"/>
            <a:endParaRPr lang="ja-JP" altLang="en-US" sz="1000">
              <a:latin typeface="Arial" panose="020B0604020202020204" pitchFamily="34" charset="0"/>
            </a:endParaRPr>
          </a:p>
          <a:p>
            <a:pPr eaLnBrk="1" hangingPunct="1"/>
            <a:r>
              <a:rPr lang="ja-JP" altLang="en-US" sz="1000">
                <a:latin typeface="Arial" panose="020B0604020202020204" pitchFamily="34" charset="0"/>
              </a:rPr>
              <a:t>●説明省略　不可</a:t>
            </a:r>
            <a:endParaRPr lang="ja-JP" altLang="ja-JP" sz="1000">
              <a:latin typeface="Arial" panose="020B0604020202020204" pitchFamily="34" charset="0"/>
            </a:endParaRPr>
          </a:p>
        </p:txBody>
      </p:sp>
    </p:spTree>
    <p:extLst>
      <p:ext uri="{BB962C8B-B14F-4D97-AF65-F5344CB8AC3E}">
        <p14:creationId xmlns:p14="http://schemas.microsoft.com/office/powerpoint/2010/main" val="17900240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54EA9544-25D1-4135-BCE2-503B0667BE67}" type="slidenum">
              <a:rPr lang="en-US" altLang="ja-JP" sz="1300">
                <a:ea typeface="ＭＳ Ｐゴシック" panose="020B0600070205080204" pitchFamily="50" charset="-128"/>
              </a:rPr>
              <a:pPr>
                <a:spcBef>
                  <a:spcPct val="0"/>
                </a:spcBef>
              </a:pPr>
              <a:t>15</a:t>
            </a:fld>
            <a:endParaRPr lang="en-US" altLang="ja-JP" sz="1300">
              <a:ea typeface="ＭＳ Ｐゴシック" panose="020B0600070205080204" pitchFamily="50" charset="-128"/>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xfrm>
            <a:off x="906463" y="4716463"/>
            <a:ext cx="4984750" cy="4465637"/>
          </a:xfr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en-US" altLang="ja-JP">
                <a:latin typeface="Arial" panose="020B0604020202020204" pitchFamily="34" charset="0"/>
              </a:rPr>
              <a:t>3</a:t>
            </a:r>
            <a:r>
              <a:rPr lang="ja-JP" altLang="en-US">
                <a:latin typeface="Arial" panose="020B0604020202020204" pitchFamily="34" charset="0"/>
              </a:rPr>
              <a:t>章は</a:t>
            </a:r>
            <a:r>
              <a:rPr lang="ja-JP" altLang="ja-JP">
                <a:latin typeface="Arial" panose="020B0604020202020204" pitchFamily="34" charset="0"/>
              </a:rPr>
              <a:t>、</a:t>
            </a:r>
            <a:r>
              <a:rPr lang="ja-JP" altLang="en-US">
                <a:latin typeface="Arial" panose="020B0604020202020204" pitchFamily="34" charset="0"/>
              </a:rPr>
              <a:t>非機能要求グレードについての</a:t>
            </a:r>
            <a:r>
              <a:rPr lang="ja-JP" altLang="ja-JP">
                <a:latin typeface="Arial" panose="020B0604020202020204" pitchFamily="34" charset="0"/>
              </a:rPr>
              <a:t>説明</a:t>
            </a:r>
            <a:r>
              <a:rPr lang="ja-JP" altLang="en-US">
                <a:latin typeface="Arial" panose="020B0604020202020204" pitchFamily="34" charset="0"/>
              </a:rPr>
              <a:t>です</a:t>
            </a:r>
            <a:r>
              <a:rPr lang="ja-JP" altLang="ja-JP">
                <a:latin typeface="Arial" panose="020B0604020202020204" pitchFamily="34" charset="0"/>
              </a:rPr>
              <a:t>。</a:t>
            </a:r>
            <a:endParaRPr lang="en-US" altLang="ja-JP">
              <a:latin typeface="Arial" panose="020B0604020202020204" pitchFamily="34" charset="0"/>
            </a:endParaRPr>
          </a:p>
          <a:p>
            <a:pPr eaLnBrk="1" hangingPunct="1"/>
            <a:r>
              <a:rPr lang="ja-JP" altLang="en-US">
                <a:latin typeface="Arial" panose="020B0604020202020204" pitchFamily="34" charset="0"/>
              </a:rPr>
              <a:t>非機能要求の課題を解決するために、非機能要求グレードを使います。</a:t>
            </a:r>
          </a:p>
          <a:p>
            <a:pPr eaLnBrk="1" hangingPunct="1"/>
            <a:endParaRPr lang="en-US" altLang="ja-JP">
              <a:latin typeface="Arial" panose="020B0604020202020204" pitchFamily="34" charset="0"/>
            </a:endParaRPr>
          </a:p>
          <a:p>
            <a:pPr eaLnBrk="1" hangingPunct="1"/>
            <a:r>
              <a:rPr lang="en-US" altLang="ja-JP">
                <a:latin typeface="Arial" panose="020B0604020202020204" pitchFamily="34" charset="0"/>
              </a:rPr>
              <a:t>3.1</a:t>
            </a:r>
            <a:r>
              <a:rPr lang="ja-JP" altLang="en-US">
                <a:latin typeface="Arial" panose="020B0604020202020204" pitchFamily="34" charset="0"/>
              </a:rPr>
              <a:t>、</a:t>
            </a:r>
            <a:r>
              <a:rPr lang="en-US" altLang="ja-JP">
                <a:latin typeface="Arial" panose="020B0604020202020204" pitchFamily="34" charset="0"/>
              </a:rPr>
              <a:t>3.2</a:t>
            </a:r>
            <a:r>
              <a:rPr lang="ja-JP" altLang="en-US">
                <a:latin typeface="Arial" panose="020B0604020202020204" pitchFamily="34" charset="0"/>
              </a:rPr>
              <a:t>節は非機能要求グレードの概念・コンセプトの説明です。</a:t>
            </a:r>
            <a:endParaRPr lang="en-US" altLang="ja-JP">
              <a:latin typeface="Arial" panose="020B0604020202020204" pitchFamily="34" charset="0"/>
            </a:endParaRPr>
          </a:p>
          <a:p>
            <a:pPr eaLnBrk="1" hangingPunct="1"/>
            <a:r>
              <a:rPr lang="en-US" altLang="ja-JP">
                <a:latin typeface="Arial" panose="020B0604020202020204" pitchFamily="34" charset="0"/>
              </a:rPr>
              <a:t>3.3</a:t>
            </a:r>
            <a:r>
              <a:rPr lang="ja-JP" altLang="en-US">
                <a:latin typeface="Arial" panose="020B0604020202020204" pitchFamily="34" charset="0"/>
              </a:rPr>
              <a:t>節は非機能要求グレードのコンテンツの説明です。</a:t>
            </a:r>
            <a:endParaRPr lang="en-US" altLang="ja-JP">
              <a:latin typeface="Arial" panose="020B0604020202020204" pitchFamily="34" charset="0"/>
            </a:endParaRPr>
          </a:p>
          <a:p>
            <a:pPr eaLnBrk="1" hangingPunct="1"/>
            <a:r>
              <a:rPr lang="en-US" altLang="ja-JP">
                <a:latin typeface="Arial" panose="020B0604020202020204" pitchFamily="34" charset="0"/>
              </a:rPr>
              <a:t>3.4</a:t>
            </a:r>
            <a:r>
              <a:rPr lang="ja-JP" altLang="en-US">
                <a:latin typeface="Arial" panose="020B0604020202020204" pitchFamily="34" charset="0"/>
              </a:rPr>
              <a:t>節は非機能要求グレードのまとめです。</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en-US" altLang="ja-JP">
                <a:latin typeface="Arial" panose="020B0604020202020204" pitchFamily="34" charset="0"/>
              </a:rPr>
              <a:t>3</a:t>
            </a:r>
            <a:r>
              <a:rPr lang="ja-JP" altLang="en-US">
                <a:latin typeface="Arial" panose="020B0604020202020204" pitchFamily="34" charset="0"/>
              </a:rPr>
              <a:t>章の構成</a:t>
            </a:r>
            <a:endParaRPr lang="en-US" altLang="ja-JP">
              <a:latin typeface="Arial" panose="020B0604020202020204" pitchFamily="34" charset="0"/>
            </a:endParaRPr>
          </a:p>
          <a:p>
            <a:pPr eaLnBrk="1" hangingPunct="1"/>
            <a:r>
              <a:rPr lang="en-US" altLang="ja-JP">
                <a:latin typeface="Arial" panose="020B0604020202020204" pitchFamily="34" charset="0"/>
              </a:rPr>
              <a:t>3.1</a:t>
            </a:r>
            <a:r>
              <a:rPr lang="ja-JP" altLang="en-US">
                <a:latin typeface="Arial" panose="020B0604020202020204" pitchFamily="34" charset="0"/>
              </a:rPr>
              <a:t>非機能要求グレードとは</a:t>
            </a:r>
            <a:endParaRPr lang="en-US" altLang="ja-JP">
              <a:latin typeface="Arial" panose="020B0604020202020204" pitchFamily="34" charset="0"/>
            </a:endParaRPr>
          </a:p>
          <a:p>
            <a:pPr eaLnBrk="1" hangingPunct="1"/>
            <a:r>
              <a:rPr lang="en-US" altLang="ja-JP">
                <a:latin typeface="Arial" panose="020B0604020202020204" pitchFamily="34" charset="0"/>
              </a:rPr>
              <a:t>3.2</a:t>
            </a:r>
            <a:r>
              <a:rPr lang="ja-JP" altLang="en-US">
                <a:latin typeface="Arial" panose="020B0604020202020204" pitchFamily="34" charset="0"/>
              </a:rPr>
              <a:t>非機能要求グレードの基本コンセプト</a:t>
            </a:r>
            <a:endParaRPr lang="en-US" altLang="ja-JP">
              <a:latin typeface="Arial" panose="020B0604020202020204" pitchFamily="34" charset="0"/>
            </a:endParaRPr>
          </a:p>
          <a:p>
            <a:pPr eaLnBrk="1" hangingPunct="1"/>
            <a:r>
              <a:rPr lang="en-US" altLang="ja-JP">
                <a:latin typeface="Arial" panose="020B0604020202020204" pitchFamily="34" charset="0"/>
              </a:rPr>
              <a:t>3.3</a:t>
            </a:r>
            <a:r>
              <a:rPr lang="ja-JP" altLang="en-US">
                <a:latin typeface="Arial" panose="020B0604020202020204" pitchFamily="34" charset="0"/>
              </a:rPr>
              <a:t>非機能要求グレードのコンテンツ</a:t>
            </a:r>
            <a:endParaRPr lang="en-US" altLang="ja-JP">
              <a:latin typeface="Arial" panose="020B0604020202020204" pitchFamily="34" charset="0"/>
            </a:endParaRPr>
          </a:p>
          <a:p>
            <a:pPr eaLnBrk="1" hangingPunct="1"/>
            <a:r>
              <a:rPr lang="en-US" altLang="ja-JP">
                <a:latin typeface="Arial" panose="020B0604020202020204" pitchFamily="34" charset="0"/>
              </a:rPr>
              <a:t>3.4</a:t>
            </a:r>
            <a:r>
              <a:rPr lang="ja-JP" altLang="en-US">
                <a:latin typeface="Arial" panose="020B0604020202020204" pitchFamily="34" charset="0"/>
              </a:rPr>
              <a:t>非機能要求グレードのまとめ</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不可</a:t>
            </a:r>
            <a:endParaRPr lang="ja-JP" altLang="ja-JP">
              <a:latin typeface="Arial" panose="020B0604020202020204" pitchFamily="34" charset="0"/>
            </a:endParaRPr>
          </a:p>
        </p:txBody>
      </p:sp>
    </p:spTree>
    <p:extLst>
      <p:ext uri="{BB962C8B-B14F-4D97-AF65-F5344CB8AC3E}">
        <p14:creationId xmlns:p14="http://schemas.microsoft.com/office/powerpoint/2010/main" val="10671318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スライド イメージ プレースホルダー 1"/>
          <p:cNvSpPr>
            <a:spLocks noGrp="1" noRot="1" noChangeAspect="1" noTextEdit="1"/>
          </p:cNvSpPr>
          <p:nvPr>
            <p:ph type="sldImg"/>
          </p:nvPr>
        </p:nvSpPr>
        <p:spPr>
          <a:ln/>
        </p:spPr>
      </p:sp>
      <p:sp>
        <p:nvSpPr>
          <p:cNvPr id="39939"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非機能要求グレードの概略の説明です。</a:t>
            </a:r>
            <a:endParaRPr lang="en-US" altLang="ja-JP">
              <a:latin typeface="Arial" panose="020B0604020202020204" pitchFamily="34" charset="0"/>
            </a:endParaRPr>
          </a:p>
          <a:p>
            <a:endParaRPr lang="en-US" altLang="ja-JP">
              <a:latin typeface="Arial" panose="020B0604020202020204" pitchFamily="34" charset="0"/>
            </a:endParaRPr>
          </a:p>
          <a:p>
            <a:r>
              <a:rPr lang="ja-JP" altLang="en-US">
                <a:latin typeface="Arial" panose="020B0604020202020204" pitchFamily="34" charset="0"/>
              </a:rPr>
              <a:t>可用性や拡張性は後で説明します（</a:t>
            </a:r>
            <a:r>
              <a:rPr lang="en-US" altLang="ja-JP">
                <a:latin typeface="Arial" panose="020B0604020202020204" pitchFamily="34" charset="0"/>
              </a:rPr>
              <a:t>3.2(1)</a:t>
            </a:r>
            <a:r>
              <a:rPr lang="ja-JP" altLang="en-US">
                <a:latin typeface="Arial" panose="020B0604020202020204" pitchFamily="34" charset="0"/>
              </a:rPr>
              <a:t>のスライド）。</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不可</a:t>
            </a:r>
          </a:p>
        </p:txBody>
      </p:sp>
      <p:sp>
        <p:nvSpPr>
          <p:cNvPr id="39940"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B8970597-41CB-4DFE-8734-5AAC4D015D31}" type="slidenum">
              <a:rPr lang="en-US" altLang="ja-JP" sz="1300">
                <a:ea typeface="ＭＳ Ｐゴシック" panose="020B0600070205080204" pitchFamily="50" charset="-128"/>
              </a:rPr>
              <a:pPr>
                <a:spcBef>
                  <a:spcPct val="0"/>
                </a:spcBef>
              </a:pPr>
              <a:t>16</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8878014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スライド イメージ プレースホルダー 1"/>
          <p:cNvSpPr>
            <a:spLocks noGrp="1" noRot="1" noChangeAspect="1" noTextEdit="1"/>
          </p:cNvSpPr>
          <p:nvPr>
            <p:ph type="sldImg"/>
          </p:nvPr>
        </p:nvSpPr>
        <p:spPr>
          <a:ln/>
        </p:spPr>
      </p:sp>
      <p:sp>
        <p:nvSpPr>
          <p:cNvPr id="4198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dirty="0">
                <a:latin typeface="Arial" panose="020B0604020202020204" pitchFamily="34" charset="0"/>
              </a:rPr>
              <a:t>●説明</a:t>
            </a:r>
            <a:endParaRPr lang="en-US" altLang="ja-JP" dirty="0">
              <a:latin typeface="Arial" panose="020B0604020202020204" pitchFamily="34" charset="0"/>
            </a:endParaRPr>
          </a:p>
          <a:p>
            <a:r>
              <a:rPr lang="ja-JP" altLang="en-US" dirty="0">
                <a:latin typeface="Arial" panose="020B0604020202020204" pitchFamily="34" charset="0"/>
              </a:rPr>
              <a:t>非機能要求グレードの基本コンセプトの説明です。</a:t>
            </a:r>
            <a:r>
              <a:rPr lang="en-US" altLang="ja-JP" dirty="0">
                <a:latin typeface="Arial" panose="020B0604020202020204" pitchFamily="34" charset="0"/>
              </a:rPr>
              <a:t>3.2(1)</a:t>
            </a:r>
            <a:r>
              <a:rPr lang="ja-JP" altLang="en-US" dirty="0">
                <a:latin typeface="Arial" panose="020B0604020202020204" pitchFamily="34" charset="0"/>
              </a:rPr>
              <a:t>～</a:t>
            </a:r>
            <a:r>
              <a:rPr lang="en-US" altLang="ja-JP" dirty="0">
                <a:latin typeface="Arial" panose="020B0604020202020204" pitchFamily="34" charset="0"/>
              </a:rPr>
              <a:t>(4)</a:t>
            </a:r>
            <a:r>
              <a:rPr lang="ja-JP" altLang="en-US" dirty="0">
                <a:latin typeface="Arial" panose="020B0604020202020204" pitchFamily="34" charset="0"/>
              </a:rPr>
              <a:t>に記述しています。</a:t>
            </a:r>
            <a:endParaRPr lang="en-US" altLang="ja-JP" dirty="0">
              <a:latin typeface="Arial" panose="020B0604020202020204" pitchFamily="34" charset="0"/>
            </a:endParaRPr>
          </a:p>
          <a:p>
            <a:endParaRPr lang="en-US" altLang="ja-JP" dirty="0">
              <a:latin typeface="Arial" panose="020B0604020202020204" pitchFamily="34" charset="0"/>
            </a:endParaRPr>
          </a:p>
          <a:p>
            <a:endParaRPr lang="en-US" altLang="ja-JP" dirty="0">
              <a:latin typeface="Arial" panose="020B0604020202020204" pitchFamily="34" charset="0"/>
            </a:endParaRPr>
          </a:p>
          <a:p>
            <a:r>
              <a:rPr lang="ja-JP" altLang="en-US" dirty="0">
                <a:latin typeface="Arial" panose="020B0604020202020204" pitchFamily="34" charset="0"/>
              </a:rPr>
              <a:t>●説明省略　不可</a:t>
            </a:r>
          </a:p>
        </p:txBody>
      </p:sp>
      <p:sp>
        <p:nvSpPr>
          <p:cNvPr id="41988"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D4A8DF4-6997-452B-BDBA-5028C129BFA6}" type="slidenum">
              <a:rPr lang="en-US" altLang="ja-JP" sz="1300">
                <a:ea typeface="ＭＳ Ｐゴシック" panose="020B0600070205080204" pitchFamily="50" charset="-128"/>
              </a:rPr>
              <a:pPr>
                <a:spcBef>
                  <a:spcPct val="0"/>
                </a:spcBef>
              </a:pPr>
              <a:t>17</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7531641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スライド イメージ プレースホルダー 1"/>
          <p:cNvSpPr>
            <a:spLocks noGrp="1" noRot="1" noChangeAspect="1" noTextEdit="1"/>
          </p:cNvSpPr>
          <p:nvPr>
            <p:ph type="sldImg"/>
          </p:nvPr>
        </p:nvSpPr>
        <p:spPr>
          <a:ln/>
        </p:spPr>
      </p:sp>
      <p:sp>
        <p:nvSpPr>
          <p:cNvPr id="44035"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非機能要求グレードの項目は</a:t>
            </a:r>
            <a:r>
              <a:rPr lang="en-US" altLang="ja-JP">
                <a:latin typeface="Arial" panose="020B0604020202020204" pitchFamily="34" charset="0"/>
              </a:rPr>
              <a:t>4</a:t>
            </a:r>
            <a:r>
              <a:rPr lang="ja-JP" altLang="en-US">
                <a:latin typeface="Arial" panose="020B0604020202020204" pitchFamily="34" charset="0"/>
              </a:rPr>
              <a:t>段階に階層化しています。</a:t>
            </a:r>
            <a:endParaRPr lang="en-US" altLang="ja-JP">
              <a:latin typeface="Arial" panose="020B0604020202020204" pitchFamily="34" charset="0"/>
            </a:endParaRPr>
          </a:p>
          <a:p>
            <a:r>
              <a:rPr lang="ja-JP" altLang="en-US">
                <a:latin typeface="Arial" panose="020B0604020202020204" pitchFamily="34" charset="0"/>
              </a:rPr>
              <a:t>　大項目：非機能要求を体系的に整理したときの最も広い分類</a:t>
            </a:r>
            <a:endParaRPr lang="en-US" altLang="ja-JP">
              <a:latin typeface="Arial" panose="020B0604020202020204" pitchFamily="34" charset="0"/>
            </a:endParaRPr>
          </a:p>
          <a:p>
            <a:r>
              <a:rPr lang="ja-JP" altLang="en-US">
                <a:latin typeface="Arial" panose="020B0604020202020204" pitchFamily="34" charset="0"/>
              </a:rPr>
              <a:t>　中項目：検討すべき単位で小項目をまとめた分類</a:t>
            </a:r>
            <a:endParaRPr lang="en-US" altLang="ja-JP">
              <a:latin typeface="Arial" panose="020B0604020202020204" pitchFamily="34" charset="0"/>
            </a:endParaRPr>
          </a:p>
          <a:p>
            <a:r>
              <a:rPr lang="ja-JP" altLang="en-US">
                <a:latin typeface="Arial" panose="020B0604020202020204" pitchFamily="34" charset="0"/>
              </a:rPr>
              <a:t>　小項目：ユーザとベンダの間で合意する非機能要求を示す項目</a:t>
            </a:r>
            <a:endParaRPr lang="en-US" altLang="ja-JP">
              <a:latin typeface="Arial" panose="020B0604020202020204" pitchFamily="34" charset="0"/>
            </a:endParaRPr>
          </a:p>
          <a:p>
            <a:r>
              <a:rPr lang="ja-JP" altLang="en-US">
                <a:latin typeface="Arial" panose="020B0604020202020204" pitchFamily="34" charset="0"/>
              </a:rPr>
              <a:t>　メトリクス：小項目を定量的に表現するための指標</a:t>
            </a:r>
          </a:p>
          <a:p>
            <a:endParaRPr lang="en-US" altLang="ja-JP">
              <a:latin typeface="Arial" panose="020B0604020202020204" pitchFamily="34" charset="0"/>
            </a:endParaRPr>
          </a:p>
          <a:p>
            <a:r>
              <a:rPr lang="ja-JP" altLang="en-US">
                <a:latin typeface="Arial" panose="020B0604020202020204" pitchFamily="34" charset="0"/>
              </a:rPr>
              <a:t>大項目数</a:t>
            </a:r>
            <a:r>
              <a:rPr lang="en-US" altLang="ja-JP">
                <a:latin typeface="Arial" panose="020B0604020202020204" pitchFamily="34" charset="0"/>
              </a:rPr>
              <a:t>6</a:t>
            </a:r>
            <a:r>
              <a:rPr lang="ja-JP" altLang="en-US">
                <a:latin typeface="Arial" panose="020B0604020202020204" pitchFamily="34" charset="0"/>
              </a:rPr>
              <a:t>、中項目数</a:t>
            </a:r>
            <a:r>
              <a:rPr lang="en-US" altLang="ja-JP">
                <a:latin typeface="Arial" panose="020B0604020202020204" pitchFamily="34" charset="0"/>
              </a:rPr>
              <a:t>35</a:t>
            </a:r>
            <a:r>
              <a:rPr lang="ja-JP" altLang="en-US">
                <a:latin typeface="Arial" panose="020B0604020202020204" pitchFamily="34" charset="0"/>
              </a:rPr>
              <a:t>、小項目数</a:t>
            </a:r>
            <a:r>
              <a:rPr lang="en-US" altLang="ja-JP">
                <a:latin typeface="Arial" panose="020B0604020202020204" pitchFamily="34" charset="0"/>
              </a:rPr>
              <a:t>118</a:t>
            </a:r>
            <a:r>
              <a:rPr lang="ja-JP" altLang="en-US">
                <a:latin typeface="Arial" panose="020B0604020202020204" pitchFamily="34" charset="0"/>
              </a:rPr>
              <a:t>、メトリクス数</a:t>
            </a:r>
            <a:r>
              <a:rPr lang="en-US" altLang="ja-JP">
                <a:latin typeface="Arial" panose="020B0604020202020204" pitchFamily="34" charset="0"/>
              </a:rPr>
              <a:t>238</a:t>
            </a:r>
            <a:r>
              <a:rPr lang="ja-JP" altLang="en-US">
                <a:latin typeface="Arial" panose="020B0604020202020204" pitchFamily="34" charset="0"/>
              </a:rPr>
              <a:t>、このうち重要項目数は</a:t>
            </a:r>
            <a:r>
              <a:rPr lang="en-US" altLang="ja-JP">
                <a:latin typeface="Arial" panose="020B0604020202020204" pitchFamily="34" charset="0"/>
              </a:rPr>
              <a:t>92</a:t>
            </a:r>
          </a:p>
          <a:p>
            <a:endParaRPr lang="en-US" altLang="ja-JP">
              <a:latin typeface="Arial" panose="020B0604020202020204" pitchFamily="34" charset="0"/>
            </a:endParaRPr>
          </a:p>
          <a:p>
            <a:r>
              <a:rPr lang="ja-JP" altLang="en-US">
                <a:latin typeface="Arial" panose="020B0604020202020204" pitchFamily="34" charset="0"/>
              </a:rPr>
              <a:t>重要項目はメトリクスの内、システムの開発コストや品質に影響を与える度合いの大きいメトリクスのことです。</a:t>
            </a:r>
          </a:p>
          <a:p>
            <a:r>
              <a:rPr lang="ja-JP" altLang="en-US">
                <a:latin typeface="Arial" panose="020B0604020202020204" pitchFamily="34" charset="0"/>
              </a:rPr>
              <a:t>このスライドではメトリクスと重要項目の説明を必ず行ってください。</a:t>
            </a:r>
            <a:endParaRPr lang="en-US" altLang="ja-JP">
              <a:latin typeface="Arial" panose="020B0604020202020204" pitchFamily="34" charset="0"/>
            </a:endParaRPr>
          </a:p>
          <a:p>
            <a:r>
              <a:rPr lang="ja-JP" altLang="en-US">
                <a:latin typeface="Arial" panose="020B0604020202020204" pitchFamily="34" charset="0"/>
              </a:rPr>
              <a:t>　</a:t>
            </a:r>
          </a:p>
          <a:p>
            <a:r>
              <a:rPr lang="ja-JP" altLang="en-US">
                <a:latin typeface="Arial" panose="020B0604020202020204" pitchFamily="34" charset="0"/>
              </a:rPr>
              <a:t>●説明省略　不可</a:t>
            </a:r>
          </a:p>
        </p:txBody>
      </p:sp>
      <p:sp>
        <p:nvSpPr>
          <p:cNvPr id="44036"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B67CD388-012C-4334-97A5-9B0D829B4F9F}" type="slidenum">
              <a:rPr lang="en-US" altLang="ja-JP" sz="1300">
                <a:ea typeface="ＭＳ Ｐゴシック" panose="020B0600070205080204" pitchFamily="50" charset="-128"/>
              </a:rPr>
              <a:pPr>
                <a:spcBef>
                  <a:spcPct val="0"/>
                </a:spcBef>
              </a:pPr>
              <a:t>18</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37448942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Rot="1" noChangeAspect="1" noChangeArrowheads="1" noTextEdit="1"/>
          </p:cNvSpPr>
          <p:nvPr>
            <p:ph type="sldImg"/>
          </p:nvPr>
        </p:nvSpPr>
        <p:spPr>
          <a:ln/>
        </p:spPr>
      </p:sp>
      <p:sp>
        <p:nvSpPr>
          <p:cNvPr id="46083" name="Rectangle 3"/>
          <p:cNvSpPr>
            <a:spLocks noGrp="1" noChangeArrowheads="1"/>
          </p:cNvSpPr>
          <p:nvPr>
            <p:ph type="body" idx="1"/>
          </p:nvPr>
        </p:nvSpPr>
        <p:spPr>
          <a:xfrm>
            <a:off x="906463" y="4716463"/>
            <a:ext cx="4984750" cy="4465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spcBef>
                <a:spcPct val="0"/>
              </a:spcBef>
            </a:pPr>
            <a:r>
              <a:rPr lang="ja-JP" altLang="en-US">
                <a:latin typeface="Arial" panose="020B0604020202020204" pitchFamily="34" charset="0"/>
              </a:rPr>
              <a:t>●説明</a:t>
            </a:r>
            <a:endParaRPr lang="en-US" altLang="ja-JP">
              <a:latin typeface="Arial" panose="020B0604020202020204" pitchFamily="34" charset="0"/>
            </a:endParaRPr>
          </a:p>
          <a:p>
            <a:pPr eaLnBrk="1" hangingPunct="1">
              <a:spcBef>
                <a:spcPct val="0"/>
              </a:spcBef>
            </a:pPr>
            <a:r>
              <a:rPr lang="en-US" altLang="ja-JP">
                <a:latin typeface="Arial" panose="020B0604020202020204" pitchFamily="34" charset="0"/>
              </a:rPr>
              <a:t>6</a:t>
            </a:r>
            <a:r>
              <a:rPr lang="ja-JP" altLang="en-US">
                <a:latin typeface="Arial" panose="020B0604020202020204" pitchFamily="34" charset="0"/>
              </a:rPr>
              <a:t>大項目とその要求内容・要求例の説明です。</a:t>
            </a:r>
            <a:endParaRPr lang="en-US" altLang="ja-JP">
              <a:latin typeface="Arial" panose="020B0604020202020204" pitchFamily="34" charset="0"/>
            </a:endParaRPr>
          </a:p>
          <a:p>
            <a:pPr eaLnBrk="1" hangingPunct="1">
              <a:spcBef>
                <a:spcPct val="0"/>
              </a:spcBef>
            </a:pPr>
            <a:r>
              <a:rPr lang="en-US" altLang="ja-JP">
                <a:latin typeface="Arial" panose="020B0604020202020204" pitchFamily="34" charset="0"/>
              </a:rPr>
              <a:t>6</a:t>
            </a:r>
            <a:r>
              <a:rPr lang="ja-JP" altLang="en-US">
                <a:latin typeface="Arial" panose="020B0604020202020204" pitchFamily="34" charset="0"/>
              </a:rPr>
              <a:t>大項目の一例を以下に示します。</a:t>
            </a:r>
            <a:endParaRPr lang="en-US" altLang="ja-JP">
              <a:latin typeface="Arial" panose="020B0604020202020204" pitchFamily="34" charset="0"/>
            </a:endParaRPr>
          </a:p>
          <a:p>
            <a:pPr eaLnBrk="1" hangingPunct="1">
              <a:spcBef>
                <a:spcPct val="0"/>
              </a:spcBef>
            </a:pPr>
            <a:r>
              <a:rPr lang="ja-JP" altLang="en-US">
                <a:latin typeface="Arial" panose="020B0604020202020204" pitchFamily="34" charset="0"/>
              </a:rPr>
              <a:t>　・可用性：稼働率、広義の信頼性</a:t>
            </a:r>
            <a:endParaRPr lang="en-US" altLang="ja-JP">
              <a:latin typeface="Arial" panose="020B0604020202020204" pitchFamily="34" charset="0"/>
            </a:endParaRPr>
          </a:p>
          <a:p>
            <a:pPr eaLnBrk="1" hangingPunct="1">
              <a:spcBef>
                <a:spcPct val="0"/>
              </a:spcBef>
            </a:pPr>
            <a:r>
              <a:rPr lang="ja-JP" altLang="en-US">
                <a:latin typeface="Arial" panose="020B0604020202020204" pitchFamily="34" charset="0"/>
              </a:rPr>
              <a:t>　・性能・拡張性：単位時間当たりの処理件数</a:t>
            </a:r>
            <a:endParaRPr lang="en-US" altLang="ja-JP">
              <a:latin typeface="Arial" panose="020B0604020202020204" pitchFamily="34" charset="0"/>
            </a:endParaRPr>
          </a:p>
          <a:p>
            <a:pPr eaLnBrk="1" hangingPunct="1">
              <a:spcBef>
                <a:spcPct val="0"/>
              </a:spcBef>
            </a:pPr>
            <a:r>
              <a:rPr lang="ja-JP" altLang="en-US">
                <a:latin typeface="Arial" panose="020B0604020202020204" pitchFamily="34" charset="0"/>
              </a:rPr>
              <a:t>　・運用・保守性：定期保守　</a:t>
            </a:r>
            <a:endParaRPr lang="en-US" altLang="ja-JP">
              <a:latin typeface="Arial" panose="020B0604020202020204" pitchFamily="34" charset="0"/>
            </a:endParaRPr>
          </a:p>
          <a:p>
            <a:pPr eaLnBrk="1" hangingPunct="1">
              <a:spcBef>
                <a:spcPct val="0"/>
              </a:spcBef>
            </a:pPr>
            <a:r>
              <a:rPr lang="ja-JP" altLang="en-US">
                <a:latin typeface="Arial" panose="020B0604020202020204" pitchFamily="34" charset="0"/>
              </a:rPr>
              <a:t>　・移行性：旧システムからのデータの引き継ぎ方法</a:t>
            </a:r>
            <a:endParaRPr lang="en-US" altLang="ja-JP">
              <a:latin typeface="Arial" panose="020B0604020202020204" pitchFamily="34" charset="0"/>
            </a:endParaRPr>
          </a:p>
          <a:p>
            <a:pPr eaLnBrk="1" hangingPunct="1">
              <a:spcBef>
                <a:spcPct val="0"/>
              </a:spcBef>
            </a:pPr>
            <a:r>
              <a:rPr lang="ja-JP" altLang="en-US">
                <a:latin typeface="Arial" panose="020B0604020202020204" pitchFamily="34" charset="0"/>
              </a:rPr>
              <a:t>　・セキュリティ：ウイルス対策、暗号化</a:t>
            </a:r>
            <a:endParaRPr lang="en-US" altLang="ja-JP">
              <a:latin typeface="Arial" panose="020B0604020202020204" pitchFamily="34" charset="0"/>
            </a:endParaRPr>
          </a:p>
          <a:p>
            <a:pPr eaLnBrk="1" hangingPunct="1">
              <a:spcBef>
                <a:spcPct val="0"/>
              </a:spcBef>
            </a:pPr>
            <a:r>
              <a:rPr lang="ja-JP" altLang="en-US">
                <a:latin typeface="Arial" panose="020B0604020202020204" pitchFamily="34" charset="0"/>
              </a:rPr>
              <a:t>　・システム環境・エコロジー：消費電力、有害物質</a:t>
            </a:r>
            <a:endParaRPr lang="en-US" altLang="ja-JP">
              <a:latin typeface="Arial" panose="020B0604020202020204" pitchFamily="34" charset="0"/>
            </a:endParaRPr>
          </a:p>
          <a:p>
            <a:pPr eaLnBrk="1" hangingPunct="1">
              <a:spcBef>
                <a:spcPct val="0"/>
              </a:spcBef>
            </a:pPr>
            <a:endParaRPr lang="en-US" altLang="ja-JP">
              <a:latin typeface="Arial" panose="020B0604020202020204" pitchFamily="34" charset="0"/>
            </a:endParaRPr>
          </a:p>
          <a:p>
            <a:pPr eaLnBrk="1" hangingPunct="1">
              <a:spcBef>
                <a:spcPct val="0"/>
              </a:spcBef>
            </a:pPr>
            <a:r>
              <a:rPr lang="ja-JP" altLang="en-US">
                <a:latin typeface="Arial" panose="020B0604020202020204" pitchFamily="34" charset="0"/>
              </a:rPr>
              <a:t>●説明省略　不可</a:t>
            </a:r>
            <a:endParaRPr lang="ja-JP" altLang="ja-JP">
              <a:latin typeface="Arial" panose="020B0604020202020204" pitchFamily="34" charset="0"/>
            </a:endParaRPr>
          </a:p>
        </p:txBody>
      </p:sp>
      <p:sp>
        <p:nvSpPr>
          <p:cNvPr id="46084"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8CF72140-14E3-4629-BD61-F29426B33F8B}" type="slidenum">
              <a:rPr lang="en-US" altLang="ja-JP" sz="1300">
                <a:ea typeface="ＭＳ Ｐゴシック" panose="020B0600070205080204" pitchFamily="50" charset="-128"/>
              </a:rPr>
              <a:pPr>
                <a:spcBef>
                  <a:spcPct val="0"/>
                </a:spcBef>
              </a:pPr>
              <a:t>19</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0818996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スライド イメージ プレースホルダー 1"/>
          <p:cNvSpPr>
            <a:spLocks noGrp="1" noRot="1" noChangeAspect="1" noTextEdit="1"/>
          </p:cNvSpPr>
          <p:nvPr>
            <p:ph type="sldImg"/>
          </p:nvPr>
        </p:nvSpPr>
        <p:spPr>
          <a:ln/>
        </p:spPr>
      </p:sp>
      <p:sp>
        <p:nvSpPr>
          <p:cNvPr id="10243"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latin typeface="Arial" panose="020B0604020202020204" pitchFamily="34" charset="0"/>
              </a:rPr>
              <a:t>●説明</a:t>
            </a:r>
          </a:p>
          <a:p>
            <a:pPr eaLnBrk="1" hangingPunct="1"/>
            <a:r>
              <a:rPr lang="ja-JP" altLang="en-US" dirty="0">
                <a:latin typeface="Arial" panose="020B0604020202020204" pitchFamily="34" charset="0"/>
              </a:rPr>
              <a:t>研修の対象者と研修の目的を記述しています。</a:t>
            </a:r>
            <a:endParaRPr lang="en-US" altLang="ja-JP" dirty="0">
              <a:latin typeface="Arial" panose="020B0604020202020204" pitchFamily="34" charset="0"/>
            </a:endParaRPr>
          </a:p>
          <a:p>
            <a:pPr eaLnBrk="1" hangingPunct="1"/>
            <a:endParaRPr lang="en-US" altLang="ja-JP" dirty="0">
              <a:latin typeface="Arial" panose="020B0604020202020204" pitchFamily="34" charset="0"/>
            </a:endParaRPr>
          </a:p>
          <a:p>
            <a:pPr eaLnBrk="1" hangingPunct="1"/>
            <a:r>
              <a:rPr lang="ja-JP" altLang="en-US" dirty="0">
                <a:latin typeface="Arial" panose="020B0604020202020204" pitchFamily="34" charset="0"/>
              </a:rPr>
              <a:t>●説明省略　不可</a:t>
            </a:r>
          </a:p>
          <a:p>
            <a:endParaRPr lang="ja-JP" altLang="en-US" dirty="0">
              <a:latin typeface="Arial" panose="020B0604020202020204" pitchFamily="34" charset="0"/>
            </a:endParaRPr>
          </a:p>
        </p:txBody>
      </p:sp>
      <p:sp>
        <p:nvSpPr>
          <p:cNvPr id="10244"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547298BF-B65F-437A-AC99-44DB859124F5}" type="slidenum">
              <a:rPr lang="en-US" altLang="ja-JP" sz="1300">
                <a:ea typeface="ＭＳ Ｐゴシック" panose="020B0600070205080204" pitchFamily="50" charset="-128"/>
              </a:rPr>
              <a:pPr>
                <a:spcBef>
                  <a:spcPct val="0"/>
                </a:spcBef>
              </a:pPr>
              <a:t>2</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3304125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Rot="1" noChangeAspect="1" noChangeArrowheads="1" noTextEdit="1"/>
          </p:cNvSpPr>
          <p:nvPr>
            <p:ph type="sldImg"/>
          </p:nvPr>
        </p:nvSpPr>
        <p:spPr>
          <a:xfrm>
            <a:off x="914400" y="742950"/>
            <a:ext cx="4967288" cy="3725863"/>
          </a:xfrm>
          <a:ln/>
        </p:spPr>
      </p:sp>
      <p:sp>
        <p:nvSpPr>
          <p:cNvPr id="48131" name="Rectangle 3"/>
          <p:cNvSpPr>
            <a:spLocks noGrp="1" noChangeArrowheads="1"/>
          </p:cNvSpPr>
          <p:nvPr>
            <p:ph type="body" idx="1"/>
          </p:nvPr>
        </p:nvSpPr>
        <p:spPr>
          <a:xfrm>
            <a:off x="906463" y="4716463"/>
            <a:ext cx="4984750" cy="4465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139" tIns="48067" rIns="96139" bIns="48067"/>
          <a:lstStyle/>
          <a:p>
            <a:pPr eaLnBrk="1" hangingPunct="1"/>
            <a:r>
              <a:rPr lang="ja-JP" altLang="en-US" dirty="0">
                <a:latin typeface="Arial" panose="020B0604020202020204" pitchFamily="34" charset="0"/>
              </a:rPr>
              <a:t>●説明</a:t>
            </a:r>
          </a:p>
          <a:p>
            <a:pPr eaLnBrk="1" hangingPunct="1"/>
            <a:r>
              <a:rPr lang="en-US" altLang="ja-JP" dirty="0">
                <a:latin typeface="Arial" panose="020B0604020202020204" pitchFamily="34" charset="0"/>
              </a:rPr>
              <a:t>6</a:t>
            </a:r>
            <a:r>
              <a:rPr lang="ja-JP" altLang="en-US" dirty="0" err="1">
                <a:latin typeface="Arial" panose="020B0604020202020204" pitchFamily="34" charset="0"/>
              </a:rPr>
              <a:t>つの</a:t>
            </a:r>
            <a:r>
              <a:rPr lang="ja-JP" altLang="en-US" dirty="0">
                <a:latin typeface="Arial" panose="020B0604020202020204" pitchFamily="34" charset="0"/>
              </a:rPr>
              <a:t>分類のさらに中項目まで示した図です。</a:t>
            </a:r>
          </a:p>
          <a:p>
            <a:pPr eaLnBrk="1" hangingPunct="1"/>
            <a:r>
              <a:rPr lang="ja-JP" altLang="en-US" dirty="0">
                <a:latin typeface="Arial" panose="020B0604020202020204" pitchFamily="34" charset="0"/>
              </a:rPr>
              <a:t>中項目の色は薄→濃（黄色・橙・青・紫）の順で重要項目の割合は増加します。</a:t>
            </a:r>
            <a:endParaRPr lang="en-US" altLang="ja-JP" dirty="0">
              <a:latin typeface="Arial" panose="020B0604020202020204" pitchFamily="34" charset="0"/>
            </a:endParaRPr>
          </a:p>
          <a:p>
            <a:pPr eaLnBrk="1" hangingPunct="1"/>
            <a:r>
              <a:rPr lang="ja-JP" altLang="en-US" dirty="0">
                <a:latin typeface="Arial" panose="020B0604020202020204" pitchFamily="34" charset="0"/>
              </a:rPr>
              <a:t>重要項目の多い中項目は、早く検討を行い非機能要求を決めることを推奨します。</a:t>
            </a:r>
            <a:endParaRPr lang="en-US" altLang="ja-JP" dirty="0">
              <a:latin typeface="Arial" panose="020B0604020202020204" pitchFamily="34" charset="0"/>
            </a:endParaRPr>
          </a:p>
          <a:p>
            <a:pPr eaLnBrk="1" hangingPunct="1"/>
            <a:endParaRPr lang="en-US" altLang="ja-JP" dirty="0">
              <a:latin typeface="Arial" panose="020B0604020202020204" pitchFamily="34" charset="0"/>
            </a:endParaRPr>
          </a:p>
          <a:p>
            <a:pPr eaLnBrk="1" hangingPunct="1"/>
            <a:r>
              <a:rPr lang="ja-JP" altLang="en-US" dirty="0">
                <a:latin typeface="Arial" panose="020B0604020202020204" pitchFamily="34" charset="0"/>
              </a:rPr>
              <a:t>●講師の方へ</a:t>
            </a:r>
            <a:endParaRPr lang="en-US" altLang="ja-JP" dirty="0">
              <a:latin typeface="Arial" panose="020B0604020202020204" pitchFamily="34" charset="0"/>
            </a:endParaRPr>
          </a:p>
          <a:p>
            <a:pPr eaLnBrk="1" hangingPunct="1"/>
            <a:r>
              <a:rPr lang="ja-JP" altLang="en-US" dirty="0">
                <a:latin typeface="Arial" panose="020B0604020202020204" pitchFamily="34" charset="0"/>
              </a:rPr>
              <a:t>補助教材として「非機能要求グレードの項目サマリ」を配布し、受講者が全貌を把握できるようにしてください。</a:t>
            </a:r>
            <a:endParaRPr lang="en-US" altLang="ja-JP" dirty="0">
              <a:latin typeface="Arial" panose="020B0604020202020204" pitchFamily="34" charset="0"/>
            </a:endParaRPr>
          </a:p>
          <a:p>
            <a:pPr eaLnBrk="1" hangingPunct="1"/>
            <a:endParaRPr lang="en-US" altLang="ja-JP" dirty="0">
              <a:latin typeface="Arial" panose="020B0604020202020204" pitchFamily="34" charset="0"/>
            </a:endParaRPr>
          </a:p>
          <a:p>
            <a:pPr eaLnBrk="1" hangingPunct="1"/>
            <a:r>
              <a:rPr lang="ja-JP" altLang="en-US" dirty="0">
                <a:latin typeface="Arial" panose="020B0604020202020204" pitchFamily="34" charset="0"/>
              </a:rPr>
              <a:t>●説明省略　不可</a:t>
            </a:r>
            <a:endParaRPr lang="en-US" altLang="ja-JP" dirty="0">
              <a:latin typeface="Arial" panose="020B0604020202020204" pitchFamily="34" charset="0"/>
            </a:endParaRPr>
          </a:p>
          <a:p>
            <a:pPr eaLnBrk="1" hangingPunct="1"/>
            <a:endParaRPr lang="ja-JP" altLang="en-US" dirty="0">
              <a:latin typeface="Arial" panose="020B0604020202020204" pitchFamily="34" charset="0"/>
            </a:endParaRPr>
          </a:p>
        </p:txBody>
      </p:sp>
      <p:sp>
        <p:nvSpPr>
          <p:cNvPr id="48132"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FA284444-2C41-4963-ABD2-846A707BF7DA}" type="slidenum">
              <a:rPr lang="en-US" altLang="ja-JP" sz="1300">
                <a:ea typeface="ＭＳ Ｐゴシック" panose="020B0600070205080204" pitchFamily="50" charset="-128"/>
              </a:rPr>
              <a:pPr>
                <a:spcBef>
                  <a:spcPct val="0"/>
                </a:spcBef>
              </a:pPr>
              <a:t>20</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8916875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latin typeface="Arial" panose="020B0604020202020204" pitchFamily="34" charset="0"/>
              </a:rPr>
              <a:t>●説明</a:t>
            </a:r>
            <a:endParaRPr lang="en-US" altLang="ja-JP" dirty="0">
              <a:latin typeface="Arial" panose="020B0604020202020204" pitchFamily="34" charset="0"/>
            </a:endParaRPr>
          </a:p>
          <a:p>
            <a:pPr eaLnBrk="1" hangingPunct="1"/>
            <a:r>
              <a:rPr lang="ja-JP" altLang="en-US" dirty="0">
                <a:latin typeface="Arial" panose="020B0604020202020204" pitchFamily="34" charset="0"/>
              </a:rPr>
              <a:t>非機能要求グレードのレベルの説明です。</a:t>
            </a:r>
            <a:endParaRPr lang="en-US" altLang="ja-JP" dirty="0">
              <a:latin typeface="Arial" panose="020B0604020202020204" pitchFamily="34" charset="0"/>
            </a:endParaRPr>
          </a:p>
          <a:p>
            <a:pPr eaLnBrk="1" hangingPunct="1"/>
            <a:r>
              <a:rPr lang="ja-JP" altLang="en-US" dirty="0">
                <a:latin typeface="Arial" panose="020B0604020202020204" pitchFamily="34" charset="0"/>
              </a:rPr>
              <a:t>メトリクスごとにレベル</a:t>
            </a:r>
            <a:r>
              <a:rPr lang="en-US" altLang="ja-JP" dirty="0">
                <a:latin typeface="Arial" panose="020B0604020202020204" pitchFamily="34" charset="0"/>
              </a:rPr>
              <a:t>0</a:t>
            </a:r>
            <a:r>
              <a:rPr lang="ja-JP" altLang="en-US" dirty="0">
                <a:latin typeface="Arial" panose="020B0604020202020204" pitchFamily="34" charset="0"/>
              </a:rPr>
              <a:t>～レベル</a:t>
            </a:r>
            <a:r>
              <a:rPr lang="en-US" altLang="ja-JP" dirty="0">
                <a:latin typeface="Arial" panose="020B0604020202020204" pitchFamily="34" charset="0"/>
              </a:rPr>
              <a:t>5</a:t>
            </a:r>
            <a:r>
              <a:rPr lang="ja-JP" altLang="en-US" dirty="0">
                <a:latin typeface="Arial" panose="020B0604020202020204" pitchFamily="34" charset="0"/>
              </a:rPr>
              <a:t>の最大</a:t>
            </a:r>
            <a:r>
              <a:rPr lang="en-US" altLang="ja-JP" dirty="0">
                <a:latin typeface="Arial" panose="020B0604020202020204" pitchFamily="34" charset="0"/>
              </a:rPr>
              <a:t>6</a:t>
            </a:r>
            <a:r>
              <a:rPr lang="ja-JP" altLang="en-US" dirty="0">
                <a:latin typeface="Arial" panose="020B0604020202020204" pitchFamily="34" charset="0"/>
              </a:rPr>
              <a:t>段階を設定します。</a:t>
            </a:r>
            <a:endParaRPr lang="en-US" altLang="ja-JP" dirty="0">
              <a:latin typeface="Arial" panose="020B0604020202020204" pitchFamily="34" charset="0"/>
            </a:endParaRPr>
          </a:p>
          <a:p>
            <a:pPr eaLnBrk="1" hangingPunct="1"/>
            <a:r>
              <a:rPr lang="ja-JP" altLang="en-US" dirty="0">
                <a:latin typeface="Arial" panose="020B0604020202020204" pitchFamily="34" charset="0"/>
              </a:rPr>
              <a:t>レベル値は大きいほど実現難易度は上がり、一般的に開発コストは増加します。</a:t>
            </a:r>
            <a:endParaRPr lang="en-US" altLang="ja-JP" dirty="0">
              <a:latin typeface="Arial" panose="020B0604020202020204" pitchFamily="34" charset="0"/>
            </a:endParaRPr>
          </a:p>
          <a:p>
            <a:pPr eaLnBrk="1" hangingPunct="1"/>
            <a:r>
              <a:rPr lang="ja-JP" altLang="en-US" dirty="0">
                <a:latin typeface="Arial" panose="020B0604020202020204" pitchFamily="34" charset="0"/>
              </a:rPr>
              <a:t>メトリクスごとにレベル値を具体的に示しているので、ユーザはベンダへ具体的なレベルを提示することが可能になります。</a:t>
            </a:r>
            <a:endParaRPr lang="en-US" altLang="ja-JP" dirty="0">
              <a:latin typeface="Arial" panose="020B0604020202020204" pitchFamily="34" charset="0"/>
            </a:endParaRPr>
          </a:p>
          <a:p>
            <a:pPr eaLnBrk="1" hangingPunct="1"/>
            <a:r>
              <a:rPr lang="ja-JP" altLang="en-US" dirty="0">
                <a:latin typeface="Arial" panose="020B0604020202020204" pitchFamily="34" charset="0"/>
              </a:rPr>
              <a:t>レベル値は、技術・製品を意識して策定していますが、各レベルに対応する特定の技術・製品を推奨していません。</a:t>
            </a:r>
          </a:p>
          <a:p>
            <a:pPr eaLnBrk="1" hangingPunct="1"/>
            <a:r>
              <a:rPr lang="ja-JP" altLang="en-US" dirty="0">
                <a:latin typeface="Arial" panose="020B0604020202020204" pitchFamily="34" charset="0"/>
              </a:rPr>
              <a:t>つまり要求レベルに対しそれをどのような技術・製品で実現するかは自由で、ハードで実現しても良いし、ソフトで実現しても構いません。</a:t>
            </a:r>
            <a:endParaRPr lang="en-US" altLang="ja-JP" dirty="0">
              <a:latin typeface="Arial" panose="020B0604020202020204" pitchFamily="34" charset="0"/>
            </a:endParaRPr>
          </a:p>
          <a:p>
            <a:pPr eaLnBrk="1" hangingPunct="1"/>
            <a:r>
              <a:rPr lang="ja-JP" altLang="en-US" dirty="0">
                <a:latin typeface="Arial" panose="020B0604020202020204" pitchFamily="34" charset="0"/>
              </a:rPr>
              <a:t>レベル値の調整は</a:t>
            </a:r>
            <a:r>
              <a:rPr lang="en-US" altLang="ja-JP" dirty="0">
                <a:latin typeface="Arial" panose="020B0604020202020204" pitchFamily="34" charset="0"/>
              </a:rPr>
              <a:t>4.1</a:t>
            </a:r>
            <a:r>
              <a:rPr lang="ja-JP" altLang="en-US" dirty="0">
                <a:latin typeface="Arial" panose="020B0604020202020204" pitchFamily="34" charset="0"/>
              </a:rPr>
              <a:t>節で説明します。</a:t>
            </a:r>
            <a:endParaRPr lang="en-US" altLang="ja-JP" dirty="0">
              <a:latin typeface="Arial" panose="020B0604020202020204" pitchFamily="34" charset="0"/>
            </a:endParaRPr>
          </a:p>
          <a:p>
            <a:pPr eaLnBrk="1" hangingPunct="1"/>
            <a:endParaRPr lang="ja-JP" altLang="en-US" dirty="0">
              <a:latin typeface="Arial" panose="020B0604020202020204" pitchFamily="34" charset="0"/>
            </a:endParaRPr>
          </a:p>
          <a:p>
            <a:pPr eaLnBrk="1" hangingPunct="1"/>
            <a:r>
              <a:rPr lang="ja-JP" altLang="en-US" dirty="0">
                <a:latin typeface="Arial" panose="020B0604020202020204" pitchFamily="34" charset="0"/>
              </a:rPr>
              <a:t>●説明省略　不可</a:t>
            </a:r>
          </a:p>
        </p:txBody>
      </p:sp>
      <p:sp>
        <p:nvSpPr>
          <p:cNvPr id="50180"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CE9B0795-DBEC-4A3D-9915-05B9491E26AA}" type="slidenum">
              <a:rPr lang="en-US" altLang="ja-JP" sz="1300">
                <a:ea typeface="ＭＳ Ｐゴシック" panose="020B0600070205080204" pitchFamily="50" charset="-128"/>
              </a:rPr>
              <a:pPr>
                <a:spcBef>
                  <a:spcPct val="0"/>
                </a:spcBef>
              </a:pPr>
              <a:t>21</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7706538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スライド イメージ プレースホルダー 1"/>
          <p:cNvSpPr>
            <a:spLocks noGrp="1" noRot="1" noChangeAspect="1" noTextEdit="1"/>
          </p:cNvSpPr>
          <p:nvPr>
            <p:ph type="sldImg"/>
          </p:nvPr>
        </p:nvSpPr>
        <p:spPr>
          <a:ln/>
        </p:spPr>
      </p:sp>
      <p:sp>
        <p:nvSpPr>
          <p:cNvPr id="5222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dirty="0">
                <a:latin typeface="Arial" panose="020B0604020202020204" pitchFamily="34" charset="0"/>
              </a:rPr>
              <a:t>●説明</a:t>
            </a:r>
            <a:endParaRPr lang="en-US" altLang="ja-JP" dirty="0">
              <a:latin typeface="Arial" panose="020B0604020202020204" pitchFamily="34" charset="0"/>
            </a:endParaRPr>
          </a:p>
          <a:p>
            <a:r>
              <a:rPr lang="ja-JP" altLang="en-US" dirty="0">
                <a:latin typeface="Arial" panose="020B0604020202020204" pitchFamily="34" charset="0"/>
              </a:rPr>
              <a:t>受講者にグレード表を確認してもらいましょう。</a:t>
            </a:r>
            <a:endParaRPr lang="en-US" altLang="ja-JP" dirty="0">
              <a:latin typeface="Arial" panose="020B0604020202020204" pitchFamily="34" charset="0"/>
            </a:endParaRPr>
          </a:p>
          <a:p>
            <a:endParaRPr lang="en-US" altLang="ja-JP" dirty="0">
              <a:latin typeface="Arial" panose="020B0604020202020204" pitchFamily="34" charset="0"/>
            </a:endParaRPr>
          </a:p>
          <a:p>
            <a:r>
              <a:rPr lang="ja-JP" altLang="en-US" dirty="0">
                <a:latin typeface="Arial" panose="020B0604020202020204" pitchFamily="34" charset="0"/>
              </a:rPr>
              <a:t>①グレード表では重要項目にレベルのベース値が定義されています。</a:t>
            </a:r>
            <a:endParaRPr lang="en-US" altLang="ja-JP" dirty="0">
              <a:latin typeface="Arial" panose="020B0604020202020204" pitchFamily="34" charset="0"/>
            </a:endParaRPr>
          </a:p>
          <a:p>
            <a:r>
              <a:rPr lang="ja-JP" altLang="en-US" dirty="0">
                <a:latin typeface="Arial" panose="020B0604020202020204" pitchFamily="34" charset="0"/>
              </a:rPr>
              <a:t>②モデルシステムによってベース値が異なっています。</a:t>
            </a:r>
            <a:endParaRPr lang="en-US" altLang="ja-JP" dirty="0">
              <a:latin typeface="Arial" panose="020B0604020202020204" pitchFamily="34" charset="0"/>
            </a:endParaRPr>
          </a:p>
          <a:p>
            <a:endParaRPr lang="en-US" altLang="ja-JP" dirty="0">
              <a:latin typeface="Arial" panose="020B0604020202020204" pitchFamily="34" charset="0"/>
            </a:endParaRPr>
          </a:p>
          <a:p>
            <a:r>
              <a:rPr lang="ja-JP" altLang="en-US" dirty="0">
                <a:latin typeface="Arial" panose="020B0604020202020204" pitchFamily="34" charset="0"/>
              </a:rPr>
              <a:t>ベース値：過去の経験、ユーザ・ベンダの知見、実証実験から各モデルシステムに対する一般的なレベルを決めています。</a:t>
            </a:r>
            <a:endParaRPr lang="en-US" altLang="ja-JP" dirty="0">
              <a:latin typeface="Arial" panose="020B0604020202020204" pitchFamily="34" charset="0"/>
            </a:endParaRPr>
          </a:p>
          <a:p>
            <a:endParaRPr lang="ja-JP" altLang="en-US" dirty="0">
              <a:latin typeface="Arial" panose="020B0604020202020204" pitchFamily="34" charset="0"/>
            </a:endParaRPr>
          </a:p>
          <a:p>
            <a:r>
              <a:rPr lang="ja-JP" altLang="en-US" dirty="0">
                <a:latin typeface="Arial" panose="020B0604020202020204" pitchFamily="34" charset="0"/>
              </a:rPr>
              <a:t>●説明省略　不可</a:t>
            </a:r>
          </a:p>
        </p:txBody>
      </p:sp>
      <p:sp>
        <p:nvSpPr>
          <p:cNvPr id="52228"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5902E260-2599-4E1F-AEEA-749CE6DA9C41}" type="slidenum">
              <a:rPr lang="en-US" altLang="ja-JP" sz="1300">
                <a:ea typeface="ＭＳ Ｐゴシック" panose="020B0600070205080204" pitchFamily="50" charset="-128"/>
              </a:rPr>
              <a:pPr>
                <a:spcBef>
                  <a:spcPct val="0"/>
                </a:spcBef>
              </a:pPr>
              <a:t>22</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0284499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スライド イメージ プレースホルダー 1"/>
          <p:cNvSpPr>
            <a:spLocks noGrp="1" noRot="1" noChangeAspect="1" noTextEdit="1"/>
          </p:cNvSpPr>
          <p:nvPr>
            <p:ph type="sldImg"/>
          </p:nvPr>
        </p:nvSpPr>
        <p:spPr>
          <a:ln/>
        </p:spPr>
      </p:sp>
      <p:sp>
        <p:nvSpPr>
          <p:cNvPr id="54275"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非機能要求は段階的に詳細化していきます。</a:t>
            </a:r>
            <a:endParaRPr lang="en-US" altLang="ja-JP">
              <a:latin typeface="Arial" panose="020B0604020202020204" pitchFamily="34" charset="0"/>
            </a:endParaRPr>
          </a:p>
          <a:p>
            <a:r>
              <a:rPr lang="ja-JP" altLang="en-US">
                <a:latin typeface="Arial" panose="020B0604020202020204" pitchFamily="34" charset="0"/>
              </a:rPr>
              <a:t>段階①：モデルシステムの選択</a:t>
            </a:r>
          </a:p>
          <a:p>
            <a:r>
              <a:rPr lang="ja-JP" altLang="en-US">
                <a:latin typeface="Arial" panose="020B0604020202020204" pitchFamily="34" charset="0"/>
              </a:rPr>
              <a:t>段階②：重要項目のレベル決定</a:t>
            </a:r>
          </a:p>
          <a:p>
            <a:r>
              <a:rPr lang="ja-JP" altLang="en-US">
                <a:latin typeface="Arial" panose="020B0604020202020204" pitchFamily="34" charset="0"/>
              </a:rPr>
              <a:t>段階③：重要項目以外のレベル決定</a:t>
            </a:r>
          </a:p>
          <a:p>
            <a:r>
              <a:rPr lang="ja-JP" altLang="en-US">
                <a:latin typeface="Arial" panose="020B0604020202020204" pitchFamily="34" charset="0"/>
              </a:rPr>
              <a:t>の</a:t>
            </a:r>
            <a:r>
              <a:rPr lang="en-US" altLang="ja-JP">
                <a:latin typeface="Arial" panose="020B0604020202020204" pitchFamily="34" charset="0"/>
              </a:rPr>
              <a:t>3</a:t>
            </a:r>
            <a:r>
              <a:rPr lang="ja-JP" altLang="en-US">
                <a:latin typeface="Arial" panose="020B0604020202020204" pitchFamily="34" charset="0"/>
              </a:rPr>
              <a:t>段階です。</a:t>
            </a:r>
            <a:endParaRPr lang="en-US" altLang="ja-JP">
              <a:latin typeface="Arial" panose="020B0604020202020204" pitchFamily="34" charset="0"/>
            </a:endParaRPr>
          </a:p>
          <a:p>
            <a:r>
              <a:rPr lang="ja-JP" altLang="en-US">
                <a:latin typeface="Arial" panose="020B0604020202020204" pitchFamily="34" charset="0"/>
              </a:rPr>
              <a:t>モデルシステムについては</a:t>
            </a:r>
            <a:r>
              <a:rPr lang="en-US" altLang="ja-JP">
                <a:latin typeface="Arial" panose="020B0604020202020204" pitchFamily="34" charset="0"/>
              </a:rPr>
              <a:t>4.1</a:t>
            </a:r>
            <a:r>
              <a:rPr lang="ja-JP" altLang="en-US">
                <a:latin typeface="Arial" panose="020B0604020202020204" pitchFamily="34" charset="0"/>
              </a:rPr>
              <a:t>節で説明します。</a:t>
            </a:r>
            <a:endParaRPr lang="en-US" altLang="ja-JP">
              <a:latin typeface="Arial" panose="020B0604020202020204" pitchFamily="34" charset="0"/>
            </a:endParaRPr>
          </a:p>
          <a:p>
            <a:endParaRPr lang="en-US" altLang="ja-JP">
              <a:latin typeface="Arial" panose="020B0604020202020204" pitchFamily="34" charset="0"/>
            </a:endParaRPr>
          </a:p>
          <a:p>
            <a:r>
              <a:rPr lang="ja-JP" altLang="en-US">
                <a:latin typeface="Arial" panose="020B0604020202020204" pitchFamily="34" charset="0"/>
              </a:rPr>
              <a:t>●説明省略　不可</a:t>
            </a:r>
          </a:p>
          <a:p>
            <a:endParaRPr lang="ja-JP" altLang="en-US">
              <a:latin typeface="Arial" panose="020B0604020202020204" pitchFamily="34" charset="0"/>
            </a:endParaRPr>
          </a:p>
        </p:txBody>
      </p:sp>
      <p:sp>
        <p:nvSpPr>
          <p:cNvPr id="54276"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C59AD8EB-3122-4CB8-A33C-FA8E3738F510}" type="slidenum">
              <a:rPr lang="en-US" altLang="ja-JP" sz="1300">
                <a:ea typeface="ＭＳ Ｐゴシック" panose="020B0600070205080204" pitchFamily="50" charset="-128"/>
              </a:rPr>
              <a:pPr>
                <a:spcBef>
                  <a:spcPct val="0"/>
                </a:spcBef>
              </a:pPr>
              <a:t>23</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8855987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Rot="1" noChangeAspect="1" noChangeArrowheads="1" noTextEdit="1"/>
          </p:cNvSpPr>
          <p:nvPr>
            <p:ph type="sldImg"/>
          </p:nvPr>
        </p:nvSpPr>
        <p:spPr>
          <a:ln/>
        </p:spPr>
      </p:sp>
      <p:sp>
        <p:nvSpPr>
          <p:cNvPr id="56323" name="Rectangle 3"/>
          <p:cNvSpPr>
            <a:spLocks noGrp="1" noChangeArrowheads="1"/>
          </p:cNvSpPr>
          <p:nvPr>
            <p:ph type="body" idx="1"/>
          </p:nvPr>
        </p:nvSpPr>
        <p:spPr>
          <a:xfrm>
            <a:off x="906463" y="4716463"/>
            <a:ext cx="4984750" cy="4465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sz="1100">
                <a:latin typeface="Arial" panose="020B0604020202020204" pitchFamily="34" charset="0"/>
              </a:rPr>
              <a:t>●説明</a:t>
            </a:r>
            <a:endParaRPr lang="en-US" altLang="ja-JP" sz="1100">
              <a:latin typeface="Arial" panose="020B0604020202020204" pitchFamily="34" charset="0"/>
            </a:endParaRPr>
          </a:p>
          <a:p>
            <a:pPr eaLnBrk="1" hangingPunct="1"/>
            <a:r>
              <a:rPr lang="en-US" altLang="ja-JP" sz="1100">
                <a:latin typeface="Arial" panose="020B0604020202020204" pitchFamily="34" charset="0"/>
              </a:rPr>
              <a:t>IPA</a:t>
            </a:r>
            <a:r>
              <a:rPr lang="ja-JP" altLang="en-US" sz="1100">
                <a:latin typeface="Arial" panose="020B0604020202020204" pitchFamily="34" charset="0"/>
              </a:rPr>
              <a:t>が策定した非機能要求グレードのコンテンツは</a:t>
            </a:r>
            <a:r>
              <a:rPr lang="en-US" altLang="ja-JP" sz="1100">
                <a:latin typeface="Arial" panose="020B0604020202020204" pitchFamily="34" charset="0"/>
              </a:rPr>
              <a:t>6</a:t>
            </a:r>
            <a:r>
              <a:rPr lang="ja-JP" altLang="en-US" sz="1100">
                <a:latin typeface="Arial" panose="020B0604020202020204" pitchFamily="34" charset="0"/>
              </a:rPr>
              <a:t>点あります。</a:t>
            </a:r>
            <a:endParaRPr lang="en-US" altLang="ja-JP" sz="1100">
              <a:latin typeface="Arial" panose="020B0604020202020204" pitchFamily="34" charset="0"/>
            </a:endParaRPr>
          </a:p>
          <a:p>
            <a:pPr eaLnBrk="1" hangingPunct="1"/>
            <a:r>
              <a:rPr lang="ja-JP" altLang="en-US" sz="1100">
                <a:latin typeface="Arial" panose="020B0604020202020204" pitchFamily="34" charset="0"/>
              </a:rPr>
              <a:t>　ガイド編（本講義では配布しません）</a:t>
            </a:r>
            <a:endParaRPr lang="en-US" altLang="ja-JP" sz="1100">
              <a:latin typeface="Arial" panose="020B0604020202020204" pitchFamily="34" charset="0"/>
            </a:endParaRPr>
          </a:p>
          <a:p>
            <a:pPr eaLnBrk="1" hangingPunct="1"/>
            <a:r>
              <a:rPr lang="ja-JP" altLang="en-US" sz="1100">
                <a:latin typeface="Arial" panose="020B0604020202020204" pitchFamily="34" charset="0"/>
              </a:rPr>
              <a:t>　　①利用ガイド（解説編）：背景やツールの詳細を解説</a:t>
            </a:r>
            <a:endParaRPr lang="en-US" altLang="ja-JP" sz="1100">
              <a:latin typeface="Arial" panose="020B0604020202020204" pitchFamily="34" charset="0"/>
            </a:endParaRPr>
          </a:p>
          <a:p>
            <a:pPr eaLnBrk="1" hangingPunct="1"/>
            <a:r>
              <a:rPr lang="ja-JP" altLang="en-US" sz="1100">
                <a:latin typeface="Arial" panose="020B0604020202020204" pitchFamily="34" charset="0"/>
              </a:rPr>
              <a:t>　　②利用ガイド（利用編）：具体的な利用法を説明</a:t>
            </a:r>
            <a:endParaRPr lang="en-US" altLang="ja-JP" sz="1100">
              <a:latin typeface="Arial" panose="020B0604020202020204" pitchFamily="34" charset="0"/>
            </a:endParaRPr>
          </a:p>
          <a:p>
            <a:pPr eaLnBrk="1" hangingPunct="1"/>
            <a:r>
              <a:rPr lang="ja-JP" altLang="en-US" sz="1100">
                <a:latin typeface="Arial" panose="020B0604020202020204" pitchFamily="34" charset="0"/>
              </a:rPr>
              <a:t>　図表編（本講義での配布資料）</a:t>
            </a:r>
            <a:endParaRPr lang="en-US" altLang="ja-JP" sz="1100">
              <a:latin typeface="Arial" panose="020B0604020202020204" pitchFamily="34" charset="0"/>
            </a:endParaRPr>
          </a:p>
          <a:p>
            <a:pPr eaLnBrk="1" hangingPunct="1"/>
            <a:r>
              <a:rPr lang="ja-JP" altLang="en-US" sz="1100">
                <a:latin typeface="Arial" panose="020B0604020202020204" pitchFamily="34" charset="0"/>
              </a:rPr>
              <a:t>　　③項目一覧：共通に認識できるよう体系化した一覧表</a:t>
            </a:r>
            <a:endParaRPr lang="en-US" altLang="ja-JP" sz="1100">
              <a:latin typeface="Arial" panose="020B0604020202020204" pitchFamily="34" charset="0"/>
            </a:endParaRPr>
          </a:p>
          <a:p>
            <a:pPr eaLnBrk="1" hangingPunct="1"/>
            <a:r>
              <a:rPr lang="ja-JP" altLang="en-US" sz="1100">
                <a:latin typeface="Arial" panose="020B0604020202020204" pitchFamily="34" charset="0"/>
              </a:rPr>
              <a:t>　　④グレード表：重要な非機能要求項目に対する要求レベルを示した一覧表</a:t>
            </a:r>
            <a:endParaRPr lang="en-US" altLang="ja-JP" sz="1100">
              <a:latin typeface="Arial" panose="020B0604020202020204" pitchFamily="34" charset="0"/>
            </a:endParaRPr>
          </a:p>
          <a:p>
            <a:pPr eaLnBrk="1" hangingPunct="1"/>
            <a:r>
              <a:rPr lang="ja-JP" altLang="en-US" sz="1100">
                <a:latin typeface="Arial" panose="020B0604020202020204" pitchFamily="34" charset="0"/>
              </a:rPr>
              <a:t>　　⑤樹系図　：要求項目の検討順を可視化した図</a:t>
            </a:r>
          </a:p>
          <a:p>
            <a:pPr eaLnBrk="1" hangingPunct="1"/>
            <a:r>
              <a:rPr lang="ja-JP" altLang="en-US" sz="1100">
                <a:latin typeface="Arial" panose="020B0604020202020204" pitchFamily="34" charset="0"/>
              </a:rPr>
              <a:t>　　⑥活用シート：グレード表と項目一覧の内容をまとめた一覧表。スプレッドシート形式</a:t>
            </a:r>
            <a:r>
              <a:rPr lang="en-US" altLang="ja-JP" sz="1100">
                <a:latin typeface="Arial" panose="020B0604020202020204" pitchFamily="34" charset="0"/>
              </a:rPr>
              <a:t>(EXCEL)</a:t>
            </a:r>
            <a:r>
              <a:rPr lang="ja-JP" altLang="en-US" sz="1100">
                <a:latin typeface="Arial" panose="020B0604020202020204" pitchFamily="34" charset="0"/>
              </a:rPr>
              <a:t>で利用可能</a:t>
            </a:r>
            <a:endParaRPr lang="en-US" altLang="ja-JP" sz="1100">
              <a:latin typeface="Arial" panose="020B0604020202020204" pitchFamily="34" charset="0"/>
            </a:endParaRPr>
          </a:p>
          <a:p>
            <a:pPr eaLnBrk="1" hangingPunct="1"/>
            <a:r>
              <a:rPr lang="ja-JP" altLang="en-US" sz="1100">
                <a:latin typeface="Arial" panose="020B0604020202020204" pitchFamily="34" charset="0"/>
              </a:rPr>
              <a:t>なお、①～⑤は</a:t>
            </a:r>
            <a:r>
              <a:rPr lang="en-US" altLang="ja-JP" sz="1100">
                <a:latin typeface="Arial" panose="020B0604020202020204" pitchFamily="34" charset="0"/>
              </a:rPr>
              <a:t>PDF</a:t>
            </a:r>
            <a:r>
              <a:rPr lang="ja-JP" altLang="en-US" sz="1100">
                <a:latin typeface="Arial" panose="020B0604020202020204" pitchFamily="34" charset="0"/>
              </a:rPr>
              <a:t>ファイルです。</a:t>
            </a:r>
            <a:endParaRPr lang="en-US" altLang="ja-JP" sz="1100">
              <a:latin typeface="Arial" panose="020B0604020202020204" pitchFamily="34" charset="0"/>
            </a:endParaRPr>
          </a:p>
          <a:p>
            <a:pPr eaLnBrk="1" hangingPunct="1"/>
            <a:endParaRPr lang="ja-JP" altLang="en-US" sz="1100">
              <a:latin typeface="Arial" panose="020B0604020202020204" pitchFamily="34" charset="0"/>
            </a:endParaRPr>
          </a:p>
          <a:p>
            <a:pPr eaLnBrk="1" hangingPunct="1"/>
            <a:r>
              <a:rPr lang="ja-JP" altLang="en-US" sz="1100">
                <a:latin typeface="Arial" panose="020B0604020202020204" pitchFamily="34" charset="0"/>
              </a:rPr>
              <a:t>●説明省略　不可</a:t>
            </a:r>
            <a:endParaRPr lang="ja-JP" altLang="ja-JP" sz="1100">
              <a:latin typeface="Arial" panose="020B0604020202020204" pitchFamily="34" charset="0"/>
            </a:endParaRPr>
          </a:p>
        </p:txBody>
      </p:sp>
      <p:sp>
        <p:nvSpPr>
          <p:cNvPr id="56324"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C0CC8BF1-0B9F-47DF-AE88-48A5775E907D}" type="slidenum">
              <a:rPr lang="en-US" altLang="ja-JP" sz="1300">
                <a:ea typeface="ＭＳ Ｐゴシック" panose="020B0600070205080204" pitchFamily="50" charset="-128"/>
              </a:rPr>
              <a:pPr>
                <a:spcBef>
                  <a:spcPct val="0"/>
                </a:spcBef>
              </a:pPr>
              <a:t>24</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32724285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スライド イメージ プレースホルダー 1"/>
          <p:cNvSpPr>
            <a:spLocks noGrp="1" noRot="1" noChangeAspect="1" noTextEdit="1"/>
          </p:cNvSpPr>
          <p:nvPr>
            <p:ph type="sldImg"/>
          </p:nvPr>
        </p:nvSpPr>
        <p:spPr>
          <a:ln/>
        </p:spPr>
      </p:sp>
      <p:sp>
        <p:nvSpPr>
          <p:cNvPr id="58371"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用途別に２種類の利用ガイド（解説編・利用編）があります。事前にご一読ください。</a:t>
            </a:r>
            <a:endParaRPr lang="en-US" altLang="ja-JP">
              <a:latin typeface="Arial" panose="020B0604020202020204" pitchFamily="34" charset="0"/>
            </a:endParaRPr>
          </a:p>
          <a:p>
            <a:r>
              <a:rPr lang="ja-JP" altLang="en-US">
                <a:latin typeface="Arial" panose="020B0604020202020204" pitchFamily="34" charset="0"/>
              </a:rPr>
              <a:t>特に、利用ガイド（解説編）の</a:t>
            </a:r>
            <a:r>
              <a:rPr lang="en-US" altLang="ja-JP">
                <a:latin typeface="Arial" panose="020B0604020202020204" pitchFamily="34" charset="0"/>
              </a:rPr>
              <a:t>4</a:t>
            </a:r>
            <a:r>
              <a:rPr lang="ja-JP" altLang="en-US">
                <a:latin typeface="Arial" panose="020B0604020202020204" pitchFamily="34" charset="0"/>
              </a:rPr>
              <a:t>章、用語集については重要です。</a:t>
            </a:r>
            <a:endParaRPr lang="en-US" altLang="ja-JP">
              <a:latin typeface="Arial" panose="020B0604020202020204" pitchFamily="34" charset="0"/>
            </a:endParaRPr>
          </a:p>
          <a:p>
            <a:r>
              <a:rPr lang="ja-JP" altLang="en-US">
                <a:latin typeface="Arial" panose="020B0604020202020204" pitchFamily="34" charset="0"/>
              </a:rPr>
              <a:t>この用語集は非機能要求グレードで使用している用語について解説しています。</a:t>
            </a:r>
            <a:endParaRPr lang="en-US" altLang="ja-JP">
              <a:latin typeface="Arial" panose="020B0604020202020204" pitchFamily="34" charset="0"/>
            </a:endParaRPr>
          </a:p>
          <a:p>
            <a:r>
              <a:rPr lang="ja-JP" altLang="en-US">
                <a:latin typeface="Arial" panose="020B0604020202020204" pitchFamily="34" charset="0"/>
              </a:rPr>
              <a:t>業界、ユーザ、ベンダ、あるいは人により使用している用語が異なったり、また同じ用語でも意味が違ったりすることがよくあります。</a:t>
            </a:r>
            <a:endParaRPr lang="en-US" altLang="ja-JP">
              <a:latin typeface="Arial" panose="020B0604020202020204" pitchFamily="34" charset="0"/>
            </a:endParaRPr>
          </a:p>
          <a:p>
            <a:r>
              <a:rPr lang="ja-JP" altLang="en-US">
                <a:latin typeface="Arial" panose="020B0604020202020204" pitchFamily="34" charset="0"/>
              </a:rPr>
              <a:t>用語を統一することは意識合わせにおいて重要となります。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不可</a:t>
            </a:r>
          </a:p>
        </p:txBody>
      </p:sp>
      <p:sp>
        <p:nvSpPr>
          <p:cNvPr id="58372"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747643D-DD45-4F28-9101-7F0EE20098F7}" type="slidenum">
              <a:rPr lang="en-US" altLang="ja-JP" sz="1300">
                <a:ea typeface="ＭＳ Ｐゴシック" panose="020B0600070205080204" pitchFamily="50" charset="-128"/>
              </a:rPr>
              <a:pPr>
                <a:spcBef>
                  <a:spcPct val="0"/>
                </a:spcBef>
              </a:pPr>
              <a:t>25</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42708808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スライド イメージ プレースホルダー 1"/>
          <p:cNvSpPr>
            <a:spLocks noGrp="1" noRot="1" noChangeAspect="1" noTextEdit="1"/>
          </p:cNvSpPr>
          <p:nvPr>
            <p:ph type="sldImg"/>
          </p:nvPr>
        </p:nvSpPr>
        <p:spPr>
          <a:ln/>
        </p:spPr>
      </p:sp>
      <p:sp>
        <p:nvSpPr>
          <p:cNvPr id="60419"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sz="1100">
                <a:latin typeface="Arial" panose="020B0604020202020204" pitchFamily="34" charset="0"/>
              </a:rPr>
              <a:t>●説明</a:t>
            </a:r>
            <a:endParaRPr lang="en-US" altLang="ja-JP" sz="1100">
              <a:latin typeface="Arial" panose="020B0604020202020204" pitchFamily="34" charset="0"/>
            </a:endParaRPr>
          </a:p>
          <a:p>
            <a:r>
              <a:rPr lang="ja-JP" altLang="en-US" sz="1100">
                <a:latin typeface="Arial" panose="020B0604020202020204" pitchFamily="34" charset="0"/>
              </a:rPr>
              <a:t>項目一覧の概略は以下の通りです。</a:t>
            </a:r>
            <a:endParaRPr lang="en-US" altLang="ja-JP" sz="1100">
              <a:latin typeface="Arial" panose="020B0604020202020204" pitchFamily="34" charset="0"/>
            </a:endParaRPr>
          </a:p>
          <a:p>
            <a:r>
              <a:rPr lang="en-US" altLang="ja-JP" sz="1100">
                <a:latin typeface="Arial" panose="020B0604020202020204" pitchFamily="34" charset="0"/>
              </a:rPr>
              <a:t>(1)</a:t>
            </a:r>
            <a:r>
              <a:rPr lang="ja-JP" altLang="en-US" sz="1100">
                <a:latin typeface="Arial" panose="020B0604020202020204" pitchFamily="34" charset="0"/>
              </a:rPr>
              <a:t>重複項目欄は大項目間で重複する項目があることを示しています。</a:t>
            </a:r>
            <a:endParaRPr lang="en-US" altLang="ja-JP" sz="1100">
              <a:latin typeface="Arial" panose="020B0604020202020204" pitchFamily="34" charset="0"/>
            </a:endParaRPr>
          </a:p>
          <a:p>
            <a:r>
              <a:rPr lang="ja-JP" altLang="en-US" sz="1100">
                <a:latin typeface="Arial" panose="020B0604020202020204" pitchFamily="34" charset="0"/>
              </a:rPr>
              <a:t>非機能要求グレードでは、それぞれの大項目の観点で項目を選定しているため、重複が存在しています。</a:t>
            </a:r>
            <a:endParaRPr lang="en-US" altLang="ja-JP" sz="1100">
              <a:latin typeface="Arial" panose="020B0604020202020204" pitchFamily="34" charset="0"/>
            </a:endParaRPr>
          </a:p>
          <a:p>
            <a:r>
              <a:rPr lang="ja-JP" altLang="en-US" sz="1100">
                <a:latin typeface="Arial" panose="020B0604020202020204" pitchFamily="34" charset="0"/>
              </a:rPr>
              <a:t>　例）可用性にあるメトリクス「運用時間（通常）」</a:t>
            </a:r>
            <a:r>
              <a:rPr lang="en-US" altLang="ja-JP" sz="1100">
                <a:latin typeface="Arial" panose="020B0604020202020204" pitchFamily="34" charset="0"/>
              </a:rPr>
              <a:t>(A.1.1.1</a:t>
            </a:r>
            <a:r>
              <a:rPr lang="ja-JP" altLang="en-US" sz="1100">
                <a:latin typeface="Arial" panose="020B0604020202020204" pitchFamily="34" charset="0"/>
              </a:rPr>
              <a:t>）は、運用・保守性（</a:t>
            </a:r>
            <a:r>
              <a:rPr lang="en-US" altLang="ja-JP" sz="1100">
                <a:latin typeface="Arial" panose="020B0604020202020204" pitchFamily="34" charset="0"/>
              </a:rPr>
              <a:t>C.1.1.1</a:t>
            </a:r>
            <a:r>
              <a:rPr lang="ja-JP" altLang="en-US" sz="1100">
                <a:latin typeface="Arial" panose="020B0604020202020204" pitchFamily="34" charset="0"/>
              </a:rPr>
              <a:t>）にもあります。</a:t>
            </a:r>
            <a:endParaRPr lang="en-US" altLang="ja-JP" sz="1100">
              <a:latin typeface="Arial" panose="020B0604020202020204" pitchFamily="34" charset="0"/>
            </a:endParaRPr>
          </a:p>
          <a:p>
            <a:r>
              <a:rPr lang="ja-JP" altLang="en-US" sz="1100">
                <a:latin typeface="Arial" panose="020B0604020202020204" pitchFamily="34" charset="0"/>
              </a:rPr>
              <a:t>非機能要求を検討する際は、次の</a:t>
            </a:r>
            <a:r>
              <a:rPr lang="en-US" altLang="ja-JP" sz="1100">
                <a:latin typeface="Arial" panose="020B0604020202020204" pitchFamily="34" charset="0"/>
              </a:rPr>
              <a:t>2</a:t>
            </a:r>
            <a:r>
              <a:rPr lang="ja-JP" altLang="en-US" sz="1100">
                <a:latin typeface="Arial" panose="020B0604020202020204" pitchFamily="34" charset="0"/>
              </a:rPr>
              <a:t>つの方法を想定しています。</a:t>
            </a:r>
            <a:endParaRPr lang="en-US" altLang="ja-JP" sz="1100">
              <a:latin typeface="Arial" panose="020B0604020202020204" pitchFamily="34" charset="0"/>
            </a:endParaRPr>
          </a:p>
          <a:p>
            <a:r>
              <a:rPr lang="ja-JP" altLang="en-US" sz="1100">
                <a:latin typeface="Arial" panose="020B0604020202020204" pitchFamily="34" charset="0"/>
              </a:rPr>
              <a:t>　①大項目毎に検討者が異なる場合、他の大項目の検討者と調整を進めることです。</a:t>
            </a:r>
            <a:endParaRPr lang="en-US" altLang="ja-JP" sz="1100">
              <a:latin typeface="Arial" panose="020B0604020202020204" pitchFamily="34" charset="0"/>
            </a:endParaRPr>
          </a:p>
          <a:p>
            <a:r>
              <a:rPr lang="ja-JP" altLang="en-US" sz="1100">
                <a:latin typeface="Arial" panose="020B0604020202020204" pitchFamily="34" charset="0"/>
              </a:rPr>
              <a:t>　②大項目毎に検討順が異なる場合、複数の大項目の観点から検討を進めることです。</a:t>
            </a:r>
            <a:endParaRPr lang="en-US" altLang="ja-JP" sz="1100">
              <a:latin typeface="Arial" panose="020B0604020202020204" pitchFamily="34" charset="0"/>
            </a:endParaRPr>
          </a:p>
          <a:p>
            <a:r>
              <a:rPr lang="en-US" altLang="ja-JP" sz="1100">
                <a:latin typeface="Arial" panose="020B0604020202020204" pitchFamily="34" charset="0"/>
              </a:rPr>
              <a:t>(2)</a:t>
            </a:r>
            <a:r>
              <a:rPr lang="ja-JP" altLang="en-US" sz="1100">
                <a:latin typeface="Arial" panose="020B0604020202020204" pitchFamily="34" charset="0"/>
              </a:rPr>
              <a:t>重要項目のみを一覧にまとめてグレード表にしています。</a:t>
            </a:r>
            <a:r>
              <a:rPr lang="en-US" altLang="ja-JP" sz="1100">
                <a:latin typeface="Arial" panose="020B0604020202020204" pitchFamily="34" charset="0"/>
              </a:rPr>
              <a:t>3.3</a:t>
            </a:r>
            <a:r>
              <a:rPr lang="ja-JP" altLang="en-US" sz="1100">
                <a:latin typeface="Arial" panose="020B0604020202020204" pitchFamily="34" charset="0"/>
              </a:rPr>
              <a:t>節</a:t>
            </a:r>
            <a:r>
              <a:rPr lang="en-US" altLang="ja-JP" sz="1100">
                <a:latin typeface="Arial" panose="020B0604020202020204" pitchFamily="34" charset="0"/>
              </a:rPr>
              <a:t>(3)</a:t>
            </a:r>
            <a:r>
              <a:rPr lang="ja-JP" altLang="en-US" sz="1100">
                <a:latin typeface="Arial" panose="020B0604020202020204" pitchFamily="34" charset="0"/>
              </a:rPr>
              <a:t>項で詳細に記述しています。</a:t>
            </a:r>
            <a:endParaRPr lang="en-US" altLang="ja-JP" sz="1100">
              <a:latin typeface="Arial" panose="020B0604020202020204" pitchFamily="34" charset="0"/>
            </a:endParaRPr>
          </a:p>
          <a:p>
            <a:r>
              <a:rPr lang="en-US" altLang="ja-JP" sz="1100">
                <a:latin typeface="Arial" panose="020B0604020202020204" pitchFamily="34" charset="0"/>
              </a:rPr>
              <a:t>(3)</a:t>
            </a:r>
            <a:r>
              <a:rPr lang="ja-JP" altLang="en-US" sz="1100">
                <a:latin typeface="Arial" panose="020B0604020202020204" pitchFamily="34" charset="0"/>
              </a:rPr>
              <a:t>運用コストへの影響欄はスライドで説明している方法のほかに、リスクと運用コストのトレードオフの検討にも使えます。</a:t>
            </a:r>
            <a:endParaRPr lang="en-US" altLang="ja-JP" sz="1100">
              <a:latin typeface="Arial" panose="020B0604020202020204" pitchFamily="34" charset="0"/>
            </a:endParaRPr>
          </a:p>
          <a:p>
            <a:endParaRPr lang="en-US" altLang="ja-JP" sz="1100">
              <a:latin typeface="Arial" panose="020B0604020202020204" pitchFamily="34" charset="0"/>
            </a:endParaRPr>
          </a:p>
          <a:p>
            <a:r>
              <a:rPr lang="ja-JP" altLang="en-US" sz="1100">
                <a:latin typeface="Arial" panose="020B0604020202020204" pitchFamily="34" charset="0"/>
              </a:rPr>
              <a:t>●講師の方へ</a:t>
            </a:r>
            <a:endParaRPr lang="en-US" altLang="ja-JP" sz="1100">
              <a:latin typeface="Arial" panose="020B0604020202020204" pitchFamily="34" charset="0"/>
            </a:endParaRPr>
          </a:p>
          <a:p>
            <a:r>
              <a:rPr lang="ja-JP" altLang="en-US" sz="1100">
                <a:latin typeface="Arial" panose="020B0604020202020204" pitchFamily="34" charset="0"/>
              </a:rPr>
              <a:t>補助教材の「項目一覧」を受講者に確認してもらいましょう。</a:t>
            </a:r>
            <a:endParaRPr lang="en-US" altLang="ja-JP" sz="1100">
              <a:latin typeface="Arial" panose="020B0604020202020204" pitchFamily="34" charset="0"/>
            </a:endParaRPr>
          </a:p>
          <a:p>
            <a:endParaRPr lang="ja-JP" altLang="en-US" sz="1100">
              <a:latin typeface="Arial" panose="020B0604020202020204" pitchFamily="34" charset="0"/>
            </a:endParaRPr>
          </a:p>
          <a:p>
            <a:r>
              <a:rPr lang="ja-JP" altLang="en-US" sz="1100">
                <a:latin typeface="Arial" panose="020B0604020202020204" pitchFamily="34" charset="0"/>
              </a:rPr>
              <a:t>●説明省略　不可</a:t>
            </a:r>
          </a:p>
        </p:txBody>
      </p:sp>
      <p:sp>
        <p:nvSpPr>
          <p:cNvPr id="60420"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E242933-9F3A-4D67-9829-410D3668E66A}" type="slidenum">
              <a:rPr lang="en-US" altLang="ja-JP" sz="1300">
                <a:ea typeface="ＭＳ Ｐゴシック" panose="020B0600070205080204" pitchFamily="50" charset="-128"/>
              </a:rPr>
              <a:pPr>
                <a:spcBef>
                  <a:spcPct val="0"/>
                </a:spcBef>
              </a:pPr>
              <a:t>26</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2029012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グレード表はモデルシステムシートとグレード表シートで構成されています。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モデルシステムはシステムの非機能要求を具体的に</a:t>
            </a:r>
            <a:r>
              <a:rPr lang="en-US" altLang="ja-JP">
                <a:latin typeface="Arial" panose="020B0604020202020204" pitchFamily="34" charset="0"/>
              </a:rPr>
              <a:t>3</a:t>
            </a:r>
            <a:r>
              <a:rPr lang="ja-JP" altLang="en-US">
                <a:latin typeface="Arial" panose="020B0604020202020204" pitchFamily="34" charset="0"/>
              </a:rPr>
              <a:t>モデル定義しています。</a:t>
            </a:r>
            <a:endParaRPr lang="en-US" altLang="ja-JP">
              <a:latin typeface="Arial" panose="020B0604020202020204" pitchFamily="34" charset="0"/>
            </a:endParaRPr>
          </a:p>
          <a:p>
            <a:pPr eaLnBrk="1" hangingPunct="1"/>
            <a:r>
              <a:rPr lang="en-US" altLang="ja-JP">
                <a:latin typeface="Arial" panose="020B0604020202020204" pitchFamily="34" charset="0"/>
              </a:rPr>
              <a:t>3</a:t>
            </a:r>
            <a:r>
              <a:rPr lang="ja-JP" altLang="en-US">
                <a:latin typeface="Arial" panose="020B0604020202020204" pitchFamily="34" charset="0"/>
              </a:rPr>
              <a:t>つのモデルシステムの例の説明は以下の通りです。</a:t>
            </a:r>
          </a:p>
          <a:p>
            <a:pPr eaLnBrk="1" hangingPunct="1"/>
            <a:r>
              <a:rPr lang="ja-JP" altLang="en-US">
                <a:latin typeface="Arial" panose="020B0604020202020204" pitchFamily="34" charset="0"/>
              </a:rPr>
              <a:t>　社会的影響が殆どないシステムの例：部門内スケジュールシステム</a:t>
            </a:r>
          </a:p>
          <a:p>
            <a:pPr eaLnBrk="1" hangingPunct="1"/>
            <a:r>
              <a:rPr lang="ja-JP" altLang="en-US">
                <a:latin typeface="Arial" panose="020B0604020202020204" pitchFamily="34" charset="0"/>
              </a:rPr>
              <a:t>　社会的影響が限定されるシステムの例：受発注システム</a:t>
            </a:r>
          </a:p>
          <a:p>
            <a:pPr eaLnBrk="1" hangingPunct="1"/>
            <a:r>
              <a:rPr lang="ja-JP" altLang="en-US">
                <a:latin typeface="Arial" panose="020B0604020202020204" pitchFamily="34" charset="0"/>
              </a:rPr>
              <a:t>　社会的影響が極めて大きいシステムの例：銀行オンラインシステム</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対象となる情報システムの概要と本スライドの「システムの概要」をざっくり比較し「最も近いモデルシステム」を選択できます。</a:t>
            </a: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不可</a:t>
            </a:r>
          </a:p>
          <a:p>
            <a:pPr eaLnBrk="1" hangingPunct="1"/>
            <a:endParaRPr lang="ja-JP" altLang="en-US">
              <a:latin typeface="Arial" panose="020B0604020202020204" pitchFamily="34" charset="0"/>
            </a:endParaRPr>
          </a:p>
        </p:txBody>
      </p:sp>
      <p:sp>
        <p:nvSpPr>
          <p:cNvPr id="62468"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0F97F45D-0B62-4638-9B72-3932D6C5B43D}" type="slidenum">
              <a:rPr lang="en-US" altLang="ja-JP" sz="1300">
                <a:ea typeface="ＭＳ Ｐゴシック" panose="020B0600070205080204" pitchFamily="50" charset="-128"/>
              </a:rPr>
              <a:pPr>
                <a:spcBef>
                  <a:spcPct val="0"/>
                </a:spcBef>
              </a:pPr>
              <a:t>27</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6544060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latin typeface="Arial" panose="020B0604020202020204" pitchFamily="34" charset="0"/>
              </a:rPr>
              <a:t>●講師の方へ</a:t>
            </a:r>
            <a:endParaRPr lang="en-US" altLang="ja-JP">
              <a:latin typeface="Arial" panose="020B0604020202020204" pitchFamily="34" charset="0"/>
            </a:endParaRPr>
          </a:p>
          <a:p>
            <a:pPr eaLnBrk="1" hangingPunct="1"/>
            <a:r>
              <a:rPr lang="ja-JP" altLang="en-US">
                <a:latin typeface="Arial" panose="020B0604020202020204" pitchFamily="34" charset="0"/>
              </a:rPr>
              <a:t>補助教材の「モデルシステムシート」を確認してもらい、</a:t>
            </a:r>
            <a:r>
              <a:rPr lang="en-US" altLang="ja-JP">
                <a:latin typeface="Arial" panose="020B0604020202020204" pitchFamily="34" charset="0"/>
              </a:rPr>
              <a:t>16</a:t>
            </a:r>
            <a:r>
              <a:rPr lang="ja-JP" altLang="en-US">
                <a:latin typeface="Arial" panose="020B0604020202020204" pitchFamily="34" charset="0"/>
              </a:rPr>
              <a:t>の特徴（稼動率～耐震）を説明してください。</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本スライドはモデルシステムシートから</a:t>
            </a:r>
            <a:r>
              <a:rPr lang="en-US" altLang="ja-JP">
                <a:latin typeface="Arial" panose="020B0604020202020204" pitchFamily="34" charset="0"/>
              </a:rPr>
              <a:t>8</a:t>
            </a:r>
            <a:r>
              <a:rPr lang="ja-JP" altLang="en-US">
                <a:latin typeface="Arial" panose="020B0604020202020204" pitchFamily="34" charset="0"/>
              </a:rPr>
              <a:t>個の特徴（稼動率～運用監視）を抜粋しています。</a:t>
            </a:r>
            <a:endParaRPr lang="en-US" altLang="ja-JP">
              <a:latin typeface="Arial" panose="020B0604020202020204" pitchFamily="34" charset="0"/>
            </a:endParaRPr>
          </a:p>
          <a:p>
            <a:pPr eaLnBrk="1" hangingPunct="1"/>
            <a:r>
              <a:rPr lang="ja-JP" altLang="en-US">
                <a:latin typeface="Arial" panose="020B0604020202020204" pitchFamily="34" charset="0"/>
              </a:rPr>
              <a:t>対象となる情報システムと</a:t>
            </a:r>
            <a:r>
              <a:rPr lang="en-US" altLang="ja-JP">
                <a:latin typeface="Arial" panose="020B0604020202020204" pitchFamily="34" charset="0"/>
              </a:rPr>
              <a:t>16</a:t>
            </a:r>
            <a:r>
              <a:rPr lang="ja-JP" altLang="en-US">
                <a:latin typeface="Arial" panose="020B0604020202020204" pitchFamily="34" charset="0"/>
              </a:rPr>
              <a:t>の特徴を比較してモデルシステムを選択することもできます。</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不可</a:t>
            </a:r>
          </a:p>
          <a:p>
            <a:pPr eaLnBrk="1" hangingPunct="1"/>
            <a:endParaRPr lang="ja-JP" altLang="en-US">
              <a:latin typeface="Arial" panose="020B0604020202020204" pitchFamily="34" charset="0"/>
            </a:endParaRPr>
          </a:p>
        </p:txBody>
      </p:sp>
      <p:sp>
        <p:nvSpPr>
          <p:cNvPr id="64516"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E6E3B037-FC6C-4AB1-8ABC-185696A3F408}" type="slidenum">
              <a:rPr lang="en-US" altLang="ja-JP" sz="1300">
                <a:ea typeface="ＭＳ Ｐゴシック" panose="020B0600070205080204" pitchFamily="50" charset="-128"/>
              </a:rPr>
              <a:pPr>
                <a:spcBef>
                  <a:spcPct val="0"/>
                </a:spcBef>
              </a:pPr>
              <a:t>28</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35200688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スライド イメージ プレースホルダー 1"/>
          <p:cNvSpPr>
            <a:spLocks noGrp="1" noRot="1" noChangeAspect="1" noTextEdit="1"/>
          </p:cNvSpPr>
          <p:nvPr>
            <p:ph type="sldImg"/>
          </p:nvPr>
        </p:nvSpPr>
        <p:spPr>
          <a:ln/>
        </p:spPr>
      </p:sp>
      <p:sp>
        <p:nvSpPr>
          <p:cNvPr id="66563"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dirty="0">
                <a:latin typeface="Arial" panose="020B0604020202020204" pitchFamily="34" charset="0"/>
              </a:rPr>
              <a:t>●説明</a:t>
            </a:r>
            <a:endParaRPr lang="en-US" altLang="ja-JP" dirty="0">
              <a:latin typeface="Arial" panose="020B0604020202020204" pitchFamily="34" charset="0"/>
            </a:endParaRPr>
          </a:p>
          <a:p>
            <a:r>
              <a:rPr lang="ja-JP" altLang="en-US" dirty="0">
                <a:latin typeface="Arial" panose="020B0604020202020204" pitchFamily="34" charset="0"/>
              </a:rPr>
              <a:t>これはグレード表の</a:t>
            </a:r>
            <a:r>
              <a:rPr lang="en-US" altLang="ja-JP" dirty="0">
                <a:latin typeface="Arial" panose="020B0604020202020204" pitchFamily="34" charset="0"/>
              </a:rPr>
              <a:t>1</a:t>
            </a:r>
            <a:r>
              <a:rPr lang="ja-JP" altLang="en-US" dirty="0">
                <a:latin typeface="Arial" panose="020B0604020202020204" pitchFamily="34" charset="0"/>
              </a:rPr>
              <a:t>枚目の抜粋です。本スライドを見ながら受講者にグレード表を確認してもらいましょう。</a:t>
            </a:r>
            <a:endParaRPr lang="en-US" altLang="ja-JP" dirty="0">
              <a:latin typeface="Arial" panose="020B0604020202020204" pitchFamily="34" charset="0"/>
            </a:endParaRPr>
          </a:p>
          <a:p>
            <a:endParaRPr lang="en-US" altLang="ja-JP" dirty="0">
              <a:latin typeface="Arial" panose="020B0604020202020204" pitchFamily="34" charset="0"/>
            </a:endParaRPr>
          </a:p>
          <a:p>
            <a:r>
              <a:rPr lang="ja-JP" altLang="en-US" dirty="0">
                <a:latin typeface="Arial" panose="020B0604020202020204" pitchFamily="34" charset="0"/>
              </a:rPr>
              <a:t>①重要項目についてはグレード表が定義されています。</a:t>
            </a:r>
            <a:endParaRPr lang="en-US" altLang="ja-JP" dirty="0">
              <a:latin typeface="Arial" panose="020B0604020202020204" pitchFamily="34" charset="0"/>
            </a:endParaRPr>
          </a:p>
          <a:p>
            <a:r>
              <a:rPr lang="ja-JP" altLang="en-US" dirty="0">
                <a:latin typeface="Arial" panose="020B0604020202020204" pitchFamily="34" charset="0"/>
              </a:rPr>
              <a:t>②モデルシステムによってベース値が異なっています。</a:t>
            </a:r>
            <a:endParaRPr lang="en-US" altLang="ja-JP" dirty="0">
              <a:latin typeface="Arial" panose="020B0604020202020204" pitchFamily="34" charset="0"/>
            </a:endParaRPr>
          </a:p>
          <a:p>
            <a:r>
              <a:rPr lang="ja-JP" altLang="en-US" dirty="0">
                <a:latin typeface="Arial" panose="020B0604020202020204" pitchFamily="34" charset="0"/>
              </a:rPr>
              <a:t>③レベルの決定方法は以下の通りです。</a:t>
            </a:r>
            <a:endParaRPr lang="en-US" altLang="ja-JP" dirty="0">
              <a:latin typeface="Arial" panose="020B0604020202020204" pitchFamily="34" charset="0"/>
            </a:endParaRPr>
          </a:p>
          <a:p>
            <a:r>
              <a:rPr lang="ja-JP" altLang="en-US" dirty="0">
                <a:latin typeface="Arial" panose="020B0604020202020204" pitchFamily="34" charset="0"/>
              </a:rPr>
              <a:t>　・モデルシステムを選定</a:t>
            </a:r>
            <a:endParaRPr lang="en-US" altLang="ja-JP" dirty="0">
              <a:latin typeface="Arial" panose="020B0604020202020204" pitchFamily="34" charset="0"/>
            </a:endParaRPr>
          </a:p>
          <a:p>
            <a:r>
              <a:rPr lang="ja-JP" altLang="en-US" dirty="0">
                <a:latin typeface="Arial" panose="020B0604020202020204" pitchFamily="34" charset="0"/>
              </a:rPr>
              <a:t>　・各メトリクスごとに選定モデルシステムの欄のベース値を求める（「選択レベル欄」）</a:t>
            </a:r>
            <a:endParaRPr lang="en-US" altLang="ja-JP" dirty="0">
              <a:latin typeface="Arial" panose="020B0604020202020204" pitchFamily="34" charset="0"/>
            </a:endParaRPr>
          </a:p>
          <a:p>
            <a:r>
              <a:rPr lang="ja-JP" altLang="en-US" dirty="0">
                <a:latin typeface="Arial" panose="020B0604020202020204" pitchFamily="34" charset="0"/>
              </a:rPr>
              <a:t>　・ベース値から「選択時の条件」欄の条件に従いレベル値を</a:t>
            </a:r>
            <a:r>
              <a:rPr lang="en-US" altLang="ja-JP" dirty="0">
                <a:latin typeface="Arial" panose="020B0604020202020204" pitchFamily="34" charset="0"/>
              </a:rPr>
              <a:t>±</a:t>
            </a:r>
            <a:r>
              <a:rPr lang="ja-JP" altLang="en-US" dirty="0">
                <a:latin typeface="Arial" panose="020B0604020202020204" pitchFamily="34" charset="0"/>
              </a:rPr>
              <a:t>し決定</a:t>
            </a:r>
            <a:endParaRPr lang="en-US" altLang="ja-JP" dirty="0">
              <a:latin typeface="Arial" panose="020B0604020202020204" pitchFamily="34" charset="0"/>
            </a:endParaRPr>
          </a:p>
          <a:p>
            <a:endParaRPr lang="en-US" altLang="ja-JP" dirty="0">
              <a:latin typeface="Arial" panose="020B0604020202020204" pitchFamily="34" charset="0"/>
            </a:endParaRPr>
          </a:p>
          <a:p>
            <a:r>
              <a:rPr lang="ja-JP" altLang="en-US" dirty="0">
                <a:latin typeface="Arial" panose="020B0604020202020204" pitchFamily="34" charset="0"/>
              </a:rPr>
              <a:t>ベース値：過去の経験、ユーザ・ベンダの知見、実証実験から各モデルシステムに対する一般的なレベルを決めています。</a:t>
            </a:r>
          </a:p>
          <a:p>
            <a:endParaRPr lang="ja-JP" altLang="en-US" dirty="0">
              <a:latin typeface="Arial" panose="020B0604020202020204" pitchFamily="34" charset="0"/>
            </a:endParaRPr>
          </a:p>
          <a:p>
            <a:r>
              <a:rPr lang="ja-JP" altLang="en-US" dirty="0">
                <a:latin typeface="Arial" panose="020B0604020202020204" pitchFamily="34" charset="0"/>
              </a:rPr>
              <a:t>●説明省略　不可</a:t>
            </a:r>
          </a:p>
        </p:txBody>
      </p:sp>
      <p:sp>
        <p:nvSpPr>
          <p:cNvPr id="66564"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B4D86913-B1B2-482F-ABF9-95007267AFCD}" type="slidenum">
              <a:rPr lang="en-US" altLang="ja-JP" sz="1300">
                <a:ea typeface="ＭＳ Ｐゴシック" panose="020B0600070205080204" pitchFamily="50" charset="-128"/>
              </a:rPr>
              <a:pPr>
                <a:spcBef>
                  <a:spcPct val="0"/>
                </a:spcBef>
              </a:pPr>
              <a:t>29</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7946693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A573CE4-7A7F-4B3F-9D7A-4EAE48A774F1}" type="slidenum">
              <a:rPr lang="en-US" altLang="ja-JP" sz="1300">
                <a:ea typeface="ＭＳ Ｐゴシック" panose="020B0600070205080204" pitchFamily="50" charset="-128"/>
              </a:rPr>
              <a:pPr>
                <a:spcBef>
                  <a:spcPct val="0"/>
                </a:spcBef>
              </a:pPr>
              <a:t>3</a:t>
            </a:fld>
            <a:endParaRPr lang="en-US" altLang="ja-JP" sz="1300">
              <a:ea typeface="ＭＳ Ｐゴシック" panose="020B0600070205080204" pitchFamily="50" charset="-128"/>
            </a:endParaRPr>
          </a:p>
        </p:txBody>
      </p:sp>
      <p:sp>
        <p:nvSpPr>
          <p:cNvPr id="12291" name="Rectangle 2"/>
          <p:cNvSpPr>
            <a:spLocks noGrp="1" noRot="1" noChangeAspect="1" noChangeArrowheads="1" noTextEdit="1"/>
          </p:cNvSpPr>
          <p:nvPr>
            <p:ph type="sldImg"/>
          </p:nvPr>
        </p:nvSpPr>
        <p:spPr>
          <a:ln/>
        </p:spPr>
      </p:sp>
      <p:sp>
        <p:nvSpPr>
          <p:cNvPr id="12292" name="Rectangle 3"/>
          <p:cNvSpPr>
            <a:spLocks noGrp="1" noChangeArrowheads="1"/>
          </p:cNvSpPr>
          <p:nvPr>
            <p:ph type="body" idx="1"/>
          </p:nvPr>
        </p:nvSpPr>
        <p:spPr>
          <a:xfrm>
            <a:off x="906463" y="4716463"/>
            <a:ext cx="4984750" cy="4465637"/>
          </a:xfr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p>
          <a:p>
            <a:pPr eaLnBrk="1" hangingPunct="1"/>
            <a:r>
              <a:rPr lang="ja-JP" altLang="en-US">
                <a:latin typeface="Arial" panose="020B0604020202020204" pitchFamily="34" charset="0"/>
              </a:rPr>
              <a:t>必要に応じてスライドの流れを説明してください。</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可</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14159939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スライド イメージ プレースホルダー 1"/>
          <p:cNvSpPr>
            <a:spLocks noGrp="1" noRot="1" noChangeAspect="1" noTextEdit="1"/>
          </p:cNvSpPr>
          <p:nvPr>
            <p:ph type="sldImg"/>
          </p:nvPr>
        </p:nvSpPr>
        <p:spPr>
          <a:ln/>
        </p:spPr>
      </p:sp>
      <p:sp>
        <p:nvSpPr>
          <p:cNvPr id="68611"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sz="1100" dirty="0">
                <a:latin typeface="Arial" panose="020B0604020202020204" pitchFamily="34" charset="0"/>
              </a:rPr>
              <a:t>●説明</a:t>
            </a:r>
            <a:endParaRPr lang="en-US" altLang="ja-JP" sz="1100" dirty="0">
              <a:latin typeface="Arial" panose="020B0604020202020204" pitchFamily="34" charset="0"/>
            </a:endParaRPr>
          </a:p>
          <a:p>
            <a:r>
              <a:rPr lang="ja-JP" altLang="en-US" sz="1100" dirty="0">
                <a:latin typeface="Arial" panose="020B0604020202020204" pitchFamily="34" charset="0"/>
              </a:rPr>
              <a:t>樹系図の利用法の説明です。樹系図は非機能要求グレードを俯瞰的に見る図です。</a:t>
            </a:r>
            <a:endParaRPr lang="en-US" altLang="ja-JP" sz="1100" dirty="0">
              <a:latin typeface="Arial" panose="020B0604020202020204" pitchFamily="34" charset="0"/>
            </a:endParaRPr>
          </a:p>
          <a:p>
            <a:r>
              <a:rPr lang="ja-JP" altLang="en-US" sz="1100" dirty="0">
                <a:latin typeface="Arial" panose="020B0604020202020204" pitchFamily="34" charset="0"/>
              </a:rPr>
              <a:t>左上から右下へ検討を進めます（項目の選択とレベル値決定）。</a:t>
            </a:r>
            <a:endParaRPr lang="en-US" altLang="ja-JP" sz="1100" dirty="0">
              <a:latin typeface="Arial" panose="020B0604020202020204" pitchFamily="34" charset="0"/>
            </a:endParaRPr>
          </a:p>
          <a:p>
            <a:r>
              <a:rPr lang="ja-JP" altLang="en-US" sz="1100" dirty="0">
                <a:latin typeface="Arial" panose="020B0604020202020204" pitchFamily="34" charset="0"/>
              </a:rPr>
              <a:t>樹系図は非機能要求グレードの大項目である。</a:t>
            </a:r>
            <a:endParaRPr lang="en-US" altLang="ja-JP" sz="1100" dirty="0">
              <a:latin typeface="Arial" panose="020B0604020202020204" pitchFamily="34" charset="0"/>
            </a:endParaRPr>
          </a:p>
          <a:p>
            <a:r>
              <a:rPr lang="ja-JP" altLang="en-US" sz="1100" dirty="0">
                <a:latin typeface="Arial" panose="020B0604020202020204" pitchFamily="34" charset="0"/>
              </a:rPr>
              <a:t>　可用性、性能・拡張性、運用・保守性、移行性、セキュリティ、システム環境・エコロジー</a:t>
            </a:r>
            <a:endParaRPr lang="en-US" altLang="ja-JP" sz="1100" dirty="0">
              <a:latin typeface="Arial" panose="020B0604020202020204" pitchFamily="34" charset="0"/>
            </a:endParaRPr>
          </a:p>
          <a:p>
            <a:r>
              <a:rPr lang="ja-JP" altLang="en-US" sz="1100" dirty="0">
                <a:latin typeface="Arial" panose="020B0604020202020204" pitchFamily="34" charset="0"/>
              </a:rPr>
              <a:t>ごとに図示されています。</a:t>
            </a:r>
            <a:endParaRPr lang="en-US" altLang="ja-JP" sz="1100" dirty="0">
              <a:latin typeface="Arial" panose="020B0604020202020204" pitchFamily="34" charset="0"/>
            </a:endParaRPr>
          </a:p>
          <a:p>
            <a:endParaRPr lang="en-US" altLang="ja-JP" sz="1100" dirty="0">
              <a:latin typeface="Arial" panose="020B0604020202020204" pitchFamily="34" charset="0"/>
            </a:endParaRPr>
          </a:p>
          <a:p>
            <a:r>
              <a:rPr lang="ja-JP" altLang="en-US" sz="1100" dirty="0">
                <a:latin typeface="Arial" panose="020B0604020202020204" pitchFamily="34" charset="0"/>
              </a:rPr>
              <a:t>●説明省略　不可</a:t>
            </a:r>
          </a:p>
          <a:p>
            <a:endParaRPr lang="ja-JP" altLang="en-US" dirty="0">
              <a:latin typeface="Arial" panose="020B0604020202020204" pitchFamily="34" charset="0"/>
            </a:endParaRPr>
          </a:p>
        </p:txBody>
      </p:sp>
      <p:sp>
        <p:nvSpPr>
          <p:cNvPr id="68612"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F8E76D9B-2321-4A0D-BB5B-AFEA94BBBB7C}" type="slidenum">
              <a:rPr lang="en-US" altLang="ja-JP" sz="1300">
                <a:ea typeface="ＭＳ Ｐゴシック" panose="020B0600070205080204" pitchFamily="50" charset="-128"/>
              </a:rPr>
              <a:pPr>
                <a:spcBef>
                  <a:spcPct val="0"/>
                </a:spcBef>
              </a:pPr>
              <a:t>30</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495978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スライド イメージ プレースホルダー 1"/>
          <p:cNvSpPr>
            <a:spLocks noGrp="1" noRot="1" noChangeAspect="1" noTextEdit="1"/>
          </p:cNvSpPr>
          <p:nvPr>
            <p:ph type="sldImg"/>
          </p:nvPr>
        </p:nvSpPr>
        <p:spPr>
          <a:ln/>
        </p:spPr>
      </p:sp>
      <p:sp>
        <p:nvSpPr>
          <p:cNvPr id="70659"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dirty="0">
                <a:latin typeface="Arial" panose="020B0604020202020204" pitchFamily="34" charset="0"/>
              </a:rPr>
              <a:t>●講師の方へ</a:t>
            </a:r>
          </a:p>
          <a:p>
            <a:r>
              <a:rPr lang="ja-JP" altLang="en-US" dirty="0">
                <a:latin typeface="Arial" panose="020B0604020202020204" pitchFamily="34" charset="0"/>
              </a:rPr>
              <a:t>補助教材の「活用シート」を受講者に確認してもらい、グレード表や項目一覧との相違を認識してもらいましょう。</a:t>
            </a:r>
            <a:endParaRPr lang="en-US" altLang="ja-JP" dirty="0">
              <a:latin typeface="Arial" panose="020B0604020202020204" pitchFamily="34" charset="0"/>
            </a:endParaRPr>
          </a:p>
          <a:p>
            <a:endParaRPr lang="ja-JP" altLang="en-US" dirty="0">
              <a:latin typeface="Arial" panose="020B0604020202020204" pitchFamily="34" charset="0"/>
            </a:endParaRPr>
          </a:p>
          <a:p>
            <a:r>
              <a:rPr lang="ja-JP" altLang="en-US" dirty="0">
                <a:latin typeface="Arial" panose="020B0604020202020204" pitchFamily="34" charset="0"/>
              </a:rPr>
              <a:t>●説明</a:t>
            </a:r>
            <a:endParaRPr lang="en-US" altLang="ja-JP" dirty="0">
              <a:latin typeface="Arial" panose="020B0604020202020204" pitchFamily="34" charset="0"/>
            </a:endParaRPr>
          </a:p>
          <a:p>
            <a:r>
              <a:rPr lang="ja-JP" altLang="en-US" dirty="0">
                <a:latin typeface="Arial" panose="020B0604020202020204" pitchFamily="34" charset="0"/>
              </a:rPr>
              <a:t>活用シートは項目一覧とグレード表を合体化したものです。</a:t>
            </a:r>
            <a:endParaRPr lang="en-US" altLang="ja-JP" dirty="0">
              <a:latin typeface="Arial" panose="020B0604020202020204" pitchFamily="34" charset="0"/>
            </a:endParaRPr>
          </a:p>
          <a:p>
            <a:r>
              <a:rPr lang="ja-JP" altLang="en-US" dirty="0">
                <a:latin typeface="Arial" panose="020B0604020202020204" pitchFamily="34" charset="0"/>
              </a:rPr>
              <a:t>ベース値はグレード表（重要項目）の部分のみありますが、その他のメトリクスにはベース値はありません。</a:t>
            </a:r>
            <a:endParaRPr lang="en-US" altLang="ja-JP" dirty="0">
              <a:latin typeface="Arial" panose="020B0604020202020204" pitchFamily="34" charset="0"/>
            </a:endParaRPr>
          </a:p>
          <a:p>
            <a:r>
              <a:rPr lang="ja-JP" altLang="en-US" dirty="0">
                <a:latin typeface="Arial" panose="020B0604020202020204" pitchFamily="34" charset="0"/>
              </a:rPr>
              <a:t>活用シートはスプレッドシートであり、利用者自身でカスタマイズできます。</a:t>
            </a:r>
            <a:endParaRPr lang="en-US" altLang="ja-JP" dirty="0">
              <a:latin typeface="Arial" panose="020B0604020202020204" pitchFamily="34" charset="0"/>
            </a:endParaRPr>
          </a:p>
          <a:p>
            <a:endParaRPr lang="en-US" altLang="ja-JP" dirty="0">
              <a:latin typeface="Arial" panose="020B0604020202020204" pitchFamily="34" charset="0"/>
            </a:endParaRPr>
          </a:p>
          <a:p>
            <a:r>
              <a:rPr lang="ja-JP" altLang="en-US" dirty="0">
                <a:latin typeface="Arial" panose="020B0604020202020204" pitchFamily="34" charset="0"/>
              </a:rPr>
              <a:t>●説明省略　不可</a:t>
            </a:r>
          </a:p>
          <a:p>
            <a:endParaRPr lang="ja-JP" altLang="en-US" dirty="0">
              <a:latin typeface="Arial" panose="020B0604020202020204" pitchFamily="34" charset="0"/>
            </a:endParaRPr>
          </a:p>
        </p:txBody>
      </p:sp>
      <p:sp>
        <p:nvSpPr>
          <p:cNvPr id="70660"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DC8F1A92-1D48-448A-8CAD-BA47058A4E68}" type="slidenum">
              <a:rPr lang="en-US" altLang="ja-JP" sz="1300">
                <a:ea typeface="ＭＳ Ｐゴシック" panose="020B0600070205080204" pitchFamily="50" charset="-128"/>
              </a:rPr>
              <a:pPr>
                <a:spcBef>
                  <a:spcPct val="0"/>
                </a:spcBef>
              </a:pPr>
              <a:t>31</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78006587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スライド イメージ プレースホルダー 1"/>
          <p:cNvSpPr>
            <a:spLocks noGrp="1" noRot="1" noChangeAspect="1" noTextEdit="1"/>
          </p:cNvSpPr>
          <p:nvPr>
            <p:ph type="sldImg"/>
          </p:nvPr>
        </p:nvSpPr>
        <p:spPr>
          <a:ln/>
        </p:spPr>
      </p:sp>
      <p:sp>
        <p:nvSpPr>
          <p:cNvPr id="7270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dirty="0">
                <a:latin typeface="Arial" panose="020B0604020202020204" pitchFamily="34" charset="0"/>
              </a:rPr>
              <a:t>●説明</a:t>
            </a:r>
            <a:endParaRPr lang="en-US" altLang="ja-JP" dirty="0">
              <a:latin typeface="Arial" panose="020B0604020202020204" pitchFamily="34" charset="0"/>
            </a:endParaRPr>
          </a:p>
          <a:p>
            <a:r>
              <a:rPr lang="ja-JP" altLang="en-US" dirty="0">
                <a:latin typeface="Arial" panose="020B0604020202020204" pitchFamily="34" charset="0"/>
              </a:rPr>
              <a:t>非機能要求グレードのまとめです。</a:t>
            </a:r>
            <a:endParaRPr lang="en-US" altLang="ja-JP" dirty="0">
              <a:latin typeface="Arial" panose="020B0604020202020204" pitchFamily="34" charset="0"/>
            </a:endParaRPr>
          </a:p>
          <a:p>
            <a:endParaRPr lang="en-US" altLang="ja-JP" dirty="0">
              <a:latin typeface="Arial" panose="020B0604020202020204" pitchFamily="34" charset="0"/>
            </a:endParaRPr>
          </a:p>
          <a:p>
            <a:r>
              <a:rPr lang="ja-JP" altLang="en-US" dirty="0">
                <a:latin typeface="Arial" panose="020B0604020202020204" pitchFamily="34" charset="0"/>
              </a:rPr>
              <a:t>●説明省略　不可</a:t>
            </a:r>
          </a:p>
        </p:txBody>
      </p:sp>
      <p:sp>
        <p:nvSpPr>
          <p:cNvPr id="72708"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90632B50-798D-40E3-9765-0C26F7E08D43}" type="slidenum">
              <a:rPr lang="en-US" altLang="ja-JP" sz="1300">
                <a:ea typeface="ＭＳ Ｐゴシック" panose="020B0600070205080204" pitchFamily="50" charset="-128"/>
              </a:rPr>
              <a:pPr>
                <a:spcBef>
                  <a:spcPct val="0"/>
                </a:spcBef>
              </a:pPr>
              <a:t>32</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2149637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24E4641E-2B40-40A5-B9F8-D2C5F14BEAFD}" type="slidenum">
              <a:rPr lang="en-US" altLang="ja-JP" sz="1300">
                <a:ea typeface="ＭＳ Ｐゴシック" panose="020B0600070205080204" pitchFamily="50" charset="-128"/>
              </a:rPr>
              <a:pPr>
                <a:spcBef>
                  <a:spcPct val="0"/>
                </a:spcBef>
              </a:pPr>
              <a:t>33</a:t>
            </a:fld>
            <a:endParaRPr lang="en-US" altLang="ja-JP" sz="1300">
              <a:ea typeface="ＭＳ Ｐゴシック" panose="020B0600070205080204" pitchFamily="50" charset="-128"/>
            </a:endParaRPr>
          </a:p>
        </p:txBody>
      </p:sp>
      <p:sp>
        <p:nvSpPr>
          <p:cNvPr id="74755"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xfrm>
            <a:off x="906463" y="4716463"/>
            <a:ext cx="4984750" cy="4465637"/>
          </a:xfrm>
          <a:solidFill>
            <a:srgbClr val="FFFFFF"/>
          </a:solidFill>
          <a:ln/>
        </p:spPr>
        <p:txBody>
          <a:bodyPr lIns="92067" tIns="46032" rIns="92067" bIns="46032"/>
          <a:lstStyle/>
          <a:p>
            <a:pPr eaLnBrk="1" hangingPunct="1">
              <a:defRPr/>
            </a:pPr>
            <a:r>
              <a:rPr lang="ja-JP" altLang="en-US" sz="1050" dirty="0"/>
              <a:t>●説明</a:t>
            </a:r>
            <a:endParaRPr lang="en-US" altLang="ja-JP" sz="1050" dirty="0"/>
          </a:p>
          <a:p>
            <a:pPr eaLnBrk="1" hangingPunct="1">
              <a:defRPr/>
            </a:pPr>
            <a:r>
              <a:rPr lang="en-US" altLang="ja-JP" sz="1050" dirty="0"/>
              <a:t>4</a:t>
            </a:r>
            <a:r>
              <a:rPr lang="ja-JP" altLang="en-US" sz="1050" dirty="0"/>
              <a:t>章は、非機能要求グレードの利用法を説明します。非機能要求項目のレベルを決定する方法の</a:t>
            </a:r>
            <a:r>
              <a:rPr lang="ja-JP" altLang="ja-JP" sz="1050" dirty="0"/>
              <a:t>説明</a:t>
            </a:r>
            <a:r>
              <a:rPr lang="ja-JP" altLang="en-US" sz="1050" dirty="0"/>
              <a:t>でもあります</a:t>
            </a:r>
            <a:r>
              <a:rPr lang="ja-JP" altLang="ja-JP" sz="1050" dirty="0"/>
              <a:t>。</a:t>
            </a:r>
            <a:endParaRPr lang="en-US" altLang="ja-JP" sz="1050" dirty="0"/>
          </a:p>
          <a:p>
            <a:pPr eaLnBrk="1" hangingPunct="1">
              <a:defRPr/>
            </a:pPr>
            <a:endParaRPr lang="ja-JP" altLang="en-US" sz="1050" dirty="0"/>
          </a:p>
          <a:p>
            <a:pPr eaLnBrk="1" hangingPunct="1">
              <a:defRPr/>
            </a:pPr>
            <a:r>
              <a:rPr lang="en-US" altLang="ja-JP" sz="1050" dirty="0"/>
              <a:t>4</a:t>
            </a:r>
            <a:r>
              <a:rPr lang="ja-JP" altLang="en-US" sz="1050" dirty="0"/>
              <a:t>章の構成</a:t>
            </a:r>
            <a:endParaRPr lang="en-US" altLang="ja-JP" sz="1050" dirty="0"/>
          </a:p>
          <a:p>
            <a:pPr eaLnBrk="1" hangingPunct="1">
              <a:defRPr/>
            </a:pPr>
            <a:r>
              <a:rPr lang="en-US" altLang="ja-JP" sz="1050" dirty="0"/>
              <a:t>4.1</a:t>
            </a:r>
            <a:r>
              <a:rPr lang="ja-JP" altLang="en-US" sz="1050" dirty="0"/>
              <a:t>モデルシステムによるレベル決定法</a:t>
            </a:r>
            <a:endParaRPr lang="en-US" altLang="ja-JP" sz="1050" dirty="0"/>
          </a:p>
          <a:p>
            <a:pPr eaLnBrk="1" hangingPunct="1">
              <a:defRPr/>
            </a:pPr>
            <a:r>
              <a:rPr lang="en-US" altLang="ja-JP" sz="1050" dirty="0"/>
              <a:t>4.2</a:t>
            </a:r>
            <a:r>
              <a:rPr lang="ja-JP" altLang="en-US" sz="1050" dirty="0"/>
              <a:t>項目一覧によるレベル決定法</a:t>
            </a:r>
            <a:endParaRPr lang="en-US" altLang="ja-JP" sz="1050" dirty="0"/>
          </a:p>
          <a:p>
            <a:pPr eaLnBrk="1" hangingPunct="1">
              <a:defRPr/>
            </a:pPr>
            <a:r>
              <a:rPr lang="en-US" altLang="ja-JP" sz="1050" dirty="0"/>
              <a:t>4.3</a:t>
            </a:r>
            <a:r>
              <a:rPr lang="ja-JP" altLang="en-US" sz="1050" dirty="0"/>
              <a:t>非機能要求の最終チェック</a:t>
            </a:r>
            <a:endParaRPr lang="en-US" altLang="ja-JP" sz="1050" dirty="0"/>
          </a:p>
          <a:p>
            <a:pPr eaLnBrk="1" hangingPunct="1">
              <a:defRPr/>
            </a:pPr>
            <a:endParaRPr lang="en-US" altLang="ja-JP" sz="1050" dirty="0"/>
          </a:p>
          <a:p>
            <a:pPr eaLnBrk="1" hangingPunct="1">
              <a:defRPr/>
            </a:pPr>
            <a:r>
              <a:rPr lang="ja-JP" altLang="en-US" sz="1050" dirty="0"/>
              <a:t>レベル決定法は、モデルシステムによるレベル決定法と項目一覧による決定法の</a:t>
            </a:r>
            <a:r>
              <a:rPr lang="en-US" altLang="ja-JP" sz="1050" dirty="0"/>
              <a:t>2</a:t>
            </a:r>
            <a:r>
              <a:rPr lang="ja-JP" altLang="en-US" sz="1050" dirty="0"/>
              <a:t>種類あります。</a:t>
            </a:r>
            <a:endParaRPr lang="en-US" altLang="ja-JP" sz="1050" dirty="0"/>
          </a:p>
          <a:p>
            <a:pPr eaLnBrk="1" hangingPunct="1">
              <a:defRPr/>
            </a:pPr>
            <a:r>
              <a:rPr lang="ja-JP" altLang="en-US" sz="1050" dirty="0"/>
              <a:t>非機能要求グレードのドラフト段階では項目一覧を使う方法でした。</a:t>
            </a:r>
            <a:endParaRPr lang="en-US" altLang="ja-JP" sz="1050" dirty="0"/>
          </a:p>
          <a:p>
            <a:pPr eaLnBrk="1" hangingPunct="1">
              <a:defRPr/>
            </a:pPr>
            <a:r>
              <a:rPr lang="ja-JP" altLang="en-US" sz="1050" dirty="0"/>
              <a:t>ところが、関係者に公開し意見を公募（パブコメ）したところ、項目一覧からいきなりレベルを決める方法は難しいというコメントが寄せられました。そこでモデルシステムの概念を取り入れてレベルを決める方法を考案しました。</a:t>
            </a:r>
            <a:endParaRPr lang="en-US" altLang="ja-JP" sz="1050" dirty="0"/>
          </a:p>
          <a:p>
            <a:pPr eaLnBrk="1" hangingPunct="1">
              <a:defRPr/>
            </a:pPr>
            <a:r>
              <a:rPr lang="ja-JP" altLang="en-US" sz="1050" dirty="0"/>
              <a:t>初心者の方にはモデルシステムによるレベル決定法、ある程度非機能要求定義の経験のある人は項目一覧によるレベル決定法、で取り組むことを説明してください。</a:t>
            </a:r>
            <a:endParaRPr lang="en-US" altLang="ja-JP" sz="1050" dirty="0"/>
          </a:p>
          <a:p>
            <a:pPr eaLnBrk="1" hangingPunct="1">
              <a:defRPr/>
            </a:pPr>
            <a:r>
              <a:rPr lang="ja-JP" altLang="en-US" sz="1050" dirty="0"/>
              <a:t>また、経験のある人が、作業後に一般的な非機能要求定義の水準を確認するためにグレード表を使うと良いです。</a:t>
            </a:r>
            <a:endParaRPr lang="en-US" altLang="ja-JP" sz="1050" dirty="0"/>
          </a:p>
          <a:p>
            <a:pPr eaLnBrk="1" hangingPunct="1">
              <a:defRPr/>
            </a:pPr>
            <a:endParaRPr lang="en-US" altLang="ja-JP" sz="1050" dirty="0"/>
          </a:p>
          <a:p>
            <a:pPr eaLnBrk="1" hangingPunct="1">
              <a:defRPr/>
            </a:pPr>
            <a:r>
              <a:rPr lang="ja-JP" altLang="en-US" sz="1050" dirty="0"/>
              <a:t>●説明省略　不可</a:t>
            </a:r>
          </a:p>
        </p:txBody>
      </p:sp>
    </p:spTree>
    <p:extLst>
      <p:ext uri="{BB962C8B-B14F-4D97-AF65-F5344CB8AC3E}">
        <p14:creationId xmlns:p14="http://schemas.microsoft.com/office/powerpoint/2010/main" val="15964063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0EC95F65-E5B6-42A7-BF07-6876D2A558C6}" type="slidenum">
              <a:rPr lang="en-US" altLang="ja-JP" sz="1300">
                <a:ea typeface="ＭＳ Ｐゴシック" panose="020B0600070205080204" pitchFamily="50" charset="-128"/>
              </a:rPr>
              <a:pPr>
                <a:spcBef>
                  <a:spcPct val="0"/>
                </a:spcBef>
              </a:pPr>
              <a:t>34</a:t>
            </a:fld>
            <a:endParaRPr lang="en-US" altLang="ja-JP" sz="1300">
              <a:ea typeface="ＭＳ Ｐゴシック" panose="020B0600070205080204" pitchFamily="50" charset="-128"/>
            </a:endParaRPr>
          </a:p>
        </p:txBody>
      </p:sp>
      <p:sp>
        <p:nvSpPr>
          <p:cNvPr id="76803" name="Rectangle 2"/>
          <p:cNvSpPr>
            <a:spLocks noGrp="1" noRot="1" noChangeAspect="1" noChangeArrowheads="1" noTextEdit="1"/>
          </p:cNvSpPr>
          <p:nvPr>
            <p:ph type="sldImg"/>
          </p:nvPr>
        </p:nvSpPr>
        <p:spPr>
          <a:xfrm>
            <a:off x="735013" y="533400"/>
            <a:ext cx="5334000" cy="4000500"/>
          </a:xfrm>
          <a:ln/>
        </p:spPr>
      </p:sp>
      <p:sp>
        <p:nvSpPr>
          <p:cNvPr id="76804"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初心者の方にはモデルシステムによるレベル決定法を勧めます。</a:t>
            </a:r>
            <a:endParaRPr lang="en-US" altLang="ja-JP">
              <a:latin typeface="Arial" panose="020B0604020202020204" pitchFamily="34" charset="0"/>
            </a:endParaRPr>
          </a:p>
          <a:p>
            <a:endParaRPr lang="en-US" altLang="ja-JP">
              <a:latin typeface="Arial" panose="020B0604020202020204" pitchFamily="34" charset="0"/>
            </a:endParaRPr>
          </a:p>
          <a:p>
            <a:r>
              <a:rPr lang="ja-JP" altLang="en-US">
                <a:latin typeface="Arial" panose="020B0604020202020204" pitchFamily="34" charset="0"/>
              </a:rPr>
              <a:t>モデルシステムを使用した非機能要求の決定手順には</a:t>
            </a:r>
            <a:r>
              <a:rPr lang="en-US" altLang="ja-JP">
                <a:latin typeface="Arial" panose="020B0604020202020204" pitchFamily="34" charset="0"/>
              </a:rPr>
              <a:t>3</a:t>
            </a:r>
            <a:r>
              <a:rPr lang="ja-JP" altLang="en-US">
                <a:latin typeface="Arial" panose="020B0604020202020204" pitchFamily="34" charset="0"/>
              </a:rPr>
              <a:t>段階あります。</a:t>
            </a:r>
            <a:endParaRPr lang="en-US" altLang="ja-JP">
              <a:latin typeface="Arial" panose="020B0604020202020204" pitchFamily="34" charset="0"/>
            </a:endParaRPr>
          </a:p>
          <a:p>
            <a:r>
              <a:rPr lang="ja-JP" altLang="en-US">
                <a:latin typeface="Arial" panose="020B0604020202020204" pitchFamily="34" charset="0"/>
              </a:rPr>
              <a:t>段階①：モデルシステムの選択（方向性の確認）</a:t>
            </a:r>
          </a:p>
          <a:p>
            <a:r>
              <a:rPr lang="ja-JP" altLang="en-US">
                <a:latin typeface="Arial" panose="020B0604020202020204" pitchFamily="34" charset="0"/>
              </a:rPr>
              <a:t>段階②：重要項目のレベル決定</a:t>
            </a:r>
          </a:p>
          <a:p>
            <a:r>
              <a:rPr lang="ja-JP" altLang="en-US">
                <a:latin typeface="Arial" panose="020B0604020202020204" pitchFamily="34" charset="0"/>
              </a:rPr>
              <a:t>段階③：重要項目以外のメトリクスのレベル決定</a:t>
            </a:r>
          </a:p>
          <a:p>
            <a:r>
              <a:rPr lang="ja-JP" altLang="en-US">
                <a:latin typeface="Arial" panose="020B0604020202020204" pitchFamily="34" charset="0"/>
              </a:rPr>
              <a:t>の</a:t>
            </a:r>
            <a:r>
              <a:rPr lang="en-US" altLang="ja-JP">
                <a:latin typeface="Arial" panose="020B0604020202020204" pitchFamily="34" charset="0"/>
              </a:rPr>
              <a:t>3</a:t>
            </a:r>
            <a:r>
              <a:rPr lang="ja-JP" altLang="en-US">
                <a:latin typeface="Arial" panose="020B0604020202020204" pitchFamily="34" charset="0"/>
              </a:rPr>
              <a:t>段階です。</a:t>
            </a:r>
            <a:endParaRPr lang="en-US" altLang="ja-JP">
              <a:latin typeface="Arial" panose="020B0604020202020204" pitchFamily="34" charset="0"/>
            </a:endParaRPr>
          </a:p>
          <a:p>
            <a:endParaRPr lang="en-US" altLang="ja-JP">
              <a:latin typeface="Arial" panose="020B0604020202020204" pitchFamily="34" charset="0"/>
            </a:endParaRPr>
          </a:p>
          <a:p>
            <a:r>
              <a:rPr lang="ja-JP" altLang="en-US">
                <a:latin typeface="Arial" panose="020B0604020202020204" pitchFamily="34" charset="0"/>
              </a:rPr>
              <a:t>●説明省略　不可</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8943252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614DAA6F-C773-4BC1-97C2-536E45DD66A2}" type="slidenum">
              <a:rPr lang="en-US" altLang="ja-JP" sz="1300">
                <a:ea typeface="ＭＳ Ｐゴシック" panose="020B0600070205080204" pitchFamily="50" charset="-128"/>
              </a:rPr>
              <a:pPr>
                <a:spcBef>
                  <a:spcPct val="0"/>
                </a:spcBef>
              </a:pPr>
              <a:t>35</a:t>
            </a:fld>
            <a:endParaRPr lang="en-US" altLang="ja-JP" sz="1300">
              <a:ea typeface="ＭＳ Ｐゴシック" panose="020B0600070205080204" pitchFamily="50" charset="-128"/>
            </a:endParaRPr>
          </a:p>
        </p:txBody>
      </p:sp>
      <p:sp>
        <p:nvSpPr>
          <p:cNvPr id="78851" name="Rectangle 2"/>
          <p:cNvSpPr>
            <a:spLocks noGrp="1" noRot="1" noChangeAspect="1" noChangeArrowheads="1" noTextEdit="1"/>
          </p:cNvSpPr>
          <p:nvPr>
            <p:ph type="sldImg"/>
          </p:nvPr>
        </p:nvSpPr>
        <p:spPr>
          <a:xfrm>
            <a:off x="735013" y="533400"/>
            <a:ext cx="5334000" cy="4000500"/>
          </a:xfrm>
          <a:ln/>
        </p:spPr>
      </p:sp>
      <p:sp>
        <p:nvSpPr>
          <p:cNvPr id="78852"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ケーススタディとして受発注システムを使い非機能要求項目のレベル設定法を学びます。</a:t>
            </a:r>
            <a:endParaRPr lang="en-US" altLang="ja-JP">
              <a:latin typeface="Arial" panose="020B0604020202020204" pitchFamily="34" charset="0"/>
            </a:endParaRPr>
          </a:p>
          <a:p>
            <a:pPr eaLnBrk="1" hangingPunct="1"/>
            <a:r>
              <a:rPr lang="ja-JP" altLang="en-US">
                <a:latin typeface="Arial" panose="020B0604020202020204" pitchFamily="34" charset="0"/>
              </a:rPr>
              <a:t>以降はケーススタディで説明します。</a:t>
            </a:r>
            <a:endParaRPr lang="en-US" altLang="ja-JP">
              <a:latin typeface="Arial" panose="020B0604020202020204" pitchFamily="34" charset="0"/>
            </a:endParaRPr>
          </a:p>
          <a:p>
            <a:pPr eaLnBrk="1" hangingPunct="1"/>
            <a:r>
              <a:rPr lang="ja-JP" altLang="en-US">
                <a:latin typeface="Arial" panose="020B0604020202020204" pitchFamily="34" charset="0"/>
              </a:rPr>
              <a:t>システム概要は必ず説明してください。</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不可</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172869791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694A2898-9581-4A23-8813-A6176071E17F}" type="slidenum">
              <a:rPr lang="en-US" altLang="ja-JP" sz="1300">
                <a:ea typeface="ＭＳ Ｐゴシック" panose="020B0600070205080204" pitchFamily="50" charset="-128"/>
              </a:rPr>
              <a:pPr>
                <a:spcBef>
                  <a:spcPct val="0"/>
                </a:spcBef>
              </a:pPr>
              <a:t>36</a:t>
            </a:fld>
            <a:endParaRPr lang="en-US" altLang="ja-JP" sz="1300">
              <a:ea typeface="ＭＳ Ｐゴシック" panose="020B0600070205080204" pitchFamily="50" charset="-128"/>
            </a:endParaRPr>
          </a:p>
        </p:txBody>
      </p:sp>
      <p:sp>
        <p:nvSpPr>
          <p:cNvPr id="80899" name="Rectangle 2"/>
          <p:cNvSpPr>
            <a:spLocks noGrp="1" noRot="1" noChangeAspect="1" noChangeArrowheads="1" noTextEdit="1"/>
          </p:cNvSpPr>
          <p:nvPr>
            <p:ph type="sldImg"/>
          </p:nvPr>
        </p:nvSpPr>
        <p:spPr>
          <a:xfrm>
            <a:off x="735013" y="533400"/>
            <a:ext cx="5334000" cy="4000500"/>
          </a:xfrm>
          <a:ln/>
        </p:spPr>
      </p:sp>
      <p:sp>
        <p:nvSpPr>
          <p:cNvPr id="80900"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段階１として、モデルシステムの選択です。</a:t>
            </a:r>
            <a:endParaRPr lang="en-US" altLang="ja-JP">
              <a:latin typeface="Arial" panose="020B0604020202020204" pitchFamily="34" charset="0"/>
            </a:endParaRPr>
          </a:p>
          <a:p>
            <a:pPr eaLnBrk="1" hangingPunct="1"/>
            <a:r>
              <a:rPr lang="ja-JP" altLang="en-US">
                <a:latin typeface="Arial" panose="020B0604020202020204" pitchFamily="34" charset="0"/>
              </a:rPr>
              <a:t>この選択方法に「想定システム（受発注システム）のプロファイルとモデルシステムの概要を比較」と「想定システム（受発注システム）とモデルシステムシートの</a:t>
            </a:r>
            <a:r>
              <a:rPr lang="en-US" altLang="ja-JP">
                <a:latin typeface="Arial" panose="020B0604020202020204" pitchFamily="34" charset="0"/>
              </a:rPr>
              <a:t>16</a:t>
            </a:r>
            <a:r>
              <a:rPr lang="ja-JP" altLang="en-US">
                <a:latin typeface="Arial" panose="020B0604020202020204" pitchFamily="34" charset="0"/>
              </a:rPr>
              <a:t>の特徴を比較」の</a:t>
            </a:r>
            <a:endParaRPr lang="en-US" altLang="ja-JP">
              <a:latin typeface="Arial" panose="020B0604020202020204" pitchFamily="34" charset="0"/>
            </a:endParaRPr>
          </a:p>
          <a:p>
            <a:pPr eaLnBrk="1" hangingPunct="1"/>
            <a:r>
              <a:rPr lang="ja-JP" altLang="en-US">
                <a:latin typeface="Arial" panose="020B0604020202020204" pitchFamily="34" charset="0"/>
              </a:rPr>
              <a:t>２通りあります。</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不可</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237790220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D20145B8-D24B-4B3D-8458-6BE398BE6222}" type="slidenum">
              <a:rPr lang="en-US" altLang="ja-JP" sz="1300">
                <a:ea typeface="ＭＳ Ｐゴシック" panose="020B0600070205080204" pitchFamily="50" charset="-128"/>
              </a:rPr>
              <a:pPr>
                <a:spcBef>
                  <a:spcPct val="0"/>
                </a:spcBef>
              </a:pPr>
              <a:t>37</a:t>
            </a:fld>
            <a:endParaRPr lang="en-US" altLang="ja-JP" sz="1300">
              <a:ea typeface="ＭＳ Ｐゴシック" panose="020B0600070205080204" pitchFamily="50" charset="-128"/>
            </a:endParaRPr>
          </a:p>
        </p:txBody>
      </p:sp>
      <p:sp>
        <p:nvSpPr>
          <p:cNvPr id="82947" name="Rectangle 2"/>
          <p:cNvSpPr>
            <a:spLocks noGrp="1" noRot="1" noChangeAspect="1" noChangeArrowheads="1" noTextEdit="1"/>
          </p:cNvSpPr>
          <p:nvPr>
            <p:ph type="sldImg"/>
          </p:nvPr>
        </p:nvSpPr>
        <p:spPr>
          <a:xfrm>
            <a:off x="735013" y="533400"/>
            <a:ext cx="5334000" cy="4000500"/>
          </a:xfrm>
          <a:ln/>
        </p:spPr>
      </p:sp>
      <p:sp>
        <p:nvSpPr>
          <p:cNvPr id="82948"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モデルシステムの選択法の１つ目は、「想定システム（受発注システム）のプロファイルとモデルシステムの概要を比較」する方法です。</a:t>
            </a:r>
            <a:endParaRPr lang="en-US" altLang="ja-JP">
              <a:latin typeface="Arial" panose="020B0604020202020204" pitchFamily="34" charset="0"/>
            </a:endParaRPr>
          </a:p>
          <a:p>
            <a:pPr eaLnBrk="1" hangingPunct="1"/>
            <a:r>
              <a:rPr lang="ja-JP" altLang="en-US">
                <a:latin typeface="Arial" panose="020B0604020202020204" pitchFamily="34" charset="0"/>
              </a:rPr>
              <a:t>想定システムのプロファイルで「システムが利用不可能な状態に陥った場合、企業活動に多大の影響を及ぼす。」とありました。</a:t>
            </a:r>
            <a:endParaRPr lang="en-US" altLang="ja-JP">
              <a:latin typeface="Arial" panose="020B0604020202020204" pitchFamily="34" charset="0"/>
            </a:endParaRPr>
          </a:p>
          <a:p>
            <a:pPr eaLnBrk="1" hangingPunct="1"/>
            <a:r>
              <a:rPr lang="ja-JP" altLang="en-US">
                <a:latin typeface="Arial" panose="020B0604020202020204" pitchFamily="34" charset="0"/>
              </a:rPr>
              <a:t>これと</a:t>
            </a:r>
            <a:r>
              <a:rPr lang="en-US" altLang="ja-JP">
                <a:latin typeface="Arial" panose="020B0604020202020204" pitchFamily="34" charset="0"/>
              </a:rPr>
              <a:t>3</a:t>
            </a:r>
            <a:r>
              <a:rPr lang="ja-JP" altLang="en-US">
                <a:latin typeface="Arial" panose="020B0604020202020204" pitchFamily="34" charset="0"/>
              </a:rPr>
              <a:t>つのモデルシステムの「モデルシステムの概要」を照会すると「社会的影響が限定されるシステム」に合致あるいは近くなります。</a:t>
            </a:r>
            <a:endParaRPr lang="en-US" altLang="ja-JP">
              <a:latin typeface="Arial" panose="020B0604020202020204" pitchFamily="34" charset="0"/>
            </a:endParaRPr>
          </a:p>
          <a:p>
            <a:pPr eaLnBrk="1" hangingPunct="1"/>
            <a:r>
              <a:rPr lang="ja-JP" altLang="en-US">
                <a:latin typeface="Arial" panose="020B0604020202020204" pitchFamily="34" charset="0"/>
              </a:rPr>
              <a:t>想定システムは「社会的影響が限定されるシステム」のモデルシステムを選択します。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インターネットに非公開であった中小規模のシステムを公開する場合、セキュリティや性能面で問題を起こす場合がありますが、</a:t>
            </a:r>
            <a:endParaRPr lang="en-US" altLang="ja-JP">
              <a:latin typeface="Arial" panose="020B0604020202020204" pitchFamily="34" charset="0"/>
            </a:endParaRPr>
          </a:p>
          <a:p>
            <a:pPr eaLnBrk="1" hangingPunct="1"/>
            <a:r>
              <a:rPr lang="ja-JP" altLang="en-US">
                <a:latin typeface="Arial" panose="020B0604020202020204" pitchFamily="34" charset="0"/>
              </a:rPr>
              <a:t>これは社会的影響が変わったと考えられます。</a:t>
            </a:r>
            <a:endParaRPr lang="en-US" altLang="ja-JP">
              <a:latin typeface="Arial" panose="020B0604020202020204" pitchFamily="34" charset="0"/>
            </a:endParaRPr>
          </a:p>
          <a:p>
            <a:pPr eaLnBrk="1" hangingPunct="1"/>
            <a:r>
              <a:rPr lang="ja-JP" altLang="en-US">
                <a:latin typeface="Arial" panose="020B0604020202020204" pitchFamily="34" charset="0"/>
              </a:rPr>
              <a:t>インターネットに公開する前は「社会的影響がほとんど無いシステム」であり、公開後は「社会的影響が限定されるシステム」へモデル変更になったと言えます。</a:t>
            </a:r>
            <a:endParaRPr lang="en-US" altLang="ja-JP">
              <a:latin typeface="Arial" panose="020B0604020202020204" pitchFamily="34" charset="0"/>
            </a:endParaRPr>
          </a:p>
          <a:p>
            <a:pPr eaLnBrk="1" hangingPunct="1"/>
            <a:r>
              <a:rPr lang="ja-JP" altLang="en-US">
                <a:latin typeface="Arial" panose="020B0604020202020204" pitchFamily="34" charset="0"/>
              </a:rPr>
              <a:t>この場合、モデル変更により非機能要求のメトリクスのレベルも見直すことになります。</a:t>
            </a: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不可</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3464696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06B4A96-B3BD-4E90-A5E5-FAEB760A83E8}" type="slidenum">
              <a:rPr lang="en-US" altLang="ja-JP" sz="1300">
                <a:ea typeface="ＭＳ Ｐゴシック" panose="020B0600070205080204" pitchFamily="50" charset="-128"/>
              </a:rPr>
              <a:pPr>
                <a:spcBef>
                  <a:spcPct val="0"/>
                </a:spcBef>
              </a:pPr>
              <a:t>38</a:t>
            </a:fld>
            <a:endParaRPr lang="en-US" altLang="ja-JP" sz="1300">
              <a:ea typeface="ＭＳ Ｐゴシック" panose="020B0600070205080204" pitchFamily="50" charset="-128"/>
            </a:endParaRPr>
          </a:p>
        </p:txBody>
      </p:sp>
      <p:sp>
        <p:nvSpPr>
          <p:cNvPr id="84995" name="Rectangle 2"/>
          <p:cNvSpPr>
            <a:spLocks noGrp="1" noRot="1" noChangeAspect="1" noChangeArrowheads="1" noTextEdit="1"/>
          </p:cNvSpPr>
          <p:nvPr>
            <p:ph type="sldImg"/>
          </p:nvPr>
        </p:nvSpPr>
        <p:spPr>
          <a:xfrm>
            <a:off x="735013" y="533400"/>
            <a:ext cx="5334000" cy="4000500"/>
          </a:xfrm>
          <a:ln/>
        </p:spPr>
      </p:sp>
      <p:sp>
        <p:nvSpPr>
          <p:cNvPr id="84996"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ＭＳ Ｐ明朝" panose="02020600040205080304" pitchFamily="18" charset="-128"/>
              </a:rPr>
              <a:t>●説明</a:t>
            </a:r>
            <a:endParaRPr lang="en-US" altLang="ja-JP">
              <a:latin typeface="ＭＳ Ｐ明朝" panose="02020600040205080304" pitchFamily="18" charset="-128"/>
            </a:endParaRPr>
          </a:p>
          <a:p>
            <a:pPr eaLnBrk="1" hangingPunct="1"/>
            <a:r>
              <a:rPr lang="ja-JP" altLang="en-US">
                <a:latin typeface="ＭＳ Ｐ明朝" panose="02020600040205080304" pitchFamily="18" charset="-128"/>
              </a:rPr>
              <a:t>モデルシステムの選択法の２つ目の方法は、「想定システム（受発注システム）とモデルシステムシートの</a:t>
            </a:r>
            <a:r>
              <a:rPr lang="en-US" altLang="ja-JP">
                <a:latin typeface="ＭＳ Ｐ明朝" panose="02020600040205080304" pitchFamily="18" charset="-128"/>
              </a:rPr>
              <a:t>16</a:t>
            </a:r>
            <a:r>
              <a:rPr lang="ja-JP" altLang="en-US">
                <a:latin typeface="ＭＳ Ｐ明朝" panose="02020600040205080304" pitchFamily="18" charset="-128"/>
              </a:rPr>
              <a:t>の特徴を比較」する方法です。稼働率や復旧時間などの</a:t>
            </a:r>
            <a:r>
              <a:rPr lang="en-US" altLang="ja-JP">
                <a:latin typeface="ＭＳ Ｐ明朝" panose="02020600040205080304" pitchFamily="18" charset="-128"/>
              </a:rPr>
              <a:t>16</a:t>
            </a:r>
            <a:r>
              <a:rPr lang="ja-JP" altLang="en-US">
                <a:latin typeface="ＭＳ Ｐ明朝" panose="02020600040205080304" pitchFamily="18" charset="-128"/>
              </a:rPr>
              <a:t>の特徴をきめ細かくチェックしてモデルシステムを選択する方法です。</a:t>
            </a:r>
            <a:endParaRPr lang="en-US" altLang="ja-JP">
              <a:latin typeface="ＭＳ Ｐ明朝" panose="02020600040205080304" pitchFamily="18" charset="-128"/>
            </a:endParaRPr>
          </a:p>
          <a:p>
            <a:pPr eaLnBrk="1" hangingPunct="1"/>
            <a:r>
              <a:rPr lang="en-US" altLang="ja-JP">
                <a:latin typeface="ＭＳ Ｐ明朝" panose="02020600040205080304" pitchFamily="18" charset="-128"/>
              </a:rPr>
              <a:t>16</a:t>
            </a:r>
            <a:r>
              <a:rPr lang="ja-JP" altLang="en-US">
                <a:latin typeface="ＭＳ Ｐ明朝" panose="02020600040205080304" pitchFamily="18" charset="-128"/>
              </a:rPr>
              <a:t>項目はモデルシステムシートで確認してください。</a:t>
            </a:r>
            <a:endParaRPr lang="en-US" altLang="ja-JP">
              <a:latin typeface="ＭＳ Ｐ明朝" panose="02020600040205080304" pitchFamily="18" charset="-128"/>
            </a:endParaRPr>
          </a:p>
          <a:p>
            <a:pPr eaLnBrk="1" hangingPunct="1"/>
            <a:endParaRPr lang="en-US" altLang="ja-JP">
              <a:latin typeface="ＭＳ Ｐ明朝" panose="02020600040205080304" pitchFamily="18" charset="-128"/>
            </a:endParaRPr>
          </a:p>
          <a:p>
            <a:pPr eaLnBrk="1" hangingPunct="1"/>
            <a:endParaRPr lang="ja-JP" altLang="en-US">
              <a:latin typeface="ＭＳ Ｐ明朝" panose="02020600040205080304" pitchFamily="18" charset="-128"/>
            </a:endParaRPr>
          </a:p>
          <a:p>
            <a:pPr eaLnBrk="1" hangingPunct="1"/>
            <a:r>
              <a:rPr lang="ja-JP" altLang="en-US">
                <a:latin typeface="ＭＳ Ｐ明朝" panose="02020600040205080304" pitchFamily="18" charset="-128"/>
              </a:rPr>
              <a:t>●説明省略　不可</a:t>
            </a:r>
          </a:p>
          <a:p>
            <a:pPr eaLnBrk="1" hangingPunct="1"/>
            <a:endParaRPr lang="ja-JP" altLang="ja-JP" sz="900">
              <a:latin typeface="Arial" panose="020B0604020202020204" pitchFamily="34" charset="0"/>
            </a:endParaRPr>
          </a:p>
        </p:txBody>
      </p:sp>
    </p:spTree>
    <p:extLst>
      <p:ext uri="{BB962C8B-B14F-4D97-AF65-F5344CB8AC3E}">
        <p14:creationId xmlns:p14="http://schemas.microsoft.com/office/powerpoint/2010/main" val="169858236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B7C16266-D934-49C8-A43B-18E08DBA0416}" type="slidenum">
              <a:rPr lang="en-US" altLang="ja-JP" sz="1300">
                <a:ea typeface="ＭＳ Ｐゴシック" panose="020B0600070205080204" pitchFamily="50" charset="-128"/>
              </a:rPr>
              <a:pPr>
                <a:spcBef>
                  <a:spcPct val="0"/>
                </a:spcBef>
              </a:pPr>
              <a:t>39</a:t>
            </a:fld>
            <a:endParaRPr lang="en-US" altLang="ja-JP" sz="1300">
              <a:ea typeface="ＭＳ Ｐゴシック" panose="020B0600070205080204" pitchFamily="50" charset="-128"/>
            </a:endParaRPr>
          </a:p>
        </p:txBody>
      </p:sp>
      <p:sp>
        <p:nvSpPr>
          <p:cNvPr id="87043" name="Rectangle 2"/>
          <p:cNvSpPr>
            <a:spLocks noGrp="1" noRot="1" noChangeAspect="1" noChangeArrowheads="1" noTextEdit="1"/>
          </p:cNvSpPr>
          <p:nvPr>
            <p:ph type="sldImg"/>
          </p:nvPr>
        </p:nvSpPr>
        <p:spPr>
          <a:xfrm>
            <a:off x="735013" y="533400"/>
            <a:ext cx="5334000" cy="4000500"/>
          </a:xfrm>
          <a:ln/>
        </p:spPr>
      </p:sp>
      <p:sp>
        <p:nvSpPr>
          <p:cNvPr id="87044"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想定システム（受発注システム）のモデルシステムが決まりましたので段階２へ移ります。</a:t>
            </a:r>
            <a:endParaRPr lang="en-US" altLang="ja-JP">
              <a:latin typeface="Arial" panose="020B0604020202020204" pitchFamily="34" charset="0"/>
            </a:endParaRPr>
          </a:p>
          <a:p>
            <a:pPr eaLnBrk="1" hangingPunct="1"/>
            <a:r>
              <a:rPr lang="ja-JP" altLang="en-US">
                <a:latin typeface="Arial" panose="020B0604020202020204" pitchFamily="34" charset="0"/>
              </a:rPr>
              <a:t>重要項目の</a:t>
            </a:r>
            <a:r>
              <a:rPr lang="en-US" altLang="ja-JP">
                <a:latin typeface="Arial" panose="020B0604020202020204" pitchFamily="34" charset="0"/>
              </a:rPr>
              <a:t>92</a:t>
            </a:r>
            <a:r>
              <a:rPr lang="ja-JP" altLang="en-US">
                <a:latin typeface="Arial" panose="020B0604020202020204" pitchFamily="34" charset="0"/>
              </a:rPr>
              <a:t>項目についてレベル値を決める段階です。</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不可</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6177807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A8F9FCFF-1919-4B0E-A2C9-6D77A7D5D179}" type="slidenum">
              <a:rPr lang="en-US" altLang="ja-JP" sz="1300">
                <a:ea typeface="ＭＳ Ｐゴシック" panose="020B0600070205080204" pitchFamily="50" charset="-128"/>
              </a:rPr>
              <a:pPr>
                <a:spcBef>
                  <a:spcPct val="0"/>
                </a:spcBef>
              </a:pPr>
              <a:t>4</a:t>
            </a:fld>
            <a:endParaRPr lang="en-US" altLang="ja-JP" sz="1300">
              <a:ea typeface="ＭＳ Ｐゴシック" panose="020B0600070205080204" pitchFamily="50" charset="-128"/>
            </a:endParaRPr>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xfrm>
            <a:off x="906463" y="4716463"/>
            <a:ext cx="4984750" cy="4465637"/>
          </a:xfr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p>
          <a:p>
            <a:pPr eaLnBrk="1" hangingPunct="1"/>
            <a:r>
              <a:rPr lang="ja-JP" altLang="en-US">
                <a:latin typeface="Arial" panose="020B0604020202020204" pitchFamily="34" charset="0"/>
              </a:rPr>
              <a:t>厳密には「要求」はこうしたいという要望で、「要件」とは要求を実現するためにシステムが備えるべきもの、と異なりますが、この講義では同じ意味で使っています。</a:t>
            </a:r>
            <a:endParaRPr lang="en-US" altLang="ja-JP">
              <a:latin typeface="Arial" panose="020B0604020202020204" pitchFamily="34" charset="0"/>
            </a:endParaRPr>
          </a:p>
          <a:p>
            <a:pPr eaLnBrk="1" hangingPunct="1"/>
            <a:r>
              <a:rPr lang="ja-JP" altLang="en-US">
                <a:latin typeface="Arial" panose="020B0604020202020204" pitchFamily="34" charset="0"/>
              </a:rPr>
              <a:t>また、ユーザと発注者、ベンダと受注者も同じ意味で使っています。</a:t>
            </a: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情報システムを開発する際、それに対する要求定義が必要になります。</a:t>
            </a:r>
            <a:endParaRPr lang="en-US" altLang="ja-JP">
              <a:latin typeface="Arial" panose="020B0604020202020204" pitchFamily="34" charset="0"/>
            </a:endParaRPr>
          </a:p>
          <a:p>
            <a:pPr eaLnBrk="1" hangingPunct="1"/>
            <a:r>
              <a:rPr lang="ja-JP" altLang="en-US">
                <a:latin typeface="Arial" panose="020B0604020202020204" pitchFamily="34" charset="0"/>
              </a:rPr>
              <a:t>１章では、要求定義の重要性と課題管理</a:t>
            </a:r>
            <a:r>
              <a:rPr lang="ja-JP" altLang="ja-JP">
                <a:latin typeface="Arial" panose="020B0604020202020204" pitchFamily="34" charset="0"/>
              </a:rPr>
              <a:t>について</a:t>
            </a:r>
            <a:r>
              <a:rPr lang="ja-JP" altLang="en-US">
                <a:latin typeface="Arial" panose="020B0604020202020204" pitchFamily="34" charset="0"/>
              </a:rPr>
              <a:t>説明します。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en-US" altLang="ja-JP">
                <a:latin typeface="Arial" panose="020B0604020202020204" pitchFamily="34" charset="0"/>
              </a:rPr>
              <a:t>1</a:t>
            </a:r>
            <a:r>
              <a:rPr lang="ja-JP" altLang="en-US">
                <a:latin typeface="Arial" panose="020B0604020202020204" pitchFamily="34" charset="0"/>
              </a:rPr>
              <a:t>章の構成</a:t>
            </a:r>
          </a:p>
          <a:p>
            <a:pPr eaLnBrk="1" hangingPunct="1"/>
            <a:r>
              <a:rPr lang="en-US" altLang="ja-JP">
                <a:latin typeface="Arial" panose="020B0604020202020204" pitchFamily="34" charset="0"/>
              </a:rPr>
              <a:t>1.1</a:t>
            </a:r>
            <a:r>
              <a:rPr lang="ja-JP" altLang="en-US">
                <a:latin typeface="Arial" panose="020B0604020202020204" pitchFamily="34" charset="0"/>
              </a:rPr>
              <a:t>要求定義の重要性</a:t>
            </a:r>
            <a:endParaRPr lang="en-US" altLang="ja-JP">
              <a:latin typeface="Arial" panose="020B0604020202020204" pitchFamily="34" charset="0"/>
            </a:endParaRPr>
          </a:p>
          <a:p>
            <a:pPr eaLnBrk="1" hangingPunct="1"/>
            <a:r>
              <a:rPr lang="en-US" altLang="ja-JP">
                <a:latin typeface="Arial" panose="020B0604020202020204" pitchFamily="34" charset="0"/>
              </a:rPr>
              <a:t>1.2</a:t>
            </a:r>
            <a:r>
              <a:rPr lang="ja-JP" altLang="en-US">
                <a:latin typeface="Arial" panose="020B0604020202020204" pitchFamily="34" charset="0"/>
              </a:rPr>
              <a:t>要求定義と課題管理</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不可</a:t>
            </a:r>
            <a:endParaRPr lang="en-US" altLang="ja-JP">
              <a:latin typeface="Arial" panose="020B0604020202020204" pitchFamily="34" charset="0"/>
            </a:endParaRPr>
          </a:p>
        </p:txBody>
      </p:sp>
    </p:spTree>
    <p:extLst>
      <p:ext uri="{BB962C8B-B14F-4D97-AF65-F5344CB8AC3E}">
        <p14:creationId xmlns:p14="http://schemas.microsoft.com/office/powerpoint/2010/main" val="166096299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1A405D6E-F136-43D2-B1EB-6655C6D0D5D0}" type="slidenum">
              <a:rPr lang="en-US" altLang="ja-JP" sz="1300">
                <a:ea typeface="ＭＳ Ｐゴシック" panose="020B0600070205080204" pitchFamily="50" charset="-128"/>
              </a:rPr>
              <a:pPr>
                <a:spcBef>
                  <a:spcPct val="0"/>
                </a:spcBef>
              </a:pPr>
              <a:t>40</a:t>
            </a:fld>
            <a:endParaRPr lang="en-US" altLang="ja-JP" sz="1300">
              <a:ea typeface="ＭＳ Ｐゴシック" panose="020B0600070205080204" pitchFamily="50" charset="-128"/>
            </a:endParaRPr>
          </a:p>
        </p:txBody>
      </p:sp>
      <p:sp>
        <p:nvSpPr>
          <p:cNvPr id="89091" name="Rectangle 2"/>
          <p:cNvSpPr>
            <a:spLocks noGrp="1" noRot="1" noChangeAspect="1" noChangeArrowheads="1" noTextEdit="1"/>
          </p:cNvSpPr>
          <p:nvPr>
            <p:ph type="sldImg"/>
          </p:nvPr>
        </p:nvSpPr>
        <p:spPr>
          <a:xfrm>
            <a:off x="735013" y="533400"/>
            <a:ext cx="5334000" cy="4000500"/>
          </a:xfrm>
          <a:ln/>
        </p:spPr>
      </p:sp>
      <p:sp>
        <p:nvSpPr>
          <p:cNvPr id="89092"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dirty="0">
                <a:latin typeface="Arial" panose="020B0604020202020204" pitchFamily="34" charset="0"/>
              </a:rPr>
              <a:t>●説明</a:t>
            </a:r>
            <a:endParaRPr lang="en-US" altLang="ja-JP" dirty="0">
              <a:latin typeface="Arial" panose="020B0604020202020204" pitchFamily="34" charset="0"/>
            </a:endParaRPr>
          </a:p>
          <a:p>
            <a:pPr eaLnBrk="1" hangingPunct="1"/>
            <a:r>
              <a:rPr lang="ja-JP" altLang="en-US" dirty="0">
                <a:latin typeface="Arial" panose="020B0604020202020204" pitchFamily="34" charset="0"/>
              </a:rPr>
              <a:t>本スライドと次スライドで重要項目の一部を使いレベルの調整法を説明します。</a:t>
            </a:r>
            <a:endParaRPr lang="en-US" altLang="ja-JP" dirty="0">
              <a:latin typeface="Arial" panose="020B0604020202020204" pitchFamily="34" charset="0"/>
            </a:endParaRPr>
          </a:p>
          <a:p>
            <a:pPr eaLnBrk="1" hangingPunct="1"/>
            <a:r>
              <a:rPr lang="ja-JP" altLang="en-US" dirty="0">
                <a:latin typeface="Arial" panose="020B0604020202020204" pitchFamily="34" charset="0"/>
              </a:rPr>
              <a:t>本スライドの「要求レベルの設定例」は「社会的影響が限定されるシステム」のベース値です。</a:t>
            </a:r>
          </a:p>
          <a:p>
            <a:pPr eaLnBrk="1" hangingPunct="1"/>
            <a:endParaRPr lang="en-US" altLang="ja-JP" dirty="0">
              <a:latin typeface="Arial" panose="020B0604020202020204" pitchFamily="34" charset="0"/>
            </a:endParaRPr>
          </a:p>
          <a:p>
            <a:pPr eaLnBrk="1" hangingPunct="1"/>
            <a:r>
              <a:rPr lang="ja-JP" altLang="en-US" dirty="0">
                <a:latin typeface="Arial" panose="020B0604020202020204" pitchFamily="34" charset="0"/>
              </a:rPr>
              <a:t>●説明省略　不可</a:t>
            </a:r>
          </a:p>
          <a:p>
            <a:pPr eaLnBrk="1" hangingPunct="1"/>
            <a:endParaRPr lang="ja-JP" altLang="ja-JP" dirty="0">
              <a:latin typeface="Arial" panose="020B0604020202020204" pitchFamily="34" charset="0"/>
            </a:endParaRPr>
          </a:p>
        </p:txBody>
      </p:sp>
    </p:spTree>
    <p:extLst>
      <p:ext uri="{BB962C8B-B14F-4D97-AF65-F5344CB8AC3E}">
        <p14:creationId xmlns:p14="http://schemas.microsoft.com/office/powerpoint/2010/main" val="172750495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DB488F4-64BE-4FE7-97F4-AF0A108211DB}" type="slidenum">
              <a:rPr lang="en-US" altLang="ja-JP" sz="1300">
                <a:ea typeface="ＭＳ Ｐゴシック" panose="020B0600070205080204" pitchFamily="50" charset="-128"/>
              </a:rPr>
              <a:pPr>
                <a:spcBef>
                  <a:spcPct val="0"/>
                </a:spcBef>
              </a:pPr>
              <a:t>41</a:t>
            </a:fld>
            <a:endParaRPr lang="en-US" altLang="ja-JP" sz="1300">
              <a:ea typeface="ＭＳ Ｐゴシック" panose="020B0600070205080204" pitchFamily="50" charset="-128"/>
            </a:endParaRPr>
          </a:p>
        </p:txBody>
      </p:sp>
      <p:sp>
        <p:nvSpPr>
          <p:cNvPr id="91139" name="Rectangle 2"/>
          <p:cNvSpPr>
            <a:spLocks noGrp="1" noRot="1" noChangeAspect="1" noChangeArrowheads="1" noTextEdit="1"/>
          </p:cNvSpPr>
          <p:nvPr>
            <p:ph type="sldImg"/>
          </p:nvPr>
        </p:nvSpPr>
        <p:spPr>
          <a:xfrm>
            <a:off x="735013" y="533400"/>
            <a:ext cx="5334000" cy="4000500"/>
          </a:xfrm>
          <a:ln/>
        </p:spPr>
      </p:sp>
      <p:sp>
        <p:nvSpPr>
          <p:cNvPr id="91140"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p>
          <a:p>
            <a:pPr eaLnBrk="1" hangingPunct="1"/>
            <a:r>
              <a:rPr lang="ja-JP" altLang="en-US">
                <a:latin typeface="Arial" panose="020B0604020202020204" pitchFamily="34" charset="0"/>
              </a:rPr>
              <a:t>各重要項目について調整をした結果、レベルアップしたり、レベルダウンしたりしています。</a:t>
            </a:r>
          </a:p>
          <a:p>
            <a:pPr eaLnBrk="1" hangingPunct="1"/>
            <a:r>
              <a:rPr lang="ja-JP" altLang="en-US">
                <a:latin typeface="Arial" panose="020B0604020202020204" pitchFamily="34" charset="0"/>
              </a:rPr>
              <a:t>　・目標復旧水準は</a:t>
            </a:r>
            <a:r>
              <a:rPr lang="en-US" altLang="ja-JP">
                <a:latin typeface="Arial" panose="020B0604020202020204" pitchFamily="34" charset="0"/>
              </a:rPr>
              <a:t>12</a:t>
            </a:r>
            <a:r>
              <a:rPr lang="ja-JP" altLang="en-US">
                <a:latin typeface="Arial" panose="020B0604020202020204" pitchFamily="34" charset="0"/>
              </a:rPr>
              <a:t>時間以内⇒</a:t>
            </a:r>
            <a:r>
              <a:rPr lang="en-US" altLang="ja-JP">
                <a:latin typeface="Arial" panose="020B0604020202020204" pitchFamily="34" charset="0"/>
              </a:rPr>
              <a:t>6</a:t>
            </a:r>
            <a:r>
              <a:rPr lang="ja-JP" altLang="en-US">
                <a:latin typeface="Arial" panose="020B0604020202020204" pitchFamily="34" charset="0"/>
              </a:rPr>
              <a:t>時間とレベルアップ</a:t>
            </a:r>
          </a:p>
          <a:p>
            <a:pPr eaLnBrk="1" hangingPunct="1"/>
            <a:r>
              <a:rPr lang="ja-JP" altLang="en-US">
                <a:latin typeface="Arial" panose="020B0604020202020204" pitchFamily="34" charset="0"/>
              </a:rPr>
              <a:t>　・稼働率は「仮決め」となっています。</a:t>
            </a:r>
            <a:r>
              <a:rPr lang="en-US" altLang="ja-JP">
                <a:latin typeface="Arial" panose="020B0604020202020204" pitchFamily="34" charset="0"/>
              </a:rPr>
              <a:t>1.2</a:t>
            </a:r>
            <a:r>
              <a:rPr lang="ja-JP" altLang="en-US">
                <a:latin typeface="Arial" panose="020B0604020202020204" pitchFamily="34" charset="0"/>
              </a:rPr>
              <a:t>節で述べた「検討項目管理表（課題管理表）」</a:t>
            </a:r>
            <a:br>
              <a:rPr lang="en-US" altLang="ja-JP">
                <a:latin typeface="Arial" panose="020B0604020202020204" pitchFamily="34" charset="0"/>
              </a:rPr>
            </a:br>
            <a:r>
              <a:rPr lang="ja-JP" altLang="en-US">
                <a:latin typeface="Arial" panose="020B0604020202020204" pitchFamily="34" charset="0"/>
              </a:rPr>
              <a:t>　　を使って管理することが大事です。</a:t>
            </a:r>
          </a:p>
          <a:p>
            <a:pPr eaLnBrk="1" hangingPunct="1"/>
            <a:r>
              <a:rPr lang="ja-JP" altLang="en-US">
                <a:latin typeface="Arial" panose="020B0604020202020204" pitchFamily="34" charset="0"/>
              </a:rPr>
              <a:t>　・オンラインレスポンスは</a:t>
            </a:r>
            <a:r>
              <a:rPr lang="en-US" altLang="ja-JP">
                <a:latin typeface="Arial" panose="020B0604020202020204" pitchFamily="34" charset="0"/>
              </a:rPr>
              <a:t>90%⇒95%</a:t>
            </a:r>
            <a:r>
              <a:rPr lang="ja-JP" altLang="en-US">
                <a:latin typeface="Arial" panose="020B0604020202020204" pitchFamily="34" charset="0"/>
              </a:rPr>
              <a:t>以上とレベルアップ</a:t>
            </a:r>
          </a:p>
          <a:p>
            <a:pPr eaLnBrk="1" hangingPunct="1"/>
            <a:r>
              <a:rPr lang="ja-JP" altLang="en-US">
                <a:latin typeface="Arial" panose="020B0604020202020204" pitchFamily="34" charset="0"/>
              </a:rPr>
              <a:t>　・運用時間は若干の停止有り⇒夜間停止へレベルダウン</a:t>
            </a:r>
          </a:p>
          <a:p>
            <a:pPr eaLnBrk="1" hangingPunct="1"/>
            <a:r>
              <a:rPr lang="ja-JP" altLang="en-US">
                <a:latin typeface="Arial" panose="020B0604020202020204" pitchFamily="34" charset="0"/>
              </a:rPr>
              <a:t>と調整の結果を示しています。</a:t>
            </a: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不可</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287931000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2923B206-B594-4BB4-9DD9-842BEB0B3685}" type="slidenum">
              <a:rPr lang="en-US" altLang="ja-JP" sz="1300">
                <a:ea typeface="ＭＳ Ｐゴシック" panose="020B0600070205080204" pitchFamily="50" charset="-128"/>
              </a:rPr>
              <a:pPr>
                <a:spcBef>
                  <a:spcPct val="0"/>
                </a:spcBef>
              </a:pPr>
              <a:t>42</a:t>
            </a:fld>
            <a:endParaRPr lang="en-US" altLang="ja-JP" sz="1300">
              <a:ea typeface="ＭＳ Ｐゴシック" panose="020B0600070205080204" pitchFamily="50" charset="-128"/>
            </a:endParaRPr>
          </a:p>
        </p:txBody>
      </p:sp>
      <p:sp>
        <p:nvSpPr>
          <p:cNvPr id="93187" name="Rectangle 2"/>
          <p:cNvSpPr>
            <a:spLocks noGrp="1" noRot="1" noChangeAspect="1" noChangeArrowheads="1" noTextEdit="1"/>
          </p:cNvSpPr>
          <p:nvPr>
            <p:ph type="sldImg"/>
          </p:nvPr>
        </p:nvSpPr>
        <p:spPr>
          <a:xfrm>
            <a:off x="735013" y="533400"/>
            <a:ext cx="5334000" cy="4000500"/>
          </a:xfrm>
          <a:ln/>
        </p:spPr>
      </p:sp>
      <p:sp>
        <p:nvSpPr>
          <p:cNvPr id="93188"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重要項目以外のメトリクスについてレベルを設定していきます。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検討対象の情報システムによっては、対象外のメトリクスもあります。</a:t>
            </a:r>
            <a:endParaRPr lang="en-US" altLang="ja-JP">
              <a:latin typeface="Arial" panose="020B0604020202020204" pitchFamily="34" charset="0"/>
            </a:endParaRPr>
          </a:p>
          <a:p>
            <a:pPr eaLnBrk="1" hangingPunct="1"/>
            <a:r>
              <a:rPr lang="ja-JP" altLang="en-US">
                <a:latin typeface="Arial" panose="020B0604020202020204" pitchFamily="34" charset="0"/>
              </a:rPr>
              <a:t>例えば、情報システムの設置場所をデータセンタに決めた場合、</a:t>
            </a:r>
            <a:endParaRPr lang="en-US" altLang="ja-JP">
              <a:latin typeface="Arial" panose="020B0604020202020204" pitchFamily="34" charset="0"/>
            </a:endParaRPr>
          </a:p>
          <a:p>
            <a:pPr eaLnBrk="1" hangingPunct="1"/>
            <a:r>
              <a:rPr lang="ja-JP" altLang="en-US">
                <a:latin typeface="Arial" panose="020B0604020202020204" pitchFamily="34" charset="0"/>
              </a:rPr>
              <a:t>環境・エコロジーのメトリクスの大半はデータセンタの規定事項になりますので、それに従います。</a:t>
            </a:r>
            <a:endParaRPr lang="en-US" altLang="ja-JP">
              <a:latin typeface="Arial" panose="020B0604020202020204" pitchFamily="34" charset="0"/>
            </a:endParaRPr>
          </a:p>
          <a:p>
            <a:pPr eaLnBrk="1" hangingPunct="1"/>
            <a:r>
              <a:rPr lang="ja-JP" altLang="en-US">
                <a:latin typeface="Arial" panose="020B0604020202020204" pitchFamily="34" charset="0"/>
              </a:rPr>
              <a:t>大事なことは対象／対象外を明確化し、対象としたメトリクスは早急に検討することです。</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不可</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296108405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スライド イメージ プレースホルダー 1"/>
          <p:cNvSpPr>
            <a:spLocks noGrp="1" noRot="1" noChangeAspect="1" noTextEdit="1"/>
          </p:cNvSpPr>
          <p:nvPr>
            <p:ph type="sldImg"/>
          </p:nvPr>
        </p:nvSpPr>
        <p:spPr>
          <a:ln/>
        </p:spPr>
      </p:sp>
      <p:sp>
        <p:nvSpPr>
          <p:cNvPr id="95235"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重要項目以外の項目について、項目一覧を使って提示されたレベルの中から適切なレベルを決めます。</a:t>
            </a:r>
            <a:endParaRPr lang="en-US" altLang="ja-JP">
              <a:latin typeface="Arial" panose="020B0604020202020204" pitchFamily="34" charset="0"/>
            </a:endParaRPr>
          </a:p>
          <a:p>
            <a:r>
              <a:rPr lang="ja-JP" altLang="en-US">
                <a:latin typeface="Arial" panose="020B0604020202020204" pitchFamily="34" charset="0"/>
              </a:rPr>
              <a:t>この例では性能・拡張性の大項目で性能テストの小項目のレベルを決めています。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不可</a:t>
            </a:r>
          </a:p>
          <a:p>
            <a:endParaRPr lang="ja-JP" altLang="en-US">
              <a:latin typeface="Arial" panose="020B0604020202020204" pitchFamily="34" charset="0"/>
            </a:endParaRPr>
          </a:p>
        </p:txBody>
      </p:sp>
      <p:sp>
        <p:nvSpPr>
          <p:cNvPr id="95236"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9B30C07B-A520-4B7F-9DE3-06856173C666}" type="slidenum">
              <a:rPr lang="en-US" altLang="ja-JP" sz="1300">
                <a:ea typeface="ＭＳ Ｐゴシック" panose="020B0600070205080204" pitchFamily="50" charset="-128"/>
              </a:rPr>
              <a:pPr>
                <a:spcBef>
                  <a:spcPct val="0"/>
                </a:spcBef>
              </a:pPr>
              <a:t>43</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31796371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FE9E5DBE-1A64-45A9-9CDF-988A6C409667}" type="slidenum">
              <a:rPr lang="en-US" altLang="ja-JP" sz="1300">
                <a:ea typeface="ＭＳ Ｐゴシック" panose="020B0600070205080204" pitchFamily="50" charset="-128"/>
              </a:rPr>
              <a:pPr>
                <a:spcBef>
                  <a:spcPct val="0"/>
                </a:spcBef>
              </a:pPr>
              <a:t>44</a:t>
            </a:fld>
            <a:endParaRPr lang="en-US" altLang="ja-JP" sz="1300">
              <a:ea typeface="ＭＳ Ｐゴシック" panose="020B0600070205080204" pitchFamily="50" charset="-128"/>
            </a:endParaRPr>
          </a:p>
        </p:txBody>
      </p:sp>
      <p:sp>
        <p:nvSpPr>
          <p:cNvPr id="97283" name="Rectangle 2"/>
          <p:cNvSpPr>
            <a:spLocks noGrp="1" noRot="1" noChangeAspect="1" noChangeArrowheads="1" noTextEdit="1"/>
          </p:cNvSpPr>
          <p:nvPr>
            <p:ph type="sldImg"/>
          </p:nvPr>
        </p:nvSpPr>
        <p:spPr>
          <a:xfrm>
            <a:off x="735013" y="533400"/>
            <a:ext cx="5334000" cy="4000500"/>
          </a:xfrm>
          <a:ln/>
        </p:spPr>
      </p:sp>
      <p:sp>
        <p:nvSpPr>
          <p:cNvPr id="97284"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dirty="0">
                <a:latin typeface="Arial" panose="020B0604020202020204" pitchFamily="34" charset="0"/>
              </a:rPr>
              <a:t>●説明</a:t>
            </a:r>
            <a:endParaRPr lang="en-US" altLang="ja-JP" dirty="0">
              <a:latin typeface="Arial" panose="020B0604020202020204" pitchFamily="34" charset="0"/>
            </a:endParaRPr>
          </a:p>
          <a:p>
            <a:pPr eaLnBrk="1" hangingPunct="1"/>
            <a:r>
              <a:rPr lang="ja-JP" altLang="en-US" dirty="0">
                <a:latin typeface="Arial" panose="020B0604020202020204" pitchFamily="34" charset="0"/>
              </a:rPr>
              <a:t>モデルシステムを使わずに、いきなり非機能要求の項目一覧あるいは活用シートから各項目のレベル値を決める方法です。</a:t>
            </a:r>
            <a:endParaRPr lang="en-US" altLang="ja-JP" dirty="0">
              <a:latin typeface="Arial" panose="020B0604020202020204" pitchFamily="34" charset="0"/>
            </a:endParaRPr>
          </a:p>
          <a:p>
            <a:r>
              <a:rPr lang="ja-JP" altLang="en-US" dirty="0">
                <a:latin typeface="ＭＳ Ｐ明朝" panose="02020600040205080304" pitchFamily="18" charset="-128"/>
              </a:rPr>
              <a:t>グレード表を使いませんのでレベルのベース値は有りません。</a:t>
            </a:r>
            <a:endParaRPr lang="en-US" altLang="ja-JP" dirty="0">
              <a:latin typeface="Arial" panose="020B0604020202020204" pitchFamily="34" charset="0"/>
            </a:endParaRPr>
          </a:p>
          <a:p>
            <a:pPr eaLnBrk="1" hangingPunct="1"/>
            <a:r>
              <a:rPr lang="ja-JP" altLang="en-US" dirty="0">
                <a:latin typeface="Arial" panose="020B0604020202020204" pitchFamily="34" charset="0"/>
              </a:rPr>
              <a:t>重要項目</a:t>
            </a:r>
            <a:r>
              <a:rPr lang="en-US" altLang="ja-JP" dirty="0">
                <a:latin typeface="Arial" panose="020B0604020202020204" pitchFamily="34" charset="0"/>
              </a:rPr>
              <a:t>92</a:t>
            </a:r>
            <a:r>
              <a:rPr lang="ja-JP" altLang="en-US" dirty="0">
                <a:latin typeface="Arial" panose="020B0604020202020204" pitchFamily="34" charset="0"/>
              </a:rPr>
              <a:t>についてレベル値を決定し、その後、重要項目以外のメトリクス</a:t>
            </a:r>
            <a:r>
              <a:rPr lang="en-US" altLang="ja-JP" dirty="0">
                <a:latin typeface="Arial" panose="020B0604020202020204" pitchFamily="34" charset="0"/>
              </a:rPr>
              <a:t>146</a:t>
            </a:r>
            <a:r>
              <a:rPr lang="ja-JP" altLang="en-US" dirty="0">
                <a:latin typeface="Arial" panose="020B0604020202020204" pitchFamily="34" charset="0"/>
              </a:rPr>
              <a:t>についてレベルを決定していきます。</a:t>
            </a:r>
            <a:endParaRPr lang="en-US" altLang="ja-JP" dirty="0">
              <a:latin typeface="Arial" panose="020B0604020202020204" pitchFamily="34" charset="0"/>
            </a:endParaRPr>
          </a:p>
          <a:p>
            <a:pPr eaLnBrk="1" hangingPunct="1"/>
            <a:endParaRPr lang="en-US" altLang="ja-JP" dirty="0">
              <a:latin typeface="Arial" panose="020B0604020202020204" pitchFamily="34" charset="0"/>
            </a:endParaRPr>
          </a:p>
          <a:p>
            <a:pPr eaLnBrk="1" hangingPunct="1"/>
            <a:r>
              <a:rPr lang="ja-JP" altLang="en-US" dirty="0">
                <a:latin typeface="Arial" panose="020B0604020202020204" pitchFamily="34" charset="0"/>
              </a:rPr>
              <a:t>ある程度非機能要求定義の経験のある人はこの方法で行えます。</a:t>
            </a:r>
            <a:endParaRPr lang="en-US" altLang="ja-JP" dirty="0">
              <a:latin typeface="Arial" panose="020B0604020202020204" pitchFamily="34" charset="0"/>
            </a:endParaRPr>
          </a:p>
          <a:p>
            <a:pPr eaLnBrk="1" hangingPunct="1"/>
            <a:endParaRPr lang="ja-JP" altLang="en-US" dirty="0">
              <a:latin typeface="Arial" panose="020B0604020202020204" pitchFamily="34" charset="0"/>
            </a:endParaRPr>
          </a:p>
          <a:p>
            <a:pPr eaLnBrk="1" hangingPunct="1"/>
            <a:r>
              <a:rPr lang="ja-JP" altLang="en-US" dirty="0">
                <a:latin typeface="Arial" panose="020B0604020202020204" pitchFamily="34" charset="0"/>
              </a:rPr>
              <a:t>●説明省略　不可</a:t>
            </a:r>
          </a:p>
          <a:p>
            <a:pPr eaLnBrk="1" hangingPunct="1"/>
            <a:endParaRPr lang="ja-JP" altLang="ja-JP" dirty="0">
              <a:latin typeface="Arial" panose="020B0604020202020204" pitchFamily="34" charset="0"/>
            </a:endParaRPr>
          </a:p>
        </p:txBody>
      </p:sp>
    </p:spTree>
    <p:extLst>
      <p:ext uri="{BB962C8B-B14F-4D97-AF65-F5344CB8AC3E}">
        <p14:creationId xmlns:p14="http://schemas.microsoft.com/office/powerpoint/2010/main" val="5108982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スライド イメージ プレースホルダー 1"/>
          <p:cNvSpPr>
            <a:spLocks noGrp="1" noRot="1" noChangeAspect="1" noTextEdit="1"/>
          </p:cNvSpPr>
          <p:nvPr>
            <p:ph type="sldImg"/>
          </p:nvPr>
        </p:nvSpPr>
        <p:spPr>
          <a:ln/>
        </p:spPr>
      </p:sp>
      <p:sp>
        <p:nvSpPr>
          <p:cNvPr id="99331"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p>
          <a:p>
            <a:r>
              <a:rPr lang="ja-JP" altLang="en-US">
                <a:latin typeface="Arial" panose="020B0604020202020204" pitchFamily="34" charset="0"/>
              </a:rPr>
              <a:t>モデルシステムを使わずに、いきなり非機能要求項目一覧から各項目のレベル値を決める方法について、設定例を紹介します。</a:t>
            </a:r>
            <a:endParaRPr lang="en-US" altLang="ja-JP">
              <a:latin typeface="Arial" panose="020B0604020202020204" pitchFamily="34" charset="0"/>
            </a:endParaRPr>
          </a:p>
          <a:p>
            <a:r>
              <a:rPr lang="ja-JP" altLang="en-US">
                <a:latin typeface="Arial" panose="020B0604020202020204" pitchFamily="34" charset="0"/>
              </a:rPr>
              <a:t>次の手順で非機能要求を決めます。</a:t>
            </a:r>
            <a:endParaRPr lang="en-US" altLang="ja-JP">
              <a:latin typeface="Arial" panose="020B0604020202020204" pitchFamily="34" charset="0"/>
            </a:endParaRPr>
          </a:p>
          <a:p>
            <a:r>
              <a:rPr lang="ja-JP" altLang="en-US">
                <a:latin typeface="Arial" panose="020B0604020202020204" pitchFamily="34" charset="0"/>
              </a:rPr>
              <a:t>　①検討する（大中小）項目を選択します。</a:t>
            </a:r>
            <a:endParaRPr lang="en-US" altLang="ja-JP">
              <a:latin typeface="Arial" panose="020B0604020202020204" pitchFamily="34" charset="0"/>
            </a:endParaRPr>
          </a:p>
          <a:p>
            <a:r>
              <a:rPr lang="ja-JP" altLang="en-US">
                <a:latin typeface="Arial" panose="020B0604020202020204" pitchFamily="34" charset="0"/>
              </a:rPr>
              <a:t>　②検討するメトリクスを選択します。</a:t>
            </a:r>
          </a:p>
          <a:p>
            <a:r>
              <a:rPr lang="ja-JP" altLang="en-US">
                <a:latin typeface="Arial" panose="020B0604020202020204" pitchFamily="34" charset="0"/>
              </a:rPr>
              <a:t>　③該当するメトリクスに記載されているレベルから適切なものを決定します。</a:t>
            </a:r>
            <a:endParaRPr lang="en-US" altLang="ja-JP">
              <a:latin typeface="Arial" panose="020B0604020202020204" pitchFamily="34" charset="0"/>
            </a:endParaRPr>
          </a:p>
          <a:p>
            <a:r>
              <a:rPr lang="ja-JP" altLang="en-US">
                <a:latin typeface="Arial" panose="020B0604020202020204" pitchFamily="34" charset="0"/>
              </a:rPr>
              <a:t>例えば、ログ保管期間という項目を選定した場合、このレベル</a:t>
            </a:r>
            <a:r>
              <a:rPr lang="en-US" altLang="ja-JP">
                <a:latin typeface="Arial" panose="020B0604020202020204" pitchFamily="34" charset="0"/>
              </a:rPr>
              <a:t>0</a:t>
            </a:r>
            <a:r>
              <a:rPr lang="ja-JP" altLang="en-US">
                <a:latin typeface="Arial" panose="020B0604020202020204" pitchFamily="34" charset="0"/>
              </a:rPr>
              <a:t>～</a:t>
            </a:r>
            <a:r>
              <a:rPr lang="en-US" altLang="ja-JP">
                <a:latin typeface="Arial" panose="020B0604020202020204" pitchFamily="34" charset="0"/>
              </a:rPr>
              <a:t>5</a:t>
            </a:r>
            <a:r>
              <a:rPr lang="ja-JP" altLang="en-US">
                <a:latin typeface="Arial" panose="020B0604020202020204" pitchFamily="34" charset="0"/>
              </a:rPr>
              <a:t>までの、どのレベルにするかを決定します。</a:t>
            </a:r>
            <a:endParaRPr lang="en-US" altLang="ja-JP">
              <a:latin typeface="Arial" panose="020B0604020202020204" pitchFamily="34" charset="0"/>
            </a:endParaRPr>
          </a:p>
          <a:p>
            <a:endParaRPr lang="en-US" altLang="ja-JP">
              <a:latin typeface="Arial" panose="020B0604020202020204" pitchFamily="34" charset="0"/>
            </a:endParaRPr>
          </a:p>
          <a:p>
            <a:r>
              <a:rPr lang="ja-JP" altLang="en-US">
                <a:latin typeface="Arial" panose="020B0604020202020204" pitchFamily="34" charset="0"/>
              </a:rPr>
              <a:t>非機能要求項目で必要と選定した項目について順次レベルを決定していきます。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不可</a:t>
            </a:r>
          </a:p>
          <a:p>
            <a:endParaRPr lang="ja-JP" altLang="en-US">
              <a:latin typeface="Arial" panose="020B0604020202020204" pitchFamily="34" charset="0"/>
            </a:endParaRPr>
          </a:p>
        </p:txBody>
      </p:sp>
      <p:sp>
        <p:nvSpPr>
          <p:cNvPr id="99332"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1D543BA7-22F9-40A0-A966-B66A58C26BF1}" type="slidenum">
              <a:rPr lang="en-US" altLang="ja-JP" sz="1300">
                <a:ea typeface="ＭＳ Ｐゴシック" panose="020B0600070205080204" pitchFamily="50" charset="-128"/>
              </a:rPr>
              <a:pPr>
                <a:spcBef>
                  <a:spcPct val="0"/>
                </a:spcBef>
              </a:pPr>
              <a:t>45</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60666769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EB42E625-3BE9-428F-8B0F-F26CA5D289FE}" type="slidenum">
              <a:rPr lang="en-US" altLang="ja-JP" sz="1300">
                <a:ea typeface="ＭＳ Ｐゴシック" panose="020B0600070205080204" pitchFamily="50" charset="-128"/>
              </a:rPr>
              <a:pPr>
                <a:spcBef>
                  <a:spcPct val="0"/>
                </a:spcBef>
              </a:pPr>
              <a:t>46</a:t>
            </a:fld>
            <a:endParaRPr lang="en-US" altLang="ja-JP" sz="1300">
              <a:ea typeface="ＭＳ Ｐゴシック" panose="020B0600070205080204" pitchFamily="50" charset="-128"/>
            </a:endParaRPr>
          </a:p>
        </p:txBody>
      </p:sp>
      <p:sp>
        <p:nvSpPr>
          <p:cNvPr id="101379" name="Rectangle 2"/>
          <p:cNvSpPr>
            <a:spLocks noGrp="1" noRot="1" noChangeAspect="1" noChangeArrowheads="1" noTextEdit="1"/>
          </p:cNvSpPr>
          <p:nvPr>
            <p:ph type="sldImg"/>
          </p:nvPr>
        </p:nvSpPr>
        <p:spPr>
          <a:xfrm>
            <a:off x="735013" y="533400"/>
            <a:ext cx="5334000" cy="4000500"/>
          </a:xfrm>
          <a:ln/>
        </p:spPr>
      </p:sp>
      <p:sp>
        <p:nvSpPr>
          <p:cNvPr id="101380"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非機能要求全体を見直して、漏れや整合性のチェックを説明します。</a:t>
            </a:r>
            <a:endParaRPr lang="en-US" altLang="ja-JP">
              <a:latin typeface="Arial" panose="020B0604020202020204" pitchFamily="34" charset="0"/>
            </a:endParaRPr>
          </a:p>
          <a:p>
            <a:pPr eaLnBrk="1" hangingPunct="1"/>
            <a:r>
              <a:rPr lang="ja-JP" altLang="en-US">
                <a:latin typeface="Arial" panose="020B0604020202020204" pitchFamily="34" charset="0"/>
              </a:rPr>
              <a:t>要求定義書や仕様書について</a:t>
            </a:r>
            <a:r>
              <a:rPr lang="zh-TW" altLang="en-US">
                <a:latin typeface="Arial" panose="020B0604020202020204" pitchFamily="34" charset="0"/>
              </a:rPr>
              <a:t>非機能要求項目一覧</a:t>
            </a:r>
            <a:r>
              <a:rPr lang="ja-JP" altLang="en-US">
                <a:latin typeface="Arial" panose="020B0604020202020204" pitchFamily="34" charset="0"/>
              </a:rPr>
              <a:t>で記載漏れのチェックと、整合性のチェックを行います。</a:t>
            </a:r>
            <a:endParaRPr lang="en-US" altLang="ja-JP">
              <a:latin typeface="Arial" panose="020B0604020202020204" pitchFamily="34" charset="0"/>
            </a:endParaRPr>
          </a:p>
          <a:p>
            <a:pPr eaLnBrk="1" hangingPunct="1"/>
            <a:r>
              <a:rPr lang="ja-JP" altLang="en-US">
                <a:latin typeface="Arial" panose="020B0604020202020204" pitchFamily="34" charset="0"/>
              </a:rPr>
              <a:t>例えば目標復旧時間（</a:t>
            </a:r>
            <a:r>
              <a:rPr lang="en-US" altLang="ja-JP">
                <a:latin typeface="Arial" panose="020B0604020202020204" pitchFamily="34" charset="0"/>
              </a:rPr>
              <a:t>RTO)</a:t>
            </a:r>
            <a:r>
              <a:rPr lang="ja-JP" altLang="en-US">
                <a:latin typeface="Arial" panose="020B0604020202020204" pitchFamily="34" charset="0"/>
              </a:rPr>
              <a:t>を</a:t>
            </a:r>
            <a:r>
              <a:rPr lang="en-US" altLang="ja-JP">
                <a:latin typeface="Arial" panose="020B0604020202020204" pitchFamily="34" charset="0"/>
              </a:rPr>
              <a:t>6</a:t>
            </a:r>
            <a:r>
              <a:rPr lang="ja-JP" altLang="en-US">
                <a:latin typeface="Arial" panose="020B0604020202020204" pitchFamily="34" charset="0"/>
              </a:rPr>
              <a:t>時間以内、サーバを二重化しないと決定した場合、項目間で矛盾していると考えられます。</a:t>
            </a:r>
            <a:endParaRPr lang="en-US" altLang="ja-JP">
              <a:latin typeface="Arial" panose="020B0604020202020204" pitchFamily="34" charset="0"/>
            </a:endParaRPr>
          </a:p>
          <a:p>
            <a:pPr eaLnBrk="1" hangingPunct="1"/>
            <a:r>
              <a:rPr lang="ja-JP" altLang="en-US">
                <a:latin typeface="Arial" panose="020B0604020202020204" pitchFamily="34" charset="0"/>
              </a:rPr>
              <a:t>サーバの故障発生時には、サーバの修理に数時間かかりシステム復旧にもそれなりの時間がかかります。</a:t>
            </a:r>
            <a:endParaRPr lang="en-US" altLang="ja-JP">
              <a:latin typeface="Arial" panose="020B0604020202020204" pitchFamily="34" charset="0"/>
            </a:endParaRPr>
          </a:p>
          <a:p>
            <a:pPr eaLnBrk="1" hangingPunct="1"/>
            <a:r>
              <a:rPr lang="ja-JP" altLang="en-US">
                <a:latin typeface="Arial" panose="020B0604020202020204" pitchFamily="34" charset="0"/>
              </a:rPr>
              <a:t>この結果</a:t>
            </a:r>
            <a:r>
              <a:rPr lang="en-US" altLang="ja-JP">
                <a:latin typeface="Arial" panose="020B0604020202020204" pitchFamily="34" charset="0"/>
              </a:rPr>
              <a:t>RTO</a:t>
            </a:r>
            <a:r>
              <a:rPr lang="ja-JP" altLang="en-US">
                <a:latin typeface="Arial" panose="020B0604020202020204" pitchFamily="34" charset="0"/>
              </a:rPr>
              <a:t>の</a:t>
            </a:r>
            <a:r>
              <a:rPr lang="en-US" altLang="ja-JP">
                <a:latin typeface="Arial" panose="020B0604020202020204" pitchFamily="34" charset="0"/>
              </a:rPr>
              <a:t>6</a:t>
            </a:r>
            <a:r>
              <a:rPr lang="ja-JP" altLang="en-US">
                <a:latin typeface="Arial" panose="020B0604020202020204" pitchFamily="34" charset="0"/>
              </a:rPr>
              <a:t>時間は満たせません。</a:t>
            </a:r>
            <a:endParaRPr lang="en-US" altLang="ja-JP">
              <a:latin typeface="Arial" panose="020B0604020202020204" pitchFamily="34" charset="0"/>
            </a:endParaRPr>
          </a:p>
          <a:p>
            <a:pPr eaLnBrk="1" hangingPunct="1"/>
            <a:r>
              <a:rPr lang="ja-JP" altLang="en-US">
                <a:latin typeface="Arial" panose="020B0604020202020204" pitchFamily="34" charset="0"/>
              </a:rPr>
              <a:t>このように項目間の整合性を取ることは重要です。</a:t>
            </a:r>
            <a:endParaRPr lang="en-US" altLang="ja-JP">
              <a:latin typeface="Arial" panose="020B0604020202020204" pitchFamily="34" charset="0"/>
            </a:endParaRPr>
          </a:p>
          <a:p>
            <a:pPr eaLnBrk="1" hangingPunct="1"/>
            <a:r>
              <a:rPr lang="ja-JP" altLang="en-US">
                <a:latin typeface="Arial" panose="020B0604020202020204" pitchFamily="34" charset="0"/>
              </a:rPr>
              <a:t>注）</a:t>
            </a:r>
            <a:r>
              <a:rPr lang="en-US" altLang="ja-JP">
                <a:latin typeface="Arial" panose="020B0604020202020204" pitchFamily="34" charset="0"/>
              </a:rPr>
              <a:t>RTO(Recover Time Objective)</a:t>
            </a:r>
            <a:r>
              <a:rPr lang="ja-JP" altLang="en-US">
                <a:latin typeface="Arial" panose="020B0604020202020204" pitchFamily="34" charset="0"/>
              </a:rPr>
              <a:t>は災害や障害による業務／情報システムの停止から、定められたレベルにサービスが復旧するまでに必要となる経過時間のこと。</a:t>
            </a:r>
            <a:r>
              <a:rPr lang="zh-TW" altLang="en-US">
                <a:latin typeface="Arial" panose="020B0604020202020204" pitchFamily="34" charset="0"/>
              </a:rPr>
              <a:t>目標復旧時間</a:t>
            </a:r>
            <a:r>
              <a:rPr lang="ja-JP" altLang="en-US">
                <a:latin typeface="Arial" panose="020B0604020202020204" pitchFamily="34" charset="0"/>
              </a:rPr>
              <a:t>とも言う。</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可</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141501470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6454FA3-99ED-47A5-A52B-2306B9136C1C}" type="slidenum">
              <a:rPr lang="en-US" altLang="ja-JP" sz="1300">
                <a:ea typeface="ＭＳ Ｐゴシック" panose="020B0600070205080204" pitchFamily="50" charset="-128"/>
              </a:rPr>
              <a:pPr>
                <a:spcBef>
                  <a:spcPct val="0"/>
                </a:spcBef>
              </a:pPr>
              <a:t>47</a:t>
            </a:fld>
            <a:endParaRPr lang="en-US" altLang="ja-JP" sz="1300">
              <a:ea typeface="ＭＳ Ｐゴシック" panose="020B0600070205080204" pitchFamily="50" charset="-128"/>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463" y="4716463"/>
            <a:ext cx="4984750" cy="4465637"/>
          </a:xfr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en-US" altLang="ja-JP">
                <a:latin typeface="Arial" panose="020B0604020202020204" pitchFamily="34" charset="0"/>
              </a:rPr>
              <a:t>4</a:t>
            </a:r>
            <a:r>
              <a:rPr lang="ja-JP" altLang="en-US">
                <a:latin typeface="Arial" panose="020B0604020202020204" pitchFamily="34" charset="0"/>
              </a:rPr>
              <a:t>章では非機能要求グレードの使い方を説明しましたが、</a:t>
            </a:r>
            <a:endParaRPr lang="en-US" altLang="ja-JP">
              <a:latin typeface="Arial" panose="020B0604020202020204" pitchFamily="34" charset="0"/>
            </a:endParaRPr>
          </a:p>
          <a:p>
            <a:pPr eaLnBrk="1" hangingPunct="1"/>
            <a:r>
              <a:rPr lang="ja-JP" altLang="en-US">
                <a:latin typeface="Arial" panose="020B0604020202020204" pitchFamily="34" charset="0"/>
              </a:rPr>
              <a:t>それだけで非機能要求項目は問題なくレベルを設定できるかというと、そうではありません。</a:t>
            </a:r>
            <a:endParaRPr lang="en-US" altLang="ja-JP">
              <a:latin typeface="Arial" panose="020B0604020202020204" pitchFamily="34" charset="0"/>
            </a:endParaRPr>
          </a:p>
          <a:p>
            <a:pPr eaLnBrk="1" hangingPunct="1"/>
            <a:r>
              <a:rPr lang="en-US" altLang="ja-JP">
                <a:latin typeface="Arial" panose="020B0604020202020204" pitchFamily="34" charset="0"/>
              </a:rPr>
              <a:t>5</a:t>
            </a:r>
            <a:r>
              <a:rPr lang="ja-JP" altLang="en-US">
                <a:latin typeface="Arial" panose="020B0604020202020204" pitchFamily="34" charset="0"/>
              </a:rPr>
              <a:t>章では非機能要求項目のレベル設定を行う上でいくつか留意点を述べておきます。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５章は</a:t>
            </a:r>
            <a:r>
              <a:rPr lang="ja-JP" altLang="ja-JP">
                <a:latin typeface="Arial" panose="020B0604020202020204" pitchFamily="34" charset="0"/>
              </a:rPr>
              <a:t>、</a:t>
            </a:r>
            <a:r>
              <a:rPr lang="ja-JP" altLang="en-US">
                <a:latin typeface="Arial" panose="020B0604020202020204" pitchFamily="34" charset="0"/>
              </a:rPr>
              <a:t>非機能要求項目の留意点</a:t>
            </a:r>
            <a:r>
              <a:rPr lang="ja-JP" altLang="ja-JP">
                <a:latin typeface="Arial" panose="020B0604020202020204" pitchFamily="34" charset="0"/>
              </a:rPr>
              <a:t>につい</a:t>
            </a:r>
            <a:r>
              <a:rPr lang="ja-JP" altLang="en-US">
                <a:latin typeface="Arial" panose="020B0604020202020204" pitchFamily="34" charset="0"/>
              </a:rPr>
              <a:t>ての</a:t>
            </a:r>
            <a:r>
              <a:rPr lang="ja-JP" altLang="ja-JP">
                <a:latin typeface="Arial" panose="020B0604020202020204" pitchFamily="34" charset="0"/>
              </a:rPr>
              <a:t>説明</a:t>
            </a:r>
            <a:r>
              <a:rPr lang="ja-JP" altLang="en-US">
                <a:latin typeface="Arial" panose="020B0604020202020204" pitchFamily="34" charset="0"/>
              </a:rPr>
              <a:t>です</a:t>
            </a:r>
            <a:r>
              <a:rPr lang="ja-JP" altLang="ja-JP">
                <a:latin typeface="Arial" panose="020B0604020202020204" pitchFamily="34" charset="0"/>
              </a:rPr>
              <a:t>。</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en-US" altLang="ja-JP">
                <a:latin typeface="Arial" panose="020B0604020202020204" pitchFamily="34" charset="0"/>
              </a:rPr>
              <a:t>5</a:t>
            </a:r>
            <a:r>
              <a:rPr lang="ja-JP" altLang="en-US">
                <a:latin typeface="Arial" panose="020B0604020202020204" pitchFamily="34" charset="0"/>
              </a:rPr>
              <a:t>章の構成</a:t>
            </a:r>
            <a:endParaRPr lang="en-US" altLang="ja-JP">
              <a:latin typeface="Arial" panose="020B0604020202020204" pitchFamily="34" charset="0"/>
            </a:endParaRPr>
          </a:p>
          <a:p>
            <a:pPr eaLnBrk="1" hangingPunct="1"/>
            <a:r>
              <a:rPr lang="en-US" altLang="ja-JP">
                <a:latin typeface="Arial" panose="020B0604020202020204" pitchFamily="34" charset="0"/>
              </a:rPr>
              <a:t>5.1</a:t>
            </a:r>
            <a:r>
              <a:rPr lang="ja-JP" altLang="en-US">
                <a:latin typeface="Arial" panose="020B0604020202020204" pitchFamily="34" charset="0"/>
              </a:rPr>
              <a:t>ステークホルダ間の要求の把握</a:t>
            </a:r>
            <a:endParaRPr lang="en-US" altLang="ja-JP">
              <a:latin typeface="Arial" panose="020B0604020202020204" pitchFamily="34" charset="0"/>
            </a:endParaRPr>
          </a:p>
          <a:p>
            <a:pPr eaLnBrk="1" hangingPunct="1"/>
            <a:r>
              <a:rPr lang="en-US" altLang="ja-JP">
                <a:latin typeface="Arial" panose="020B0604020202020204" pitchFamily="34" charset="0"/>
              </a:rPr>
              <a:t>5.2</a:t>
            </a:r>
            <a:r>
              <a:rPr lang="ja-JP" altLang="en-US">
                <a:latin typeface="Arial" panose="020B0604020202020204" pitchFamily="34" charset="0"/>
              </a:rPr>
              <a:t>要求の調整</a:t>
            </a:r>
            <a:endParaRPr lang="en-US" altLang="ja-JP">
              <a:latin typeface="Arial" panose="020B0604020202020204" pitchFamily="34" charset="0"/>
            </a:endParaRPr>
          </a:p>
          <a:p>
            <a:pPr eaLnBrk="1" hangingPunct="1"/>
            <a:r>
              <a:rPr lang="en-US" altLang="ja-JP">
                <a:latin typeface="Arial" panose="020B0604020202020204" pitchFamily="34" charset="0"/>
              </a:rPr>
              <a:t>5.3</a:t>
            </a:r>
            <a:r>
              <a:rPr lang="ja-JP" altLang="en-US">
                <a:latin typeface="Arial" panose="020B0604020202020204" pitchFamily="34" charset="0"/>
              </a:rPr>
              <a:t>非機能要求とコスト等のトレードオフ</a:t>
            </a:r>
            <a:endParaRPr lang="en-US" altLang="ja-JP">
              <a:latin typeface="Arial" panose="020B0604020202020204" pitchFamily="34" charset="0"/>
            </a:endParaRPr>
          </a:p>
          <a:p>
            <a:pPr eaLnBrk="1" hangingPunct="1"/>
            <a:r>
              <a:rPr lang="en-US" altLang="ja-JP">
                <a:latin typeface="Arial" panose="020B0604020202020204" pitchFamily="34" charset="0"/>
              </a:rPr>
              <a:t>5.4</a:t>
            </a:r>
            <a:r>
              <a:rPr lang="ja-JP" altLang="en-US">
                <a:latin typeface="Arial" panose="020B0604020202020204" pitchFamily="34" charset="0"/>
              </a:rPr>
              <a:t>非機能要求項目間の関係</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不可</a:t>
            </a:r>
          </a:p>
        </p:txBody>
      </p:sp>
    </p:spTree>
    <p:extLst>
      <p:ext uri="{BB962C8B-B14F-4D97-AF65-F5344CB8AC3E}">
        <p14:creationId xmlns:p14="http://schemas.microsoft.com/office/powerpoint/2010/main" val="48441417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スライド イメージ プレースホルダー 1"/>
          <p:cNvSpPr>
            <a:spLocks noGrp="1" noRot="1" noChangeAspect="1" noTextEdit="1"/>
          </p:cNvSpPr>
          <p:nvPr>
            <p:ph type="sldImg"/>
          </p:nvPr>
        </p:nvSpPr>
        <p:spPr>
          <a:ln/>
        </p:spPr>
      </p:sp>
      <p:sp>
        <p:nvSpPr>
          <p:cNvPr id="105475"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非機能要求を決定する前に、情報システムに対する機能要求や非機能要求の洗い出しを行います。</a:t>
            </a:r>
            <a:endParaRPr lang="en-US" altLang="ja-JP">
              <a:latin typeface="Arial" panose="020B0604020202020204" pitchFamily="34" charset="0"/>
            </a:endParaRPr>
          </a:p>
          <a:p>
            <a:r>
              <a:rPr lang="ja-JP" altLang="en-US">
                <a:latin typeface="Arial" panose="020B0604020202020204" pitchFamily="34" charset="0"/>
              </a:rPr>
              <a:t>ユーザやベンダなど情報システムに関わる人であるステークホルダから要求の洗い出しを行います。</a:t>
            </a:r>
            <a:endParaRPr lang="en-US" altLang="ja-JP">
              <a:latin typeface="Arial" panose="020B0604020202020204" pitchFamily="34" charset="0"/>
            </a:endParaRPr>
          </a:p>
          <a:p>
            <a:r>
              <a:rPr lang="ja-JP" altLang="en-US">
                <a:latin typeface="Arial" panose="020B0604020202020204" pitchFamily="34" charset="0"/>
              </a:rPr>
              <a:t>通常、洗い出した要求は整合が取れていないケースが多いので、整理・調整し合意を取る事が大事です。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不可</a:t>
            </a:r>
          </a:p>
          <a:p>
            <a:endParaRPr lang="ja-JP" altLang="en-US">
              <a:latin typeface="Arial" panose="020B0604020202020204" pitchFamily="34" charset="0"/>
            </a:endParaRPr>
          </a:p>
        </p:txBody>
      </p:sp>
      <p:sp>
        <p:nvSpPr>
          <p:cNvPr id="105476"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F33CE88-8561-4AEA-9EBC-8D58DEDAB0D1}" type="slidenum">
              <a:rPr lang="en-US" altLang="ja-JP" sz="1300">
                <a:ea typeface="ＭＳ Ｐゴシック" panose="020B0600070205080204" pitchFamily="50" charset="-128"/>
              </a:rPr>
              <a:pPr>
                <a:spcBef>
                  <a:spcPct val="0"/>
                </a:spcBef>
              </a:pPr>
              <a:t>48</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7426336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スライド イメージ プレースホルダー 1"/>
          <p:cNvSpPr>
            <a:spLocks noGrp="1" noRot="1" noChangeAspect="1" noTextEdit="1"/>
          </p:cNvSpPr>
          <p:nvPr>
            <p:ph type="sldImg"/>
          </p:nvPr>
        </p:nvSpPr>
        <p:spPr>
          <a:ln/>
        </p:spPr>
      </p:sp>
      <p:sp>
        <p:nvSpPr>
          <p:cNvPr id="107523"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要求を引き出すには、まず誰がステークホルダなのか特定しなければなりません。</a:t>
            </a:r>
            <a:endParaRPr lang="en-US" altLang="ja-JP">
              <a:latin typeface="Arial" panose="020B0604020202020204" pitchFamily="34" charset="0"/>
            </a:endParaRPr>
          </a:p>
          <a:p>
            <a:r>
              <a:rPr lang="ja-JP" altLang="en-US">
                <a:latin typeface="Arial" panose="020B0604020202020204" pitchFamily="34" charset="0"/>
              </a:rPr>
              <a:t>特に、情報システムの導入で影響を受ける人の意見は重要です。</a:t>
            </a:r>
            <a:endParaRPr lang="en-US" altLang="ja-JP">
              <a:latin typeface="Arial" panose="020B0604020202020204" pitchFamily="34" charset="0"/>
            </a:endParaRPr>
          </a:p>
          <a:p>
            <a:r>
              <a:rPr lang="ja-JP" altLang="en-US">
                <a:latin typeface="Arial" panose="020B0604020202020204" pitchFamily="34" charset="0"/>
              </a:rPr>
              <a:t>次に何をヒアリングするかについて王道はありません。地道に</a:t>
            </a:r>
            <a:r>
              <a:rPr lang="en-US" altLang="ja-JP">
                <a:latin typeface="Arial" panose="020B0604020202020204" pitchFamily="34" charset="0"/>
              </a:rPr>
              <a:t>5W1H</a:t>
            </a:r>
            <a:r>
              <a:rPr lang="ja-JP" altLang="en-US">
                <a:latin typeface="Arial" panose="020B0604020202020204" pitchFamily="34" charset="0"/>
              </a:rPr>
              <a:t>でヒアリングするのも一つの方法です。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不可</a:t>
            </a:r>
          </a:p>
          <a:p>
            <a:endParaRPr lang="ja-JP" altLang="en-US">
              <a:latin typeface="Arial" panose="020B0604020202020204" pitchFamily="34" charset="0"/>
            </a:endParaRPr>
          </a:p>
        </p:txBody>
      </p:sp>
      <p:sp>
        <p:nvSpPr>
          <p:cNvPr id="107524"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0F5ED4B-9652-41D6-8820-22B34C296647}" type="slidenum">
              <a:rPr lang="en-US" altLang="ja-JP" sz="1300">
                <a:ea typeface="ＭＳ Ｐゴシック" panose="020B0600070205080204" pitchFamily="50" charset="-128"/>
              </a:rPr>
              <a:pPr>
                <a:spcBef>
                  <a:spcPct val="0"/>
                </a:spcBef>
              </a:pPr>
              <a:t>49</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5313859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ー 1"/>
          <p:cNvSpPr>
            <a:spLocks noGrp="1" noRot="1" noChangeAspect="1" noTextEdit="1"/>
          </p:cNvSpPr>
          <p:nvPr>
            <p:ph type="sldImg"/>
          </p:nvPr>
        </p:nvSpPr>
        <p:spPr>
          <a:ln/>
        </p:spPr>
      </p:sp>
      <p:sp>
        <p:nvSpPr>
          <p:cNvPr id="1638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sz="1100">
                <a:latin typeface="Arial" panose="020B0604020202020204" pitchFamily="34" charset="0"/>
              </a:rPr>
              <a:t>●説明</a:t>
            </a:r>
          </a:p>
          <a:p>
            <a:r>
              <a:rPr lang="ja-JP" altLang="en-US" sz="1100">
                <a:latin typeface="Arial" panose="020B0604020202020204" pitchFamily="34" charset="0"/>
              </a:rPr>
              <a:t>この図は</a:t>
            </a:r>
            <a:r>
              <a:rPr lang="en-US" altLang="ja-JP" sz="1100">
                <a:latin typeface="Arial" panose="020B0604020202020204" pitchFamily="34" charset="0"/>
              </a:rPr>
              <a:t>SLCP(software life cycle process</a:t>
            </a:r>
            <a:r>
              <a:rPr lang="ja-JP" altLang="en-US" sz="1100">
                <a:latin typeface="Arial" panose="020B0604020202020204" pitchFamily="34" charset="0"/>
              </a:rPr>
              <a:t>）モデル（注）で、</a:t>
            </a:r>
            <a:r>
              <a:rPr lang="en-US" altLang="ja-JP" sz="1100">
                <a:latin typeface="Arial" panose="020B0604020202020204" pitchFamily="34" charset="0"/>
              </a:rPr>
              <a:t>V</a:t>
            </a:r>
            <a:r>
              <a:rPr lang="ja-JP" altLang="en-US" sz="1100">
                <a:latin typeface="Arial" panose="020B0604020202020204" pitchFamily="34" charset="0"/>
              </a:rPr>
              <a:t>字モデルとも言われます。</a:t>
            </a:r>
            <a:endParaRPr lang="en-US" altLang="ja-JP" sz="1100">
              <a:latin typeface="Arial" panose="020B0604020202020204" pitchFamily="34" charset="0"/>
            </a:endParaRPr>
          </a:p>
          <a:p>
            <a:r>
              <a:rPr lang="en-US" altLang="ja-JP" sz="1100">
                <a:latin typeface="Arial" panose="020B0604020202020204" pitchFamily="34" charset="0"/>
              </a:rPr>
              <a:t>V</a:t>
            </a:r>
            <a:r>
              <a:rPr lang="ja-JP" altLang="en-US" sz="1100">
                <a:latin typeface="Arial" panose="020B0604020202020204" pitchFamily="34" charset="0"/>
              </a:rPr>
              <a:t>字の左側は仕様の定義と設計のプロセスを表し、右側はテスト・検証のプロセスを表しています。</a:t>
            </a:r>
            <a:endParaRPr lang="en-US" altLang="ja-JP" sz="1100">
              <a:latin typeface="Arial" panose="020B0604020202020204" pitchFamily="34" charset="0"/>
            </a:endParaRPr>
          </a:p>
          <a:p>
            <a:r>
              <a:rPr lang="ja-JP" altLang="en-US" sz="1100">
                <a:latin typeface="Arial" panose="020B0604020202020204" pitchFamily="34" charset="0"/>
              </a:rPr>
              <a:t>両側のプロセスを対応させるため</a:t>
            </a:r>
            <a:r>
              <a:rPr lang="en-US" altLang="ja-JP" sz="1100">
                <a:latin typeface="Arial" panose="020B0604020202020204" pitchFamily="34" charset="0"/>
              </a:rPr>
              <a:t>V</a:t>
            </a:r>
            <a:r>
              <a:rPr lang="ja-JP" altLang="en-US" sz="1100">
                <a:latin typeface="Arial" panose="020B0604020202020204" pitchFamily="34" charset="0"/>
              </a:rPr>
              <a:t>字になります。</a:t>
            </a:r>
            <a:endParaRPr lang="en-US" altLang="ja-JP" sz="1100">
              <a:latin typeface="Arial" panose="020B0604020202020204" pitchFamily="34" charset="0"/>
            </a:endParaRPr>
          </a:p>
          <a:p>
            <a:r>
              <a:rPr lang="ja-JP" altLang="en-US" sz="1100">
                <a:latin typeface="Arial" panose="020B0604020202020204" pitchFamily="34" charset="0"/>
              </a:rPr>
              <a:t>（要求定義：運用テスト、システム仕様：システムテスト、ソフトウェア仕様：ソフトウェアテスト）</a:t>
            </a:r>
            <a:endParaRPr lang="en-US" altLang="ja-JP" sz="1100">
              <a:latin typeface="Arial" panose="020B0604020202020204" pitchFamily="34" charset="0"/>
            </a:endParaRPr>
          </a:p>
          <a:p>
            <a:endParaRPr lang="en-US" altLang="ja-JP" sz="1100">
              <a:latin typeface="Arial" panose="020B0604020202020204" pitchFamily="34" charset="0"/>
            </a:endParaRPr>
          </a:p>
          <a:p>
            <a:r>
              <a:rPr lang="ja-JP" altLang="en-US" sz="1100">
                <a:latin typeface="Arial" panose="020B0604020202020204" pitchFamily="34" charset="0"/>
              </a:rPr>
              <a:t>非機能要求は、要求定義の一部やシステム仕様にて定義します。</a:t>
            </a:r>
            <a:endParaRPr lang="en-US" altLang="ja-JP" sz="1100">
              <a:latin typeface="Arial" panose="020B0604020202020204" pitchFamily="34" charset="0"/>
            </a:endParaRPr>
          </a:p>
          <a:p>
            <a:r>
              <a:rPr lang="ja-JP" altLang="en-US" sz="1100">
                <a:latin typeface="Arial" panose="020B0604020202020204" pitchFamily="34" charset="0"/>
              </a:rPr>
              <a:t>非機能要求（や機能要求）の説明は</a:t>
            </a:r>
            <a:r>
              <a:rPr lang="en-US" altLang="ja-JP" sz="1100">
                <a:latin typeface="Arial" panose="020B0604020202020204" pitchFamily="34" charset="0"/>
              </a:rPr>
              <a:t>2</a:t>
            </a:r>
            <a:r>
              <a:rPr lang="ja-JP" altLang="en-US" sz="1100">
                <a:latin typeface="Arial" panose="020B0604020202020204" pitchFamily="34" charset="0"/>
              </a:rPr>
              <a:t>章で行います。</a:t>
            </a:r>
          </a:p>
          <a:p>
            <a:endParaRPr lang="en-US" altLang="ja-JP" sz="1100">
              <a:latin typeface="Arial" panose="020B0604020202020204" pitchFamily="34" charset="0"/>
            </a:endParaRPr>
          </a:p>
          <a:p>
            <a:r>
              <a:rPr lang="ja-JP" altLang="en-US" sz="1100">
                <a:latin typeface="Arial" panose="020B0604020202020204" pitchFamily="34" charset="0"/>
              </a:rPr>
              <a:t>要求定義やシステム仕様が不十分だと、システムテストや運用テストで問題を発見されます。</a:t>
            </a:r>
            <a:endParaRPr lang="en-US" altLang="ja-JP" sz="1100">
              <a:latin typeface="Arial" panose="020B0604020202020204" pitchFamily="34" charset="0"/>
            </a:endParaRPr>
          </a:p>
          <a:p>
            <a:r>
              <a:rPr lang="ja-JP" altLang="en-US" sz="1100">
                <a:latin typeface="Arial" panose="020B0604020202020204" pitchFamily="34" charset="0"/>
              </a:rPr>
              <a:t>スライドの右側の図は、後工程で発見する問題ほど修正コストが大きくなることを示しています。</a:t>
            </a:r>
            <a:endParaRPr lang="en-US" altLang="ja-JP" sz="1100">
              <a:latin typeface="Arial" panose="020B0604020202020204" pitchFamily="34" charset="0"/>
            </a:endParaRPr>
          </a:p>
          <a:p>
            <a:r>
              <a:rPr lang="ja-JP" altLang="en-US" sz="1100">
                <a:latin typeface="Arial" panose="020B0604020202020204" pitchFamily="34" charset="0"/>
              </a:rPr>
              <a:t>そのためにも要求を十分に定義することが非常に重要です。</a:t>
            </a:r>
            <a:endParaRPr lang="en-US" altLang="ja-JP" sz="1100">
              <a:latin typeface="Arial" panose="020B0604020202020204" pitchFamily="34" charset="0"/>
            </a:endParaRPr>
          </a:p>
          <a:p>
            <a:endParaRPr lang="ja-JP" altLang="en-US" sz="1100">
              <a:latin typeface="Arial" panose="020B0604020202020204" pitchFamily="34" charset="0"/>
            </a:endParaRPr>
          </a:p>
          <a:p>
            <a:r>
              <a:rPr lang="ja-JP" altLang="en-US" sz="1100">
                <a:latin typeface="Arial" panose="020B0604020202020204" pitchFamily="34" charset="0"/>
              </a:rPr>
              <a:t>●説明省略　不可</a:t>
            </a:r>
            <a:endParaRPr lang="en-US" altLang="ja-JP" sz="1100">
              <a:latin typeface="Arial" panose="020B0604020202020204" pitchFamily="34" charset="0"/>
            </a:endParaRPr>
          </a:p>
          <a:p>
            <a:endParaRPr lang="en-US" altLang="ja-JP" sz="1100">
              <a:latin typeface="Arial" panose="020B0604020202020204" pitchFamily="34" charset="0"/>
            </a:endParaRPr>
          </a:p>
          <a:p>
            <a:r>
              <a:rPr lang="ja-JP" altLang="en-US" sz="1100">
                <a:latin typeface="Arial" panose="020B0604020202020204" pitchFamily="34" charset="0"/>
              </a:rPr>
              <a:t>注：</a:t>
            </a:r>
            <a:r>
              <a:rPr lang="en-US" altLang="ja-JP" sz="1100">
                <a:latin typeface="Arial" panose="020B0604020202020204" pitchFamily="34" charset="0"/>
              </a:rPr>
              <a:t>SLCP</a:t>
            </a:r>
            <a:r>
              <a:rPr lang="ja-JP" altLang="en-US" sz="1100">
                <a:latin typeface="Arial" panose="020B0604020202020204" pitchFamily="34" charset="0"/>
              </a:rPr>
              <a:t>モデルはソフトウェアが最初に構想・企画し、開発・導入・運用を経て、最後に使用が終了するまでの過程のこと。</a:t>
            </a:r>
            <a:endParaRPr lang="en-US" altLang="ja-JP" sz="1100">
              <a:latin typeface="Arial" panose="020B0604020202020204" pitchFamily="34" charset="0"/>
            </a:endParaRPr>
          </a:p>
          <a:p>
            <a:endParaRPr lang="en-US" altLang="ja-JP">
              <a:latin typeface="Arial" panose="020B0604020202020204" pitchFamily="34" charset="0"/>
            </a:endParaRPr>
          </a:p>
          <a:p>
            <a:endParaRPr lang="ja-JP" altLang="en-US">
              <a:latin typeface="Arial" panose="020B0604020202020204" pitchFamily="34" charset="0"/>
            </a:endParaRPr>
          </a:p>
        </p:txBody>
      </p:sp>
      <p:sp>
        <p:nvSpPr>
          <p:cNvPr id="16388"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A5DB3080-25D9-4018-8FEE-86049638B2B9}" type="slidenum">
              <a:rPr lang="en-US" altLang="ja-JP" sz="1300">
                <a:ea typeface="ＭＳ Ｐゴシック" panose="020B0600070205080204" pitchFamily="50" charset="-128"/>
              </a:rPr>
              <a:pPr>
                <a:spcBef>
                  <a:spcPct val="0"/>
                </a:spcBef>
              </a:pPr>
              <a:t>5</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6490388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スライド イメージ プレースホルダー 1"/>
          <p:cNvSpPr>
            <a:spLocks noGrp="1" noRot="1" noChangeAspect="1" noTextEdit="1"/>
          </p:cNvSpPr>
          <p:nvPr>
            <p:ph type="sldImg"/>
          </p:nvPr>
        </p:nvSpPr>
        <p:spPr>
          <a:ln/>
        </p:spPr>
      </p:sp>
      <p:sp>
        <p:nvSpPr>
          <p:cNvPr id="109571"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様々なステークホルダから聞き出した（引き出した）要求は、矛盾していたり実現が困難だったりします。</a:t>
            </a:r>
            <a:endParaRPr lang="en-US" altLang="ja-JP">
              <a:latin typeface="Arial" panose="020B0604020202020204" pitchFamily="34" charset="0"/>
            </a:endParaRPr>
          </a:p>
          <a:p>
            <a:r>
              <a:rPr lang="ja-JP" altLang="en-US">
                <a:latin typeface="Arial" panose="020B0604020202020204" pitchFamily="34" charset="0"/>
              </a:rPr>
              <a:t>これを非機能要求グレードを使い調整していくことが大事です。</a:t>
            </a:r>
            <a:endParaRPr lang="en-US" altLang="ja-JP">
              <a:latin typeface="Arial" panose="020B0604020202020204" pitchFamily="34" charset="0"/>
            </a:endParaRPr>
          </a:p>
          <a:p>
            <a:r>
              <a:rPr lang="ja-JP" altLang="en-US">
                <a:latin typeface="Arial" panose="020B0604020202020204" pitchFamily="34" charset="0"/>
              </a:rPr>
              <a:t>最終的にはレベル値の決定まで行い、決定値についてはステークホルダの合意を取りましょう。</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不可</a:t>
            </a:r>
          </a:p>
          <a:p>
            <a:endParaRPr lang="ja-JP" altLang="en-US">
              <a:latin typeface="Arial" panose="020B0604020202020204" pitchFamily="34" charset="0"/>
            </a:endParaRPr>
          </a:p>
        </p:txBody>
      </p:sp>
      <p:sp>
        <p:nvSpPr>
          <p:cNvPr id="109572"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D798302-EB35-45A9-8E40-606786441639}" type="slidenum">
              <a:rPr lang="en-US" altLang="ja-JP" sz="1300">
                <a:ea typeface="ＭＳ Ｐゴシック" panose="020B0600070205080204" pitchFamily="50" charset="-128"/>
              </a:rPr>
              <a:pPr>
                <a:spcBef>
                  <a:spcPct val="0"/>
                </a:spcBef>
              </a:pPr>
              <a:t>50</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63219024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スライド イメージ プレースホルダー 1"/>
          <p:cNvSpPr>
            <a:spLocks noGrp="1" noRot="1" noChangeAspect="1" noTextEdit="1"/>
          </p:cNvSpPr>
          <p:nvPr>
            <p:ph type="sldImg"/>
          </p:nvPr>
        </p:nvSpPr>
        <p:spPr>
          <a:ln/>
        </p:spPr>
      </p:sp>
      <p:sp>
        <p:nvSpPr>
          <p:cNvPr id="111619"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非機能要求、導入コスト、リスクのトレードオフの説明です。</a:t>
            </a:r>
            <a:endParaRPr lang="en-US" altLang="ja-JP">
              <a:latin typeface="Arial" panose="020B0604020202020204" pitchFamily="34" charset="0"/>
            </a:endParaRPr>
          </a:p>
          <a:p>
            <a:r>
              <a:rPr lang="ja-JP" altLang="en-US">
                <a:latin typeface="Arial" panose="020B0604020202020204" pitchFamily="34" charset="0"/>
              </a:rPr>
              <a:t>データのバックアップを例に説明します。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不可</a:t>
            </a:r>
          </a:p>
          <a:p>
            <a:endParaRPr lang="ja-JP" altLang="en-US">
              <a:latin typeface="Arial" panose="020B0604020202020204" pitchFamily="34" charset="0"/>
            </a:endParaRPr>
          </a:p>
        </p:txBody>
      </p:sp>
      <p:sp>
        <p:nvSpPr>
          <p:cNvPr id="111620"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EECF9864-B41C-4505-9B44-33AF47651C35}" type="slidenum">
              <a:rPr lang="en-US" altLang="ja-JP" sz="1300">
                <a:ea typeface="ＭＳ Ｐゴシック" panose="020B0600070205080204" pitchFamily="50" charset="-128"/>
              </a:rPr>
              <a:pPr>
                <a:spcBef>
                  <a:spcPct val="0"/>
                </a:spcBef>
              </a:pPr>
              <a:t>51</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6470983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スライド イメージ プレースホルダー 1"/>
          <p:cNvSpPr>
            <a:spLocks noGrp="1" noRot="1" noChangeAspect="1" noTextEdit="1"/>
          </p:cNvSpPr>
          <p:nvPr>
            <p:ph type="sldImg"/>
          </p:nvPr>
        </p:nvSpPr>
        <p:spPr>
          <a:ln/>
        </p:spPr>
      </p:sp>
      <p:sp>
        <p:nvSpPr>
          <p:cNvPr id="11366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非機能要求の項目間で矛盾しないように設定が必要になります。</a:t>
            </a:r>
            <a:endParaRPr lang="en-US" altLang="ja-JP">
              <a:latin typeface="Arial" panose="020B0604020202020204" pitchFamily="34" charset="0"/>
            </a:endParaRPr>
          </a:p>
          <a:p>
            <a:endParaRPr lang="en-US" altLang="ja-JP">
              <a:latin typeface="Arial" panose="020B0604020202020204" pitchFamily="34" charset="0"/>
            </a:endParaRPr>
          </a:p>
          <a:p>
            <a:r>
              <a:rPr lang="ja-JP" altLang="en-US">
                <a:latin typeface="Arial" panose="020B0604020202020204" pitchFamily="34" charset="0"/>
              </a:rPr>
              <a:t>●説明省略　不可</a:t>
            </a:r>
          </a:p>
          <a:p>
            <a:endParaRPr lang="ja-JP" altLang="en-US">
              <a:latin typeface="Arial" panose="020B0604020202020204" pitchFamily="34" charset="0"/>
            </a:endParaRPr>
          </a:p>
        </p:txBody>
      </p:sp>
      <p:sp>
        <p:nvSpPr>
          <p:cNvPr id="113668"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6D03237-358B-4700-B2E1-F7D323CC54E3}" type="slidenum">
              <a:rPr lang="en-US" altLang="ja-JP" sz="1300">
                <a:ea typeface="ＭＳ Ｐゴシック" panose="020B0600070205080204" pitchFamily="50" charset="-128"/>
              </a:rPr>
              <a:pPr>
                <a:spcBef>
                  <a:spcPct val="0"/>
                </a:spcBef>
              </a:pPr>
              <a:t>52</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411921809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07D11BAB-1033-4A15-8BCB-18C9063DE157}" type="slidenum">
              <a:rPr lang="en-US" altLang="ja-JP" sz="1300">
                <a:ea typeface="ＭＳ Ｐゴシック" panose="020B0600070205080204" pitchFamily="50" charset="-128"/>
              </a:rPr>
              <a:pPr>
                <a:spcBef>
                  <a:spcPct val="0"/>
                </a:spcBef>
              </a:pPr>
              <a:t>53</a:t>
            </a:fld>
            <a:endParaRPr lang="en-US" altLang="ja-JP" sz="1300">
              <a:ea typeface="ＭＳ Ｐゴシック" panose="020B0600070205080204" pitchFamily="50" charset="-128"/>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xfrm>
            <a:off x="906463" y="4716463"/>
            <a:ext cx="4984750" cy="4465637"/>
          </a:xfr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en-US" altLang="ja-JP">
                <a:latin typeface="Arial" panose="020B0604020202020204" pitchFamily="34" charset="0"/>
              </a:rPr>
              <a:t>6</a:t>
            </a:r>
            <a:r>
              <a:rPr lang="ja-JP" altLang="en-US">
                <a:latin typeface="Arial" panose="020B0604020202020204" pitchFamily="34" charset="0"/>
              </a:rPr>
              <a:t>章は、機能要求検討時の非機能要求グレードを活用したものです。</a:t>
            </a:r>
            <a:endParaRPr lang="en-US" altLang="ja-JP">
              <a:latin typeface="Arial" panose="020B0604020202020204" pitchFamily="34" charset="0"/>
            </a:endParaRPr>
          </a:p>
          <a:p>
            <a:pPr eaLnBrk="1" hangingPunct="1"/>
            <a:r>
              <a:rPr lang="ja-JP" altLang="en-US">
                <a:latin typeface="Arial" panose="020B0604020202020204" pitchFamily="34" charset="0"/>
              </a:rPr>
              <a:t>機能要求の概要から、非機能要求を決定していく手順を説明します。</a:t>
            </a: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可</a:t>
            </a:r>
            <a:endParaRPr lang="en-US" altLang="ja-JP">
              <a:latin typeface="Arial" panose="020B0604020202020204" pitchFamily="34" charset="0"/>
            </a:endParaRPr>
          </a:p>
          <a:p>
            <a:pPr eaLnBrk="1" hangingPunct="1"/>
            <a:r>
              <a:rPr lang="en-US" altLang="ja-JP">
                <a:latin typeface="Arial" panose="020B0604020202020204" pitchFamily="34" charset="0"/>
              </a:rPr>
              <a:t>※6</a:t>
            </a:r>
            <a:r>
              <a:rPr lang="ja-JP" altLang="en-US">
                <a:latin typeface="Arial" panose="020B0604020202020204" pitchFamily="34" charset="0"/>
              </a:rPr>
              <a:t>章全体は時間の関係で省略も可です。</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150662656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スライド イメージ プレースホルダー 1"/>
          <p:cNvSpPr>
            <a:spLocks noGrp="1" noRot="1" noChangeAspect="1" noTextEdit="1"/>
          </p:cNvSpPr>
          <p:nvPr>
            <p:ph type="sldImg"/>
          </p:nvPr>
        </p:nvSpPr>
        <p:spPr>
          <a:ln/>
        </p:spPr>
      </p:sp>
      <p:sp>
        <p:nvSpPr>
          <p:cNvPr id="117763"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p>
          <a:p>
            <a:r>
              <a:rPr lang="ja-JP" altLang="en-US">
                <a:latin typeface="Arial" panose="020B0604020202020204" pitchFamily="34" charset="0"/>
              </a:rPr>
              <a:t>洗い出した機能要求を元に、非機能要求グレードの</a:t>
            </a:r>
            <a:r>
              <a:rPr lang="en-US" altLang="ja-JP">
                <a:latin typeface="Arial" panose="020B0604020202020204" pitchFamily="34" charset="0"/>
              </a:rPr>
              <a:t>6</a:t>
            </a:r>
            <a:r>
              <a:rPr lang="ja-JP" altLang="en-US">
                <a:latin typeface="Arial" panose="020B0604020202020204" pitchFamily="34" charset="0"/>
              </a:rPr>
              <a:t>大項目を参照しながら非機能要求の分析を行います。</a:t>
            </a:r>
          </a:p>
          <a:p>
            <a:r>
              <a:rPr lang="ja-JP" altLang="en-US">
                <a:latin typeface="Arial" panose="020B0604020202020204" pitchFamily="34" charset="0"/>
              </a:rPr>
              <a:t>機能要求を頭に入れて、非機能要求の項目一覧を俯瞰し、関連のありそうな非機能要求項目を洗い出します。</a:t>
            </a:r>
          </a:p>
          <a:p>
            <a:r>
              <a:rPr lang="ja-JP" altLang="en-US">
                <a:latin typeface="Arial" panose="020B0604020202020204" pitchFamily="34" charset="0"/>
              </a:rPr>
              <a:t>その後、詳細な検討を行い非機能要求のレベル値を決定していきます。</a:t>
            </a:r>
          </a:p>
          <a:p>
            <a:r>
              <a:rPr lang="ja-JP" altLang="en-US">
                <a:latin typeface="Arial" panose="020B0604020202020204" pitchFamily="34" charset="0"/>
              </a:rPr>
              <a:t>機能要求と非機能要求は、要求分析シートとしてまとめます。</a:t>
            </a:r>
          </a:p>
          <a:p>
            <a:endParaRPr lang="en-US" altLang="ja-JP">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※6</a:t>
            </a:r>
            <a:r>
              <a:rPr lang="ja-JP" altLang="en-US">
                <a:latin typeface="Arial" panose="020B0604020202020204" pitchFamily="34" charset="0"/>
              </a:rPr>
              <a:t>章全体は時間の関係で省略も可です。</a:t>
            </a:r>
          </a:p>
        </p:txBody>
      </p:sp>
      <p:sp>
        <p:nvSpPr>
          <p:cNvPr id="117764"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56B4F270-DA3D-4C43-B272-C8DF228EEC19}" type="slidenum">
              <a:rPr lang="en-US" altLang="ja-JP" sz="1300">
                <a:ea typeface="ＭＳ Ｐゴシック" panose="020B0600070205080204" pitchFamily="50" charset="-128"/>
              </a:rPr>
              <a:pPr>
                <a:spcBef>
                  <a:spcPct val="0"/>
                </a:spcBef>
              </a:pPr>
              <a:t>54</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355449810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スライド イメージ プレースホルダー 1"/>
          <p:cNvSpPr>
            <a:spLocks noGrp="1" noRot="1" noChangeAspect="1" noTextEdit="1"/>
          </p:cNvSpPr>
          <p:nvPr>
            <p:ph type="sldImg"/>
          </p:nvPr>
        </p:nvSpPr>
        <p:spPr>
          <a:ln/>
        </p:spPr>
      </p:sp>
      <p:sp>
        <p:nvSpPr>
          <p:cNvPr id="119811"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この要求分析シートを使い、機能要求から関連する非機能要求項目を列記して洗い出します。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※6</a:t>
            </a:r>
            <a:r>
              <a:rPr lang="ja-JP" altLang="en-US">
                <a:latin typeface="Arial" panose="020B0604020202020204" pitchFamily="34" charset="0"/>
              </a:rPr>
              <a:t>章全体は時間の関係で省略も可です。</a:t>
            </a:r>
          </a:p>
          <a:p>
            <a:endParaRPr lang="ja-JP" altLang="en-US">
              <a:latin typeface="Arial" panose="020B0604020202020204" pitchFamily="34" charset="0"/>
            </a:endParaRPr>
          </a:p>
        </p:txBody>
      </p:sp>
      <p:sp>
        <p:nvSpPr>
          <p:cNvPr id="119812"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8B66B983-D272-4184-B963-23BA4B4521FB}" type="slidenum">
              <a:rPr lang="en-US" altLang="ja-JP" sz="1300">
                <a:ea typeface="ＭＳ Ｐゴシック" panose="020B0600070205080204" pitchFamily="50" charset="-128"/>
              </a:rPr>
              <a:pPr>
                <a:spcBef>
                  <a:spcPct val="0"/>
                </a:spcBef>
              </a:pPr>
              <a:t>55</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25836030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874F055-2FE5-4ABE-B827-4459C5FC354B}" type="slidenum">
              <a:rPr lang="en-US" altLang="ja-JP" sz="1300">
                <a:ea typeface="ＭＳ Ｐゴシック" panose="020B0600070205080204" pitchFamily="50" charset="-128"/>
              </a:rPr>
              <a:pPr>
                <a:spcBef>
                  <a:spcPct val="0"/>
                </a:spcBef>
              </a:pPr>
              <a:t>56</a:t>
            </a:fld>
            <a:endParaRPr lang="en-US" altLang="ja-JP" sz="1300">
              <a:ea typeface="ＭＳ Ｐゴシック" panose="020B0600070205080204" pitchFamily="50" charset="-128"/>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xfrm>
            <a:off x="906463" y="4716463"/>
            <a:ext cx="4984750" cy="4465637"/>
          </a:xfr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７章は、非機能要求の適用事例の説明です。</a:t>
            </a:r>
            <a:endParaRPr lang="en-US" altLang="ja-JP">
              <a:latin typeface="Arial" panose="020B0604020202020204" pitchFamily="34" charset="0"/>
            </a:endParaRPr>
          </a:p>
          <a:p>
            <a:pPr eaLnBrk="1" hangingPunct="1"/>
            <a:r>
              <a:rPr lang="ja-JP" altLang="ja-JP">
                <a:latin typeface="Arial" panose="020B0604020202020204" pitchFamily="34" charset="0"/>
              </a:rPr>
              <a:t>非機能要求グレードの策定当時</a:t>
            </a:r>
            <a:r>
              <a:rPr lang="ja-JP" altLang="en-US">
                <a:latin typeface="Arial" panose="020B0604020202020204" pitchFamily="34" charset="0"/>
              </a:rPr>
              <a:t>に</a:t>
            </a:r>
            <a:r>
              <a:rPr lang="ja-JP" altLang="ja-JP">
                <a:latin typeface="Arial" panose="020B0604020202020204" pitchFamily="34" charset="0"/>
              </a:rPr>
              <a:t>想定している利用工程は、システム化の方向性、システム化計画、要件定義でした（非機能要求グレード利用ガイド・利用編）。</a:t>
            </a:r>
            <a:endParaRPr lang="en-US" altLang="ja-JP">
              <a:latin typeface="Arial" panose="020B0604020202020204" pitchFamily="34" charset="0"/>
            </a:endParaRPr>
          </a:p>
          <a:p>
            <a:pPr eaLnBrk="1" hangingPunct="1"/>
            <a:r>
              <a:rPr lang="ja-JP" altLang="ja-JP">
                <a:latin typeface="Arial" panose="020B0604020202020204" pitchFamily="34" charset="0"/>
              </a:rPr>
              <a:t>その後</a:t>
            </a:r>
            <a:r>
              <a:rPr lang="ja-JP" altLang="en-US">
                <a:latin typeface="Arial" panose="020B0604020202020204" pitchFamily="34" charset="0"/>
              </a:rPr>
              <a:t>、他</a:t>
            </a:r>
            <a:r>
              <a:rPr lang="ja-JP" altLang="ja-JP">
                <a:latin typeface="Arial" panose="020B0604020202020204" pitchFamily="34" charset="0"/>
              </a:rPr>
              <a:t>の工程でも利用可能なことがわかり</a:t>
            </a:r>
            <a:r>
              <a:rPr lang="ja-JP" altLang="en-US">
                <a:latin typeface="Arial" panose="020B0604020202020204" pitchFamily="34" charset="0"/>
              </a:rPr>
              <a:t>、</a:t>
            </a:r>
            <a:r>
              <a:rPr lang="ja-JP" altLang="ja-JP">
                <a:latin typeface="Arial" panose="020B0604020202020204" pitchFamily="34" charset="0"/>
              </a:rPr>
              <a:t>運用時にも利用例がでています。</a:t>
            </a:r>
            <a:endParaRPr lang="en-US" altLang="ja-JP">
              <a:latin typeface="Arial" panose="020B0604020202020204" pitchFamily="34" charset="0"/>
            </a:endParaRPr>
          </a:p>
          <a:p>
            <a:pPr eaLnBrk="1" hangingPunct="1"/>
            <a:r>
              <a:rPr lang="ja-JP" altLang="en-US">
                <a:latin typeface="Arial" panose="020B0604020202020204" pitchFamily="34" charset="0"/>
              </a:rPr>
              <a:t>本章では要求定義だけでなく他の工程でも活用した事例を紹介します。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en-US" altLang="ja-JP">
                <a:latin typeface="Arial" panose="020B0604020202020204" pitchFamily="34" charset="0"/>
              </a:rPr>
              <a:t>7</a:t>
            </a:r>
            <a:r>
              <a:rPr lang="ja-JP" altLang="en-US">
                <a:latin typeface="Arial" panose="020B0604020202020204" pitchFamily="34" charset="0"/>
              </a:rPr>
              <a:t>章の構成</a:t>
            </a:r>
            <a:endParaRPr lang="en-US" altLang="ja-JP">
              <a:latin typeface="Arial" panose="020B0604020202020204" pitchFamily="34" charset="0"/>
            </a:endParaRPr>
          </a:p>
          <a:p>
            <a:pPr eaLnBrk="1" hangingPunct="1"/>
            <a:r>
              <a:rPr lang="en-US" altLang="ja-JP">
                <a:latin typeface="ＭＳ Ｐ明朝" panose="02020600040205080304" pitchFamily="18" charset="-128"/>
              </a:rPr>
              <a:t>7.1</a:t>
            </a:r>
            <a:r>
              <a:rPr lang="ja-JP" altLang="en-US">
                <a:latin typeface="ＭＳ Ｐ明朝" panose="02020600040205080304" pitchFamily="18" charset="-128"/>
              </a:rPr>
              <a:t>概算見積もり時の適用</a:t>
            </a:r>
            <a:endParaRPr lang="en-US" altLang="ja-JP">
              <a:latin typeface="ＭＳ Ｐ明朝" panose="02020600040205080304" pitchFamily="18" charset="-128"/>
            </a:endParaRPr>
          </a:p>
          <a:p>
            <a:pPr eaLnBrk="1" hangingPunct="1"/>
            <a:r>
              <a:rPr lang="en-US" altLang="ja-JP">
                <a:latin typeface="ＭＳ Ｐ明朝" panose="02020600040205080304" pitchFamily="18" charset="-128"/>
              </a:rPr>
              <a:t>7.2</a:t>
            </a:r>
            <a:r>
              <a:rPr lang="ja-JP" altLang="en-US">
                <a:latin typeface="ＭＳ Ｐ明朝" panose="02020600040205080304" pitchFamily="18" charset="-128"/>
              </a:rPr>
              <a:t>非機能要求定義時の適用</a:t>
            </a:r>
            <a:endParaRPr lang="en-US" altLang="ja-JP">
              <a:latin typeface="ＭＳ Ｐ明朝" panose="02020600040205080304" pitchFamily="18" charset="-128"/>
            </a:endParaRPr>
          </a:p>
          <a:p>
            <a:pPr eaLnBrk="1" hangingPunct="1"/>
            <a:r>
              <a:rPr lang="en-US" altLang="ja-JP">
                <a:latin typeface="ＭＳ Ｐ明朝" panose="02020600040205080304" pitchFamily="18" charset="-128"/>
              </a:rPr>
              <a:t>7.3</a:t>
            </a:r>
            <a:r>
              <a:rPr lang="ja-JP" altLang="en-US">
                <a:latin typeface="ＭＳ Ｐ明朝" panose="02020600040205080304" pitchFamily="18" charset="-128"/>
              </a:rPr>
              <a:t>テスト工程時の適用 </a:t>
            </a:r>
            <a:endParaRPr lang="en-US" altLang="ja-JP">
              <a:latin typeface="ＭＳ Ｐ明朝" panose="02020600040205080304" pitchFamily="18" charset="-128"/>
            </a:endParaRPr>
          </a:p>
          <a:p>
            <a:pPr eaLnBrk="1" hangingPunct="1"/>
            <a:r>
              <a:rPr lang="en-US" altLang="ja-JP">
                <a:latin typeface="ＭＳ Ｐ明朝" panose="02020600040205080304" pitchFamily="18" charset="-128"/>
              </a:rPr>
              <a:t>7.4</a:t>
            </a:r>
            <a:r>
              <a:rPr lang="ja-JP" altLang="en-US">
                <a:latin typeface="ＭＳ Ｐ明朝" panose="02020600040205080304" pitchFamily="18" charset="-128"/>
              </a:rPr>
              <a:t>稼働中のシステムの再評価時の適用</a:t>
            </a:r>
            <a:endParaRPr lang="en-US" altLang="ja-JP">
              <a:latin typeface="ＭＳ Ｐ明朝" panose="02020600040205080304" pitchFamily="18" charset="-128"/>
            </a:endParaRPr>
          </a:p>
          <a:p>
            <a:pPr eaLnBrk="1" hangingPunct="1"/>
            <a:r>
              <a:rPr lang="en-US" altLang="ja-JP">
                <a:latin typeface="ＭＳ Ｐ明朝" panose="02020600040205080304" pitchFamily="18" charset="-128"/>
              </a:rPr>
              <a:t>7.5</a:t>
            </a:r>
            <a:r>
              <a:rPr lang="ja-JP" altLang="en-US">
                <a:latin typeface="ＭＳ Ｐ明朝" panose="02020600040205080304" pitchFamily="18" charset="-128"/>
              </a:rPr>
              <a:t>クラウドサービス検討時の適用</a:t>
            </a:r>
            <a:endParaRPr lang="en-US" altLang="ja-JP">
              <a:latin typeface="ＭＳ Ｐ明朝" panose="02020600040205080304" pitchFamily="18" charset="-128"/>
            </a:endParaRPr>
          </a:p>
          <a:p>
            <a:pPr eaLnBrk="1" hangingPunct="1"/>
            <a:endParaRPr lang="en-US" altLang="ja-JP">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※7</a:t>
            </a:r>
            <a:r>
              <a:rPr lang="ja-JP" altLang="en-US">
                <a:latin typeface="Arial" panose="020B0604020202020204" pitchFamily="34" charset="0"/>
              </a:rPr>
              <a:t>章全体は時間の関係で省略も可です。</a:t>
            </a:r>
          </a:p>
          <a:p>
            <a:pPr eaLnBrk="1" hangingPunct="1"/>
            <a:r>
              <a:rPr lang="en-US" altLang="ja-JP">
                <a:latin typeface="Arial" panose="020B0604020202020204" pitchFamily="34" charset="0"/>
              </a:rPr>
              <a:t>7</a:t>
            </a:r>
            <a:r>
              <a:rPr lang="ja-JP" altLang="en-US">
                <a:latin typeface="Arial" panose="020B0604020202020204" pitchFamily="34" charset="0"/>
              </a:rPr>
              <a:t>章全体を省略しても良いし、</a:t>
            </a:r>
            <a:r>
              <a:rPr lang="en-US" altLang="ja-JP">
                <a:latin typeface="Arial" panose="020B0604020202020204" pitchFamily="34" charset="0"/>
              </a:rPr>
              <a:t>7.1</a:t>
            </a:r>
            <a:r>
              <a:rPr lang="ja-JP" altLang="en-US">
                <a:latin typeface="Arial" panose="020B0604020202020204" pitchFamily="34" charset="0"/>
              </a:rPr>
              <a:t>～</a:t>
            </a:r>
            <a:r>
              <a:rPr lang="en-US" altLang="ja-JP">
                <a:latin typeface="Arial" panose="020B0604020202020204" pitchFamily="34" charset="0"/>
              </a:rPr>
              <a:t>7.5</a:t>
            </a:r>
            <a:r>
              <a:rPr lang="ja-JP" altLang="en-US">
                <a:latin typeface="Arial" panose="020B0604020202020204" pitchFamily="34" charset="0"/>
              </a:rPr>
              <a:t>節の中から選択しても構いません。</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385820771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スライド イメージ プレースホルダー 1"/>
          <p:cNvSpPr>
            <a:spLocks noGrp="1" noRot="1" noChangeAspect="1" noTextEdit="1"/>
          </p:cNvSpPr>
          <p:nvPr>
            <p:ph type="sldImg"/>
          </p:nvPr>
        </p:nvSpPr>
        <p:spPr>
          <a:ln/>
        </p:spPr>
      </p:sp>
      <p:sp>
        <p:nvSpPr>
          <p:cNvPr id="12390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概算見積もり時は、開発コストのみを見積りがちですが、構築や運用コストまで考慮することが大事です。</a:t>
            </a:r>
            <a:endParaRPr lang="en-US" altLang="ja-JP">
              <a:latin typeface="Arial" panose="020B0604020202020204" pitchFamily="34" charset="0"/>
            </a:endParaRPr>
          </a:p>
          <a:p>
            <a:r>
              <a:rPr lang="ja-JP" altLang="en-US">
                <a:latin typeface="Arial" panose="020B0604020202020204" pitchFamily="34" charset="0"/>
              </a:rPr>
              <a:t>特に、運用時の障害対応には多大なコストがかかります。</a:t>
            </a:r>
            <a:endParaRPr lang="en-US" altLang="ja-JP">
              <a:latin typeface="Arial" panose="020B0604020202020204" pitchFamily="34" charset="0"/>
            </a:endParaRPr>
          </a:p>
          <a:p>
            <a:r>
              <a:rPr lang="ja-JP" altLang="en-US">
                <a:latin typeface="Arial" panose="020B0604020202020204" pitchFamily="34" charset="0"/>
              </a:rPr>
              <a:t>障害とはハード故障からソフトウェアのバグまで様々です。</a:t>
            </a:r>
            <a:endParaRPr lang="en-US" altLang="ja-JP">
              <a:latin typeface="Arial" panose="020B0604020202020204" pitchFamily="34" charset="0"/>
            </a:endParaRPr>
          </a:p>
          <a:p>
            <a:r>
              <a:rPr lang="ja-JP" altLang="en-US">
                <a:latin typeface="Arial" panose="020B0604020202020204" pitchFamily="34" charset="0"/>
              </a:rPr>
              <a:t>障害対応コストには、故障した部品の修理費や対応する人件費等が考えられます。</a:t>
            </a:r>
            <a:endParaRPr lang="en-US" altLang="ja-JP">
              <a:latin typeface="Arial" panose="020B0604020202020204" pitchFamily="34" charset="0"/>
            </a:endParaRPr>
          </a:p>
          <a:p>
            <a:r>
              <a:rPr lang="ja-JP" altLang="en-US">
                <a:latin typeface="Arial" panose="020B0604020202020204" pitchFamily="34" charset="0"/>
              </a:rPr>
              <a:t>運用時の障害対応は保守契約を結んでいても一次対応などで追加費用は必要になります。</a:t>
            </a:r>
            <a:endParaRPr lang="en-US" altLang="ja-JP">
              <a:latin typeface="Arial" panose="020B0604020202020204" pitchFamily="34" charset="0"/>
            </a:endParaRPr>
          </a:p>
          <a:p>
            <a:r>
              <a:rPr lang="ja-JP" altLang="en-US">
                <a:latin typeface="Arial" panose="020B0604020202020204" pitchFamily="34" charset="0"/>
              </a:rPr>
              <a:t>非機能要求グレードを利用して、障害の起こりにくいシステムを構築することが大切です。</a:t>
            </a:r>
            <a:endParaRPr lang="en-US" altLang="ja-JP">
              <a:latin typeface="Arial" panose="020B0604020202020204" pitchFamily="34" charset="0"/>
            </a:endParaRPr>
          </a:p>
          <a:p>
            <a:r>
              <a:rPr lang="ja-JP" altLang="en-US">
                <a:latin typeface="Arial" panose="020B0604020202020204" pitchFamily="34" charset="0"/>
              </a:rPr>
              <a:t>導入コストがかさんでも、結果的に</a:t>
            </a:r>
            <a:r>
              <a:rPr lang="en-US" altLang="ja-JP">
                <a:latin typeface="Arial" panose="020B0604020202020204" pitchFamily="34" charset="0"/>
              </a:rPr>
              <a:t>TCO</a:t>
            </a:r>
            <a:r>
              <a:rPr lang="ja-JP" altLang="en-US">
                <a:latin typeface="Arial" panose="020B0604020202020204" pitchFamily="34" charset="0"/>
              </a:rPr>
              <a:t>（</a:t>
            </a:r>
            <a:r>
              <a:rPr lang="en-US" altLang="ja-JP">
                <a:latin typeface="Arial" panose="020B0604020202020204" pitchFamily="34" charset="0"/>
              </a:rPr>
              <a:t>Total Cost of Ownership</a:t>
            </a:r>
            <a:r>
              <a:rPr lang="ja-JP" altLang="en-US">
                <a:latin typeface="Arial" panose="020B0604020202020204" pitchFamily="34" charset="0"/>
              </a:rPr>
              <a:t>）は削減できます。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※7.1</a:t>
            </a:r>
            <a:r>
              <a:rPr lang="ja-JP" altLang="en-US">
                <a:latin typeface="Arial" panose="020B0604020202020204" pitchFamily="34" charset="0"/>
              </a:rPr>
              <a:t>節全体は時間の関係で省略も可です。</a:t>
            </a:r>
          </a:p>
          <a:p>
            <a:endParaRPr lang="ja-JP" altLang="en-US">
              <a:latin typeface="Arial" panose="020B0604020202020204" pitchFamily="34" charset="0"/>
            </a:endParaRPr>
          </a:p>
        </p:txBody>
      </p:sp>
      <p:sp>
        <p:nvSpPr>
          <p:cNvPr id="123908"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3F1DBD5-A357-4DD2-BF66-8F397D15933E}" type="slidenum">
              <a:rPr lang="en-US" altLang="ja-JP" sz="1300">
                <a:ea typeface="ＭＳ Ｐゴシック" panose="020B0600070205080204" pitchFamily="50" charset="-128"/>
              </a:rPr>
              <a:pPr>
                <a:spcBef>
                  <a:spcPct val="0"/>
                </a:spcBef>
              </a:pPr>
              <a:t>57</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38984863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スライド イメージ プレースホルダー 1"/>
          <p:cNvSpPr>
            <a:spLocks noGrp="1" noRot="1" noChangeAspect="1" noTextEdit="1"/>
          </p:cNvSpPr>
          <p:nvPr>
            <p:ph type="sldImg"/>
          </p:nvPr>
        </p:nvSpPr>
        <p:spPr>
          <a:ln/>
        </p:spPr>
      </p:sp>
      <p:sp>
        <p:nvSpPr>
          <p:cNvPr id="125955"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非機能要求グレード利用時の注意点を説明しましょう。</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※7.1</a:t>
            </a:r>
            <a:r>
              <a:rPr lang="ja-JP" altLang="en-US">
                <a:latin typeface="Arial" panose="020B0604020202020204" pitchFamily="34" charset="0"/>
              </a:rPr>
              <a:t>節全体は時間の関係で省略も可です。</a:t>
            </a:r>
          </a:p>
          <a:p>
            <a:endParaRPr lang="ja-JP" altLang="en-US">
              <a:latin typeface="Arial" panose="020B0604020202020204" pitchFamily="34" charset="0"/>
            </a:endParaRPr>
          </a:p>
        </p:txBody>
      </p:sp>
      <p:sp>
        <p:nvSpPr>
          <p:cNvPr id="125956"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40ED501-7F40-4DE3-86FA-267078760BDE}" type="slidenum">
              <a:rPr lang="en-US" altLang="ja-JP" sz="1300">
                <a:ea typeface="ＭＳ Ｐゴシック" panose="020B0600070205080204" pitchFamily="50" charset="-128"/>
              </a:rPr>
              <a:pPr>
                <a:spcBef>
                  <a:spcPct val="0"/>
                </a:spcBef>
              </a:pPr>
              <a:t>58</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76777350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スライド イメージ プレースホルダー 1"/>
          <p:cNvSpPr>
            <a:spLocks noGrp="1" noRot="1" noChangeAspect="1" noTextEdit="1"/>
          </p:cNvSpPr>
          <p:nvPr>
            <p:ph type="sldImg"/>
          </p:nvPr>
        </p:nvSpPr>
        <p:spPr>
          <a:ln/>
        </p:spPr>
      </p:sp>
      <p:sp>
        <p:nvSpPr>
          <p:cNvPr id="128003"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非機能要求項目を入念に検討しないシステムと十分に検討したシステムでの</a:t>
            </a:r>
            <a:endParaRPr lang="en-US" altLang="ja-JP">
              <a:latin typeface="Arial" panose="020B0604020202020204" pitchFamily="34" charset="0"/>
            </a:endParaRPr>
          </a:p>
          <a:p>
            <a:r>
              <a:rPr lang="ja-JP" altLang="en-US">
                <a:latin typeface="Arial" panose="020B0604020202020204" pitchFamily="34" charset="0"/>
              </a:rPr>
              <a:t>導入コスト、運用コスト、</a:t>
            </a:r>
            <a:r>
              <a:rPr lang="en-US" altLang="ja-JP">
                <a:latin typeface="Arial" panose="020B0604020202020204" pitchFamily="34" charset="0"/>
              </a:rPr>
              <a:t>TCO</a:t>
            </a:r>
            <a:r>
              <a:rPr lang="ja-JP" altLang="en-US">
                <a:latin typeface="Arial" panose="020B0604020202020204" pitchFamily="34" charset="0"/>
              </a:rPr>
              <a:t>の比較を行っています。システム</a:t>
            </a:r>
            <a:r>
              <a:rPr lang="en-US" altLang="ja-JP">
                <a:latin typeface="Arial" panose="020B0604020202020204" pitchFamily="34" charset="0"/>
              </a:rPr>
              <a:t>B</a:t>
            </a:r>
            <a:r>
              <a:rPr lang="ja-JP" altLang="en-US">
                <a:latin typeface="Arial" panose="020B0604020202020204" pitchFamily="34" charset="0"/>
              </a:rPr>
              <a:t>の方が</a:t>
            </a:r>
            <a:r>
              <a:rPr lang="en-US" altLang="ja-JP">
                <a:latin typeface="Arial" panose="020B0604020202020204" pitchFamily="34" charset="0"/>
              </a:rPr>
              <a:t>TCO</a:t>
            </a:r>
            <a:r>
              <a:rPr lang="ja-JP" altLang="en-US">
                <a:latin typeface="Arial" panose="020B0604020202020204" pitchFamily="34" charset="0"/>
              </a:rPr>
              <a:t>は削減されます。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※7.1</a:t>
            </a:r>
            <a:r>
              <a:rPr lang="ja-JP" altLang="en-US">
                <a:latin typeface="Arial" panose="020B0604020202020204" pitchFamily="34" charset="0"/>
              </a:rPr>
              <a:t>節全体は時間の関係で省略も可です。</a:t>
            </a:r>
          </a:p>
          <a:p>
            <a:endParaRPr lang="ja-JP" altLang="en-US">
              <a:latin typeface="Arial" panose="020B0604020202020204" pitchFamily="34" charset="0"/>
            </a:endParaRPr>
          </a:p>
        </p:txBody>
      </p:sp>
      <p:sp>
        <p:nvSpPr>
          <p:cNvPr id="128004"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89432C19-2D36-4C8A-A104-9DB867312606}" type="slidenum">
              <a:rPr lang="en-US" altLang="ja-JP" sz="1300">
                <a:ea typeface="ＭＳ Ｐゴシック" panose="020B0600070205080204" pitchFamily="50" charset="-128"/>
              </a:rPr>
              <a:pPr>
                <a:spcBef>
                  <a:spcPct val="0"/>
                </a:spcBef>
              </a:pPr>
              <a:t>59</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785339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スライド イメージ プレースホルダー 1"/>
          <p:cNvSpPr>
            <a:spLocks noGrp="1" noRot="1" noChangeAspect="1" noTextEdit="1"/>
          </p:cNvSpPr>
          <p:nvPr>
            <p:ph type="sldImg"/>
          </p:nvPr>
        </p:nvSpPr>
        <p:spPr>
          <a:ln/>
        </p:spPr>
      </p:sp>
      <p:sp>
        <p:nvSpPr>
          <p:cNvPr id="18435"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sz="1100">
                <a:latin typeface="Arial" panose="020B0604020202020204" pitchFamily="34" charset="0"/>
              </a:rPr>
              <a:t>●説明</a:t>
            </a:r>
            <a:endParaRPr lang="en-US" altLang="ja-JP" sz="1100">
              <a:latin typeface="Arial" panose="020B0604020202020204" pitchFamily="34" charset="0"/>
            </a:endParaRPr>
          </a:p>
          <a:p>
            <a:r>
              <a:rPr lang="en-US" altLang="ja-JP" sz="1100">
                <a:latin typeface="Arial" panose="020B0604020202020204" pitchFamily="34" charset="0"/>
              </a:rPr>
              <a:t>IPA</a:t>
            </a:r>
            <a:r>
              <a:rPr lang="ja-JP" altLang="en-US" sz="1100">
                <a:latin typeface="Arial" panose="020B0604020202020204" pitchFamily="34" charset="0"/>
              </a:rPr>
              <a:t>では要求定義の「原理原則</a:t>
            </a:r>
            <a:r>
              <a:rPr lang="en-US" altLang="ja-JP" sz="1100">
                <a:latin typeface="Arial" panose="020B0604020202020204" pitchFamily="34" charset="0"/>
              </a:rPr>
              <a:t>17</a:t>
            </a:r>
            <a:r>
              <a:rPr lang="ja-JP" altLang="en-US" sz="1100">
                <a:latin typeface="Arial" panose="020B0604020202020204" pitchFamily="34" charset="0"/>
              </a:rPr>
              <a:t>ｹ条」を発表しています。この</a:t>
            </a:r>
            <a:r>
              <a:rPr lang="en-US" altLang="ja-JP" sz="1100">
                <a:latin typeface="Arial" panose="020B0604020202020204" pitchFamily="34" charset="0"/>
              </a:rPr>
              <a:t>17</a:t>
            </a:r>
            <a:r>
              <a:rPr lang="ja-JP" altLang="en-US" sz="1100">
                <a:latin typeface="Arial" panose="020B0604020202020204" pitchFamily="34" charset="0"/>
              </a:rPr>
              <a:t>ｹ条は、システム開発を成功させるために、受注者と発注者が守るべき基本的な考え方と行動規範を格言のように短く表現したものです。</a:t>
            </a:r>
            <a:endParaRPr lang="en-US" altLang="ja-JP" sz="1100">
              <a:latin typeface="Arial" panose="020B0604020202020204" pitchFamily="34" charset="0"/>
            </a:endParaRPr>
          </a:p>
          <a:p>
            <a:r>
              <a:rPr lang="en-US" altLang="ja-JP" sz="1100">
                <a:latin typeface="Arial" panose="020B0604020202020204" pitchFamily="34" charset="0"/>
              </a:rPr>
              <a:t>17</a:t>
            </a:r>
            <a:r>
              <a:rPr lang="ja-JP" altLang="en-US" sz="1100">
                <a:latin typeface="Arial" panose="020B0604020202020204" pitchFamily="34" charset="0"/>
              </a:rPr>
              <a:t>ｹ条でも要求定義の重要性について記しています。しかし現実は、情報システム開発においては往々にしてこの原則が成立しない場合があります。</a:t>
            </a:r>
          </a:p>
          <a:p>
            <a:r>
              <a:rPr lang="en-US" altLang="ja-JP" sz="1100">
                <a:latin typeface="Arial" panose="020B0604020202020204" pitchFamily="34" charset="0"/>
              </a:rPr>
              <a:t>【</a:t>
            </a:r>
            <a:r>
              <a:rPr lang="ja-JP" altLang="en-US" sz="1100">
                <a:latin typeface="Arial" panose="020B0604020202020204" pitchFamily="34" charset="0"/>
              </a:rPr>
              <a:t>１</a:t>
            </a:r>
            <a:r>
              <a:rPr lang="en-US" altLang="ja-JP" sz="1100">
                <a:latin typeface="Arial" panose="020B0604020202020204" pitchFamily="34" charset="0"/>
              </a:rPr>
              <a:t>】</a:t>
            </a:r>
            <a:r>
              <a:rPr lang="ja-JP" altLang="en-US" sz="1100">
                <a:latin typeface="Arial" panose="020B0604020202020204" pitchFamily="34" charset="0"/>
              </a:rPr>
              <a:t>の例</a:t>
            </a:r>
            <a:endParaRPr lang="en-US" altLang="ja-JP" sz="1100">
              <a:latin typeface="Arial" panose="020B0604020202020204" pitchFamily="34" charset="0"/>
            </a:endParaRPr>
          </a:p>
          <a:p>
            <a:r>
              <a:rPr lang="ja-JP" altLang="en-US" sz="1100">
                <a:latin typeface="Arial" panose="020B0604020202020204" pitchFamily="34" charset="0"/>
              </a:rPr>
              <a:t>　ユーザの想い</a:t>
            </a:r>
            <a:endParaRPr lang="en-US" altLang="ja-JP" sz="1100">
              <a:latin typeface="Arial" panose="020B0604020202020204" pitchFamily="34" charset="0"/>
            </a:endParaRPr>
          </a:p>
          <a:p>
            <a:r>
              <a:rPr lang="ja-JP" altLang="en-US" sz="1100">
                <a:latin typeface="Arial" panose="020B0604020202020204" pitchFamily="34" charset="0"/>
              </a:rPr>
              <a:t>　　・要求はできるだけじっくり詰めたい</a:t>
            </a:r>
            <a:endParaRPr lang="en-US" altLang="ja-JP" sz="1100">
              <a:latin typeface="Arial" panose="020B0604020202020204" pitchFamily="34" charset="0"/>
            </a:endParaRPr>
          </a:p>
          <a:p>
            <a:r>
              <a:rPr lang="ja-JP" altLang="en-US" sz="1100">
                <a:latin typeface="Arial" panose="020B0604020202020204" pitchFamily="34" charset="0"/>
              </a:rPr>
              <a:t>　　・予算額は早急な投資判断のためにも早く欲しい</a:t>
            </a:r>
          </a:p>
          <a:p>
            <a:r>
              <a:rPr lang="ja-JP" altLang="en-US" sz="1100">
                <a:latin typeface="Arial" panose="020B0604020202020204" pitchFamily="34" charset="0"/>
              </a:rPr>
              <a:t>　ベンダの思い</a:t>
            </a:r>
            <a:endParaRPr lang="en-US" altLang="ja-JP" sz="1100">
              <a:latin typeface="Arial" panose="020B0604020202020204" pitchFamily="34" charset="0"/>
            </a:endParaRPr>
          </a:p>
          <a:p>
            <a:r>
              <a:rPr lang="ja-JP" altLang="en-US" sz="1100">
                <a:latin typeface="Arial" panose="020B0604020202020204" pitchFamily="34" charset="0"/>
              </a:rPr>
              <a:t>　　・要求は、一刻も早く確定したものが欲しい</a:t>
            </a:r>
          </a:p>
          <a:p>
            <a:r>
              <a:rPr lang="ja-JP" altLang="en-US" sz="1100">
                <a:latin typeface="Arial" panose="020B0604020202020204" pitchFamily="34" charset="0"/>
              </a:rPr>
              <a:t>　　・予算額はリスクがあるので、なるべく後に出したい</a:t>
            </a:r>
          </a:p>
          <a:p>
            <a:r>
              <a:rPr lang="en-US" altLang="ja-JP" sz="1100">
                <a:latin typeface="Arial" panose="020B0604020202020204" pitchFamily="34" charset="0"/>
              </a:rPr>
              <a:t>【12】</a:t>
            </a:r>
            <a:r>
              <a:rPr lang="ja-JP" altLang="en-US" sz="1100">
                <a:latin typeface="Arial" panose="020B0604020202020204" pitchFamily="34" charset="0"/>
              </a:rPr>
              <a:t>の例</a:t>
            </a:r>
            <a:endParaRPr lang="en-US" altLang="ja-JP" sz="1100">
              <a:latin typeface="Arial" panose="020B0604020202020204" pitchFamily="34" charset="0"/>
            </a:endParaRPr>
          </a:p>
          <a:p>
            <a:r>
              <a:rPr lang="ja-JP" altLang="en-US" sz="1100">
                <a:latin typeface="Arial" panose="020B0604020202020204" pitchFamily="34" charset="0"/>
              </a:rPr>
              <a:t>　　「行間を読め」</a:t>
            </a:r>
            <a:endParaRPr lang="en-US" altLang="ja-JP" sz="1100">
              <a:latin typeface="Arial" panose="020B0604020202020204" pitchFamily="34" charset="0"/>
            </a:endParaRPr>
          </a:p>
          <a:p>
            <a:r>
              <a:rPr lang="ja-JP" altLang="en-US" sz="1100">
                <a:latin typeface="Arial" panose="020B0604020202020204" pitchFamily="34" charset="0"/>
              </a:rPr>
              <a:t>　　「言わなくても常識」</a:t>
            </a:r>
            <a:endParaRPr lang="en-US" altLang="ja-JP" sz="1100">
              <a:latin typeface="Arial" panose="020B0604020202020204" pitchFamily="34" charset="0"/>
            </a:endParaRPr>
          </a:p>
          <a:p>
            <a:r>
              <a:rPr lang="ja-JP" altLang="en-US" sz="1100">
                <a:latin typeface="Arial" panose="020B0604020202020204" pitchFamily="34" charset="0"/>
              </a:rPr>
              <a:t>　　「言った言わない」</a:t>
            </a:r>
            <a:endParaRPr lang="en-US" altLang="ja-JP" sz="1100">
              <a:latin typeface="Arial" panose="020B0604020202020204" pitchFamily="34" charset="0"/>
            </a:endParaRPr>
          </a:p>
          <a:p>
            <a:r>
              <a:rPr lang="ja-JP" altLang="en-US" sz="1100">
                <a:latin typeface="Arial" panose="020B0604020202020204" pitchFamily="34" charset="0"/>
              </a:rPr>
              <a:t>　など表現されない要求が、ユーザ・ベンダ間のトラブルの原因になります。特に非機能要求はこの傾向が強いです。</a:t>
            </a:r>
          </a:p>
          <a:p>
            <a:endParaRPr lang="en-US" altLang="ja-JP" sz="1100">
              <a:latin typeface="Arial" panose="020B0604020202020204" pitchFamily="34" charset="0"/>
            </a:endParaRPr>
          </a:p>
          <a:p>
            <a:r>
              <a:rPr lang="ja-JP" altLang="en-US" sz="1100">
                <a:latin typeface="Arial" panose="020B0604020202020204" pitchFamily="34" charset="0"/>
              </a:rPr>
              <a:t>●説明省略　不可</a:t>
            </a:r>
            <a:endParaRPr lang="en-US" altLang="ja-JP" sz="1100">
              <a:latin typeface="Arial" panose="020B0604020202020204" pitchFamily="34" charset="0"/>
            </a:endParaRPr>
          </a:p>
          <a:p>
            <a:endParaRPr lang="ja-JP" altLang="en-US">
              <a:latin typeface="Arial" panose="020B0604020202020204" pitchFamily="34" charset="0"/>
            </a:endParaRPr>
          </a:p>
        </p:txBody>
      </p:sp>
      <p:sp>
        <p:nvSpPr>
          <p:cNvPr id="18436"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B3C802F2-19A8-4190-A7B7-B1C306CC57D3}" type="slidenum">
              <a:rPr lang="en-US" altLang="ja-JP" sz="1300">
                <a:ea typeface="ＭＳ Ｐゴシック" panose="020B0600070205080204" pitchFamily="50" charset="-128"/>
              </a:rPr>
              <a:pPr>
                <a:spcBef>
                  <a:spcPct val="0"/>
                </a:spcBef>
              </a:pPr>
              <a:t>6</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6812585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スライド イメージ プレースホルダー 1"/>
          <p:cNvSpPr>
            <a:spLocks noGrp="1" noRot="1" noChangeAspect="1" noTextEdit="1"/>
          </p:cNvSpPr>
          <p:nvPr>
            <p:ph type="sldImg"/>
          </p:nvPr>
        </p:nvSpPr>
        <p:spPr>
          <a:ln/>
        </p:spPr>
      </p:sp>
      <p:sp>
        <p:nvSpPr>
          <p:cNvPr id="130051"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開発がある程度進んでから、念のため非機能要求グレードを用いて非機能要求を調整した事例です。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※7.2</a:t>
            </a:r>
            <a:r>
              <a:rPr lang="ja-JP" altLang="en-US">
                <a:latin typeface="Arial" panose="020B0604020202020204" pitchFamily="34" charset="0"/>
              </a:rPr>
              <a:t>節全体は時間の関係で省略も可です。</a:t>
            </a:r>
          </a:p>
          <a:p>
            <a:endParaRPr lang="ja-JP" altLang="en-US">
              <a:latin typeface="Arial" panose="020B0604020202020204" pitchFamily="34" charset="0"/>
            </a:endParaRPr>
          </a:p>
        </p:txBody>
      </p:sp>
      <p:sp>
        <p:nvSpPr>
          <p:cNvPr id="130052"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18052640-E091-4054-ACAA-2005304E7232}" type="slidenum">
              <a:rPr lang="en-US" altLang="ja-JP" sz="1300">
                <a:ea typeface="ＭＳ Ｐゴシック" panose="020B0600070205080204" pitchFamily="50" charset="-128"/>
              </a:rPr>
              <a:pPr>
                <a:spcBef>
                  <a:spcPct val="0"/>
                </a:spcBef>
              </a:pPr>
              <a:t>60</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40555532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スライド イメージ プレースホルダー 1"/>
          <p:cNvSpPr>
            <a:spLocks noGrp="1" noRot="1" noChangeAspect="1" noTextEdit="1"/>
          </p:cNvSpPr>
          <p:nvPr>
            <p:ph type="sldImg"/>
          </p:nvPr>
        </p:nvSpPr>
        <p:spPr>
          <a:ln/>
        </p:spPr>
      </p:sp>
      <p:sp>
        <p:nvSpPr>
          <p:cNvPr id="132099"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非機能要求グレード利用時の注意点を説明しましょう。</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※7.2</a:t>
            </a:r>
            <a:r>
              <a:rPr lang="ja-JP" altLang="en-US">
                <a:latin typeface="Arial" panose="020B0604020202020204" pitchFamily="34" charset="0"/>
              </a:rPr>
              <a:t>節全体は時間の関係で省略も可です。</a:t>
            </a:r>
          </a:p>
        </p:txBody>
      </p:sp>
      <p:sp>
        <p:nvSpPr>
          <p:cNvPr id="132100"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EB9E325-99F4-4AF5-827B-D2124DA886A8}" type="slidenum">
              <a:rPr lang="en-US" altLang="ja-JP" sz="1300">
                <a:ea typeface="ＭＳ Ｐゴシック" panose="020B0600070205080204" pitchFamily="50" charset="-128"/>
              </a:rPr>
              <a:pPr>
                <a:spcBef>
                  <a:spcPct val="0"/>
                </a:spcBef>
              </a:pPr>
              <a:t>61</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86751201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スライド イメージ プレースホルダー 1"/>
          <p:cNvSpPr>
            <a:spLocks noGrp="1" noRot="1" noChangeAspect="1" noTextEdit="1"/>
          </p:cNvSpPr>
          <p:nvPr>
            <p:ph type="sldImg"/>
          </p:nvPr>
        </p:nvSpPr>
        <p:spPr>
          <a:ln/>
        </p:spPr>
      </p:sp>
      <p:sp>
        <p:nvSpPr>
          <p:cNvPr id="13414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本事例は、テスト工程から非機能要求グレードを利用するのではなく、要求定義時に同グレードを利用して定義された非機能要求項目をテスト工程で確認しています。</a:t>
            </a:r>
            <a:endParaRPr lang="en-US" altLang="ja-JP">
              <a:latin typeface="Arial" panose="020B0604020202020204" pitchFamily="34" charset="0"/>
            </a:endParaRPr>
          </a:p>
          <a:p>
            <a:r>
              <a:rPr lang="ja-JP" altLang="en-US">
                <a:latin typeface="Arial" panose="020B0604020202020204" pitchFamily="34" charset="0"/>
              </a:rPr>
              <a:t>具体的には、</a:t>
            </a:r>
            <a:r>
              <a:rPr lang="en-US" altLang="ja-JP">
                <a:latin typeface="Arial" panose="020B0604020202020204" pitchFamily="34" charset="0"/>
              </a:rPr>
              <a:t>V</a:t>
            </a:r>
            <a:r>
              <a:rPr lang="ja-JP" altLang="en-US">
                <a:latin typeface="Arial" panose="020B0604020202020204" pitchFamily="34" charset="0"/>
              </a:rPr>
              <a:t>字モデルでもあるように上流工程で性能に関するテスト評価項目を選定しておき、テスト工程での評価ということになります。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※7.3</a:t>
            </a:r>
            <a:r>
              <a:rPr lang="ja-JP" altLang="en-US">
                <a:latin typeface="Arial" panose="020B0604020202020204" pitchFamily="34" charset="0"/>
              </a:rPr>
              <a:t>節全体は時間の関係で省略も可です。</a:t>
            </a:r>
          </a:p>
        </p:txBody>
      </p:sp>
      <p:sp>
        <p:nvSpPr>
          <p:cNvPr id="134148"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886FF5F7-6CEF-49BE-BC05-0F538C5F7B96}" type="slidenum">
              <a:rPr lang="en-US" altLang="ja-JP" sz="1300">
                <a:ea typeface="ＭＳ Ｐゴシック" panose="020B0600070205080204" pitchFamily="50" charset="-128"/>
              </a:rPr>
              <a:pPr>
                <a:spcBef>
                  <a:spcPct val="0"/>
                </a:spcBef>
              </a:pPr>
              <a:t>62</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426632454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スライド イメージ プレースホルダー 1"/>
          <p:cNvSpPr>
            <a:spLocks noGrp="1" noRot="1" noChangeAspect="1" noTextEdit="1"/>
          </p:cNvSpPr>
          <p:nvPr>
            <p:ph type="sldImg"/>
          </p:nvPr>
        </p:nvSpPr>
        <p:spPr>
          <a:ln/>
        </p:spPr>
      </p:sp>
      <p:sp>
        <p:nvSpPr>
          <p:cNvPr id="136195"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受講者によっては</a:t>
            </a:r>
            <a:r>
              <a:rPr lang="en-US" altLang="ja-JP">
                <a:latin typeface="Arial" panose="020B0604020202020204" pitchFamily="34" charset="0"/>
              </a:rPr>
              <a:t>SLA</a:t>
            </a:r>
            <a:r>
              <a:rPr lang="ja-JP" altLang="en-US">
                <a:latin typeface="Arial" panose="020B0604020202020204" pitchFamily="34" charset="0"/>
              </a:rPr>
              <a:t>を説明してください。</a:t>
            </a:r>
            <a:endParaRPr lang="en-US" altLang="ja-JP">
              <a:latin typeface="Arial" panose="020B0604020202020204" pitchFamily="34" charset="0"/>
            </a:endParaRPr>
          </a:p>
          <a:p>
            <a:r>
              <a:rPr lang="en-US" altLang="ja-JP">
                <a:latin typeface="Arial" panose="020B0604020202020204" pitchFamily="34" charset="0"/>
              </a:rPr>
              <a:t>SLA</a:t>
            </a:r>
            <a:r>
              <a:rPr lang="ja-JP" altLang="en-US">
                <a:latin typeface="Arial" panose="020B0604020202020204" pitchFamily="34" charset="0"/>
              </a:rPr>
              <a:t>（</a:t>
            </a:r>
            <a:r>
              <a:rPr lang="en-US" altLang="ja-JP">
                <a:latin typeface="Arial" panose="020B0604020202020204" pitchFamily="34" charset="0"/>
              </a:rPr>
              <a:t>service level agreement</a:t>
            </a:r>
            <a:r>
              <a:rPr lang="ja-JP" altLang="en-US">
                <a:latin typeface="Arial" panose="020B0604020202020204" pitchFamily="34" charset="0"/>
              </a:rPr>
              <a:t>）とは、サービス提供者（プロバイダ、ベンダ）とサービス委託者（顧客、ユーザ）との間で契約を行う際に、提供するサービスの内容と範囲、品質に対する要求（達成）水準を明確にし、それが達成できなかった場合のルールを含めて、あらかじめ合意しておくこと。</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endParaRPr lang="en-US" altLang="ja-JP">
              <a:latin typeface="Arial" panose="020B0604020202020204" pitchFamily="34" charset="0"/>
            </a:endParaRPr>
          </a:p>
          <a:p>
            <a:pPr eaLnBrk="1" hangingPunct="1"/>
            <a:r>
              <a:rPr lang="en-US" altLang="ja-JP">
                <a:latin typeface="Arial" panose="020B0604020202020204" pitchFamily="34" charset="0"/>
              </a:rPr>
              <a:t>※7.3</a:t>
            </a:r>
            <a:r>
              <a:rPr lang="ja-JP" altLang="en-US">
                <a:latin typeface="Arial" panose="020B0604020202020204" pitchFamily="34" charset="0"/>
              </a:rPr>
              <a:t>節全体は時間の関係で省略も可です。</a:t>
            </a:r>
          </a:p>
        </p:txBody>
      </p:sp>
      <p:sp>
        <p:nvSpPr>
          <p:cNvPr id="136196"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A49AD10-7735-41DE-86DB-6EBA8694DD44}" type="slidenum">
              <a:rPr lang="en-US" altLang="ja-JP" sz="1300">
                <a:ea typeface="ＭＳ Ｐゴシック" panose="020B0600070205080204" pitchFamily="50" charset="-128"/>
              </a:rPr>
              <a:pPr>
                <a:spcBef>
                  <a:spcPct val="0"/>
                </a:spcBef>
              </a:pPr>
              <a:t>63</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402640677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スライド イメージ プレースホルダー 1"/>
          <p:cNvSpPr>
            <a:spLocks noGrp="1" noRot="1" noChangeAspect="1" noTextEdit="1"/>
          </p:cNvSpPr>
          <p:nvPr>
            <p:ph type="sldImg"/>
          </p:nvPr>
        </p:nvSpPr>
        <p:spPr>
          <a:ln/>
        </p:spPr>
      </p:sp>
      <p:sp>
        <p:nvSpPr>
          <p:cNvPr id="138243"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要求定義時に決定した各レベルがテスト時にも満たされているかを検証します。満たされていなければその原因を特定し、システムに問題があると判明したらシステムを再検討することになります。</a:t>
            </a:r>
            <a:endParaRPr lang="en-US" altLang="ja-JP">
              <a:latin typeface="Arial" panose="020B0604020202020204" pitchFamily="34" charset="0"/>
            </a:endParaRPr>
          </a:p>
          <a:p>
            <a:r>
              <a:rPr lang="ja-JP" altLang="en-US">
                <a:latin typeface="Arial" panose="020B0604020202020204" pitchFamily="34" charset="0"/>
              </a:rPr>
              <a:t>「縮退時」とはサーバ故障により台数を減らして運用を行うことです。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endParaRPr lang="en-US" altLang="ja-JP">
              <a:latin typeface="Arial" panose="020B0604020202020204" pitchFamily="34" charset="0"/>
            </a:endParaRPr>
          </a:p>
          <a:p>
            <a:pPr eaLnBrk="1" hangingPunct="1"/>
            <a:r>
              <a:rPr lang="en-US" altLang="ja-JP">
                <a:latin typeface="Arial" panose="020B0604020202020204" pitchFamily="34" charset="0"/>
              </a:rPr>
              <a:t>※7.3</a:t>
            </a:r>
            <a:r>
              <a:rPr lang="ja-JP" altLang="en-US">
                <a:latin typeface="Arial" panose="020B0604020202020204" pitchFamily="34" charset="0"/>
              </a:rPr>
              <a:t>節全体は時間の関係で省略も可です。</a:t>
            </a:r>
          </a:p>
        </p:txBody>
      </p:sp>
      <p:sp>
        <p:nvSpPr>
          <p:cNvPr id="138244"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2351F23D-6FD1-4824-87F2-75F965B37CF4}" type="slidenum">
              <a:rPr lang="en-US" altLang="ja-JP" sz="1300">
                <a:ea typeface="ＭＳ Ｐゴシック" panose="020B0600070205080204" pitchFamily="50" charset="-128"/>
              </a:rPr>
              <a:pPr>
                <a:spcBef>
                  <a:spcPct val="0"/>
                </a:spcBef>
              </a:pPr>
              <a:t>64</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41770102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スライド イメージ プレースホルダ 1"/>
          <p:cNvSpPr>
            <a:spLocks noGrp="1" noRot="1" noChangeAspect="1" noTextEdit="1"/>
          </p:cNvSpPr>
          <p:nvPr>
            <p:ph type="sldImg"/>
          </p:nvPr>
        </p:nvSpPr>
        <p:spPr>
          <a:ln/>
        </p:spPr>
      </p:sp>
      <p:sp>
        <p:nvSpPr>
          <p:cNvPr id="140291"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既に稼働しているシステムは非機能要求が十分に考慮されていないかもしれません。</a:t>
            </a:r>
            <a:endParaRPr lang="en-US" altLang="ja-JP">
              <a:latin typeface="Arial" panose="020B0604020202020204" pitchFamily="34" charset="0"/>
            </a:endParaRPr>
          </a:p>
          <a:p>
            <a:r>
              <a:rPr lang="ja-JP" altLang="en-US">
                <a:latin typeface="Arial" panose="020B0604020202020204" pitchFamily="34" charset="0"/>
              </a:rPr>
              <a:t>その場合でも非機能要求グレードを使い再評価することで、リスクやコストの問題が表面化しそのための対応策が見えてきます。</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※7.4</a:t>
            </a:r>
            <a:r>
              <a:rPr lang="ja-JP" altLang="en-US">
                <a:latin typeface="Arial" panose="020B0604020202020204" pitchFamily="34" charset="0"/>
              </a:rPr>
              <a:t>節全体は時間の関係で省略も可です。</a:t>
            </a:r>
          </a:p>
          <a:p>
            <a:endParaRPr lang="ja-JP" altLang="en-US">
              <a:latin typeface="Arial" panose="020B0604020202020204" pitchFamily="34" charset="0"/>
            </a:endParaRPr>
          </a:p>
        </p:txBody>
      </p:sp>
      <p:sp>
        <p:nvSpPr>
          <p:cNvPr id="140292"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9A2C68A-963E-446B-A4E2-D1A4C8105FF0}" type="slidenum">
              <a:rPr lang="en-US" altLang="ja-JP" sz="1300">
                <a:ea typeface="ＭＳ Ｐゴシック" panose="020B0600070205080204" pitchFamily="50" charset="-128"/>
              </a:rPr>
              <a:pPr>
                <a:spcBef>
                  <a:spcPct val="0"/>
                </a:spcBef>
              </a:pPr>
              <a:t>65</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54257589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スライド イメージ プレースホルダ 1"/>
          <p:cNvSpPr>
            <a:spLocks noGrp="1" noRot="1" noChangeAspect="1" noTextEdit="1"/>
          </p:cNvSpPr>
          <p:nvPr>
            <p:ph type="sldImg"/>
          </p:nvPr>
        </p:nvSpPr>
        <p:spPr>
          <a:ln/>
        </p:spPr>
      </p:sp>
      <p:sp>
        <p:nvSpPr>
          <p:cNvPr id="142339"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ja-JP" altLang="en-US">
                <a:latin typeface="Arial" panose="020B0604020202020204" pitchFamily="34" charset="0"/>
              </a:rPr>
              <a:t>非機能要求グレード利用時の注意点を説明しましょう。</a:t>
            </a:r>
            <a:endParaRPr lang="en-US" altLang="ja-JP">
              <a:latin typeface="Arial" panose="020B0604020202020204" pitchFamily="34" charset="0"/>
            </a:endParaRPr>
          </a:p>
          <a:p>
            <a:endParaRPr lang="ja-JP" altLang="en-US">
              <a:latin typeface="Arial" panose="020B0604020202020204" pitchFamily="34" charset="0"/>
            </a:endParaRPr>
          </a:p>
          <a:p>
            <a:r>
              <a:rPr lang="ja-JP" altLang="en-US">
                <a:latin typeface="Arial" panose="020B0604020202020204" pitchFamily="34" charset="0"/>
              </a:rPr>
              <a:t>●説明省略　可</a:t>
            </a:r>
          </a:p>
          <a:p>
            <a:pPr eaLnBrk="1" hangingPunct="1"/>
            <a:r>
              <a:rPr lang="en-US" altLang="ja-JP">
                <a:latin typeface="Arial" panose="020B0604020202020204" pitchFamily="34" charset="0"/>
              </a:rPr>
              <a:t>※7.4</a:t>
            </a:r>
            <a:r>
              <a:rPr lang="ja-JP" altLang="en-US">
                <a:latin typeface="Arial" panose="020B0604020202020204" pitchFamily="34" charset="0"/>
              </a:rPr>
              <a:t>節全体は時間の関係で省略も可です。</a:t>
            </a:r>
          </a:p>
        </p:txBody>
      </p:sp>
      <p:sp>
        <p:nvSpPr>
          <p:cNvPr id="142340"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E9EDDC04-85F1-4719-9F22-BE67046B9CBF}" type="slidenum">
              <a:rPr lang="en-US" altLang="ja-JP" sz="1300">
                <a:ea typeface="ＭＳ Ｐゴシック" panose="020B0600070205080204" pitchFamily="50" charset="-128"/>
              </a:rPr>
              <a:pPr>
                <a:spcBef>
                  <a:spcPct val="0"/>
                </a:spcBef>
              </a:pPr>
              <a:t>66</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17467985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3" tIns="46027" rIns="92053" bIns="46027"/>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評価作業</a:t>
            </a:r>
            <a:r>
              <a:rPr lang="en-US" altLang="ja-JP">
                <a:latin typeface="Arial" panose="020B0604020202020204" pitchFamily="34" charset="0"/>
              </a:rPr>
              <a:t>A</a:t>
            </a:r>
            <a:r>
              <a:rPr lang="ja-JP" altLang="en-US">
                <a:latin typeface="Arial" panose="020B0604020202020204" pitchFamily="34" charset="0"/>
              </a:rPr>
              <a:t>は</a:t>
            </a:r>
            <a:r>
              <a:rPr lang="en-US" altLang="ja-JP">
                <a:latin typeface="Arial" panose="020B0604020202020204" pitchFamily="34" charset="0"/>
              </a:rPr>
              <a:t>RFP</a:t>
            </a:r>
            <a:r>
              <a:rPr lang="ja-JP" altLang="en-US">
                <a:latin typeface="Arial" panose="020B0604020202020204" pitchFamily="34" charset="0"/>
              </a:rPr>
              <a:t>等から非機能要求を洗い出します。評価作業</a:t>
            </a:r>
            <a:r>
              <a:rPr lang="en-US" altLang="ja-JP">
                <a:latin typeface="Arial" panose="020B0604020202020204" pitchFamily="34" charset="0"/>
              </a:rPr>
              <a:t>B</a:t>
            </a:r>
            <a:r>
              <a:rPr lang="ja-JP" altLang="en-US">
                <a:latin typeface="Arial" panose="020B0604020202020204" pitchFamily="34" charset="0"/>
              </a:rPr>
              <a:t>は実稼働システムの現状の非機能要求を洗い出します。</a:t>
            </a:r>
            <a:endParaRPr lang="en-US" altLang="ja-JP">
              <a:latin typeface="Arial" panose="020B0604020202020204" pitchFamily="34" charset="0"/>
            </a:endParaRPr>
          </a:p>
          <a:p>
            <a:pPr eaLnBrk="1" hangingPunct="1"/>
            <a:r>
              <a:rPr lang="ja-JP" altLang="en-US">
                <a:latin typeface="Arial" panose="020B0604020202020204" pitchFamily="34" charset="0"/>
              </a:rPr>
              <a:t>両者を比較するのが評価作業</a:t>
            </a:r>
            <a:r>
              <a:rPr lang="en-US" altLang="ja-JP">
                <a:latin typeface="Arial" panose="020B0604020202020204" pitchFamily="34" charset="0"/>
              </a:rPr>
              <a:t>C</a:t>
            </a:r>
            <a:r>
              <a:rPr lang="ja-JP" altLang="en-US">
                <a:latin typeface="Arial" panose="020B0604020202020204" pitchFamily="34" charset="0"/>
              </a:rPr>
              <a:t>になります。</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可</a:t>
            </a:r>
          </a:p>
          <a:p>
            <a:pPr eaLnBrk="1" hangingPunct="1"/>
            <a:r>
              <a:rPr lang="en-US" altLang="ja-JP">
                <a:latin typeface="Arial" panose="020B0604020202020204" pitchFamily="34" charset="0"/>
              </a:rPr>
              <a:t>※7.4</a:t>
            </a:r>
            <a:r>
              <a:rPr lang="ja-JP" altLang="en-US">
                <a:latin typeface="Arial" panose="020B0604020202020204" pitchFamily="34" charset="0"/>
              </a:rPr>
              <a:t>節全体は時間の関係で省略も可です。</a:t>
            </a:r>
          </a:p>
        </p:txBody>
      </p:sp>
      <p:sp>
        <p:nvSpPr>
          <p:cNvPr id="144388"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AD175961-90D0-4C22-9B9A-AC41236296FA}" type="slidenum">
              <a:rPr lang="en-US" altLang="ja-JP" sz="1300">
                <a:ea typeface="ＭＳ Ｐゴシック" panose="020B0600070205080204" pitchFamily="50" charset="-128"/>
              </a:rPr>
              <a:pPr>
                <a:spcBef>
                  <a:spcPct val="0"/>
                </a:spcBef>
              </a:pPr>
              <a:t>67</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02326878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latin typeface="Arial" panose="020B0604020202020204" pitchFamily="34" charset="0"/>
              </a:rPr>
              <a:t>●説明</a:t>
            </a:r>
          </a:p>
          <a:p>
            <a:pPr eaLnBrk="1" hangingPunct="1"/>
            <a:r>
              <a:rPr lang="ja-JP" altLang="en-US">
                <a:latin typeface="Arial" panose="020B0604020202020204" pitchFamily="34" charset="0"/>
              </a:rPr>
              <a:t>クラウドサービスは、ベンダが提供するサービスレイヤで整理するとこのようになります。</a:t>
            </a:r>
          </a:p>
          <a:p>
            <a:pPr eaLnBrk="1" hangingPunct="1"/>
            <a:r>
              <a:rPr lang="ja-JP" altLang="en-US">
                <a:latin typeface="Arial" panose="020B0604020202020204" pitchFamily="34" charset="0"/>
              </a:rPr>
              <a:t>細い黒実線（青色）の部分はベンダが決め、利用者は決めることができません。</a:t>
            </a:r>
          </a:p>
          <a:p>
            <a:pPr eaLnBrk="1" hangingPunct="1"/>
            <a:r>
              <a:rPr lang="ja-JP" altLang="en-US">
                <a:latin typeface="Arial" panose="020B0604020202020204" pitchFamily="34" charset="0"/>
              </a:rPr>
              <a:t>太い赤実線（黄色）の部分はユーザが決めることができます。</a:t>
            </a: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この図を要求定義の観点からみると次のようになります。</a:t>
            </a:r>
          </a:p>
          <a:p>
            <a:pPr eaLnBrk="1" hangingPunct="1"/>
            <a:r>
              <a:rPr lang="ja-JP" altLang="en-US">
                <a:latin typeface="Arial" panose="020B0604020202020204" pitchFamily="34" charset="0"/>
              </a:rPr>
              <a:t>実行基盤から下は非機能要求で、業務アプリケーションは機能要求と非機能要求からなります。</a:t>
            </a:r>
          </a:p>
          <a:p>
            <a:pPr eaLnBrk="1" hangingPunct="1"/>
            <a:r>
              <a:rPr lang="ja-JP" altLang="en-US">
                <a:latin typeface="Arial" panose="020B0604020202020204" pitchFamily="34" charset="0"/>
              </a:rPr>
              <a:t>実行基盤から下の非機能要求は非機能要求グレードでカバーできます。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オンプレミス</a:t>
            </a:r>
            <a:r>
              <a:rPr lang="en-US" altLang="ja-JP">
                <a:latin typeface="Arial" panose="020B0604020202020204" pitchFamily="34" charset="0"/>
              </a:rPr>
              <a:t>on-premise / </a:t>
            </a:r>
            <a:r>
              <a:rPr lang="ja-JP" altLang="en-US">
                <a:latin typeface="Arial" panose="020B0604020202020204" pitchFamily="34" charset="0"/>
              </a:rPr>
              <a:t>自社運用 </a:t>
            </a:r>
            <a:r>
              <a:rPr lang="en-US" altLang="ja-JP">
                <a:latin typeface="Arial" panose="020B0604020202020204" pitchFamily="34" charset="0"/>
              </a:rPr>
              <a:t>/ </a:t>
            </a:r>
            <a:r>
              <a:rPr lang="ja-JP" altLang="en-US">
                <a:latin typeface="Arial" panose="020B0604020202020204" pitchFamily="34" charset="0"/>
              </a:rPr>
              <a:t>社内設置</a:t>
            </a:r>
          </a:p>
          <a:p>
            <a:pPr eaLnBrk="1" hangingPunct="1"/>
            <a:r>
              <a:rPr lang="ja-JP" altLang="en-US">
                <a:latin typeface="Arial" panose="020B0604020202020204" pitchFamily="34" charset="0"/>
              </a:rPr>
              <a:t>情報システムを利用するに当たり、自社管理下にある設備に機材を設置し、ソフトウェアを配備・運用する形態のこと。</a:t>
            </a: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可</a:t>
            </a:r>
          </a:p>
          <a:p>
            <a:pPr eaLnBrk="1" hangingPunct="1"/>
            <a:r>
              <a:rPr lang="en-US" altLang="ja-JP">
                <a:latin typeface="Arial" panose="020B0604020202020204" pitchFamily="34" charset="0"/>
              </a:rPr>
              <a:t>※7.5</a:t>
            </a:r>
            <a:r>
              <a:rPr lang="ja-JP" altLang="en-US">
                <a:latin typeface="Arial" panose="020B0604020202020204" pitchFamily="34" charset="0"/>
              </a:rPr>
              <a:t>節全体は時間の関係で省略も可です。</a:t>
            </a:r>
          </a:p>
          <a:p>
            <a:pPr eaLnBrk="1" hangingPunct="1"/>
            <a:endParaRPr lang="ja-JP" altLang="en-US">
              <a:latin typeface="Arial" panose="020B0604020202020204" pitchFamily="34" charset="0"/>
            </a:endParaRPr>
          </a:p>
        </p:txBody>
      </p:sp>
      <p:sp>
        <p:nvSpPr>
          <p:cNvPr id="146436"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CD1C875B-0703-46B5-B477-42BB65B280A1}" type="slidenum">
              <a:rPr lang="en-US" altLang="ja-JP" sz="1300">
                <a:ea typeface="ＭＳ Ｐゴシック" panose="020B0600070205080204" pitchFamily="50" charset="-128"/>
              </a:rPr>
              <a:pPr>
                <a:spcBef>
                  <a:spcPct val="0"/>
                </a:spcBef>
              </a:pPr>
              <a:t>68</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366327895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latin typeface="Arial" panose="020B0604020202020204" pitchFamily="34" charset="0"/>
              </a:rPr>
              <a:t>●説明</a:t>
            </a:r>
          </a:p>
          <a:p>
            <a:pPr eaLnBrk="1" hangingPunct="1"/>
            <a:r>
              <a:rPr lang="ja-JP" altLang="en-US">
                <a:latin typeface="Arial" panose="020B0604020202020204" pitchFamily="34" charset="0"/>
              </a:rPr>
              <a:t>クラウドサービスを使う場合、次のようにして導入の可否を検討します。</a:t>
            </a:r>
          </a:p>
          <a:p>
            <a:pPr eaLnBrk="1" hangingPunct="1"/>
            <a:r>
              <a:rPr lang="ja-JP" altLang="en-US">
                <a:latin typeface="Arial" panose="020B0604020202020204" pitchFamily="34" charset="0"/>
              </a:rPr>
              <a:t>１．利用者の要求（機能要求、非機能要求）を明確にします。</a:t>
            </a:r>
          </a:p>
          <a:p>
            <a:pPr eaLnBrk="1" hangingPunct="1"/>
            <a:r>
              <a:rPr lang="ja-JP" altLang="en-US">
                <a:latin typeface="Arial" panose="020B0604020202020204" pitchFamily="34" charset="0"/>
              </a:rPr>
              <a:t>２．クラウドサービスが提供する機能要求と非機能要求（</a:t>
            </a:r>
            <a:r>
              <a:rPr lang="en-US" altLang="ja-JP">
                <a:latin typeface="Arial" panose="020B0604020202020204" pitchFamily="34" charset="0"/>
              </a:rPr>
              <a:t>SLA</a:t>
            </a:r>
            <a:r>
              <a:rPr lang="ja-JP" altLang="en-US">
                <a:latin typeface="Arial" panose="020B0604020202020204" pitchFamily="34" charset="0"/>
              </a:rPr>
              <a:t>）を確認します。</a:t>
            </a:r>
          </a:p>
          <a:p>
            <a:pPr eaLnBrk="1" hangingPunct="1"/>
            <a:r>
              <a:rPr lang="ja-JP" altLang="en-US">
                <a:latin typeface="Arial" panose="020B0604020202020204" pitchFamily="34" charset="0"/>
              </a:rPr>
              <a:t>３．この２つの要求をすり合わせ、合致したクラウドサービスを利用します。</a:t>
            </a:r>
          </a:p>
          <a:p>
            <a:pPr eaLnBrk="1" hangingPunct="1"/>
            <a:r>
              <a:rPr lang="ja-JP" altLang="en-US">
                <a:latin typeface="Arial" panose="020B0604020202020204" pitchFamily="34" charset="0"/>
              </a:rPr>
              <a:t>一致しないサービスを選択すると、</a:t>
            </a:r>
            <a:r>
              <a:rPr lang="en-US" altLang="ja-JP">
                <a:latin typeface="Arial" panose="020B0604020202020204" pitchFamily="34" charset="0"/>
              </a:rPr>
              <a:t>IT</a:t>
            </a:r>
            <a:r>
              <a:rPr lang="ja-JP" altLang="en-US">
                <a:latin typeface="Arial" panose="020B0604020202020204" pitchFamily="34" charset="0"/>
              </a:rPr>
              <a:t>リスク（セキュリティや障害時のサービス低下）が発生します。</a:t>
            </a:r>
          </a:p>
          <a:p>
            <a:pPr eaLnBrk="1" hangingPunct="1"/>
            <a:r>
              <a:rPr lang="ja-JP" altLang="en-US">
                <a:latin typeface="Arial" panose="020B0604020202020204" pitchFamily="34" charset="0"/>
              </a:rPr>
              <a:t>対策としては、そのリスクを把握し、それに対する担保する対策を講じたり、リスクを受容することが必要です。</a:t>
            </a:r>
          </a:p>
          <a:p>
            <a:pPr eaLnBrk="1" hangingPunct="1"/>
            <a:r>
              <a:rPr lang="ja-JP" altLang="en-US">
                <a:latin typeface="Arial" panose="020B0604020202020204" pitchFamily="34" charset="0"/>
              </a:rPr>
              <a:t>その際、低コストや運用の人手が不要というメリットを生かすには、思い切った機能や非機能要求の割り切りが必要です。</a:t>
            </a:r>
          </a:p>
          <a:p>
            <a:pPr eaLnBrk="1" hangingPunct="1"/>
            <a:r>
              <a:rPr lang="ja-JP" altLang="en-US">
                <a:latin typeface="Arial" panose="020B0604020202020204" pitchFamily="34" charset="0"/>
              </a:rPr>
              <a:t>サービスが停止しても、人手で業務を行う代替え手段の準備をしたり、リスクの発生確率の小さくて影響が少ないものは、リスクを受容することがクラウドサービスをうまく使うコツだと考えます。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可</a:t>
            </a:r>
          </a:p>
          <a:p>
            <a:pPr eaLnBrk="1" hangingPunct="1"/>
            <a:r>
              <a:rPr lang="en-US" altLang="ja-JP">
                <a:latin typeface="Arial" panose="020B0604020202020204" pitchFamily="34" charset="0"/>
              </a:rPr>
              <a:t>※7.5</a:t>
            </a:r>
            <a:r>
              <a:rPr lang="ja-JP" altLang="en-US">
                <a:latin typeface="Arial" panose="020B0604020202020204" pitchFamily="34" charset="0"/>
              </a:rPr>
              <a:t>節全体は時間の関係で省略も可です。</a:t>
            </a:r>
          </a:p>
        </p:txBody>
      </p:sp>
      <p:sp>
        <p:nvSpPr>
          <p:cNvPr id="148484"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56B2DB8-12E3-4E83-9121-FF05A0319097}" type="slidenum">
              <a:rPr lang="en-US" altLang="ja-JP" sz="1300">
                <a:ea typeface="ＭＳ Ｐゴシック" panose="020B0600070205080204" pitchFamily="50" charset="-128"/>
              </a:rPr>
              <a:pPr>
                <a:spcBef>
                  <a:spcPct val="0"/>
                </a:spcBef>
              </a:pPr>
              <a:t>69</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3743996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Rot="1" noChangeAspect="1" noChangeArrowheads="1" noTextEdit="1"/>
          </p:cNvSpPr>
          <p:nvPr>
            <p:ph type="sldImg"/>
          </p:nvPr>
        </p:nvSpPr>
        <p:spPr>
          <a:ln/>
        </p:spPr>
      </p:sp>
      <p:sp>
        <p:nvSpPr>
          <p:cNvPr id="204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要求定義は重要ですが、実態として、企業の要求定義への取り組みはまだまだのようです。</a:t>
            </a:r>
            <a:endParaRPr lang="en-US" altLang="ja-JP">
              <a:latin typeface="Arial" panose="020B0604020202020204" pitchFamily="34" charset="0"/>
            </a:endParaRPr>
          </a:p>
          <a:p>
            <a:pPr eaLnBrk="1" hangingPunct="1"/>
            <a:r>
              <a:rPr lang="en-US" altLang="ja-JP">
                <a:latin typeface="Arial" panose="020B0604020202020204" pitchFamily="34" charset="0"/>
              </a:rPr>
              <a:t>JUAS</a:t>
            </a:r>
            <a:r>
              <a:rPr lang="ja-JP" altLang="en-US">
                <a:latin typeface="Arial" panose="020B0604020202020204" pitchFamily="34" charset="0"/>
              </a:rPr>
              <a:t>の「</a:t>
            </a:r>
            <a:r>
              <a:rPr lang="zh-TW" altLang="en-US">
                <a:latin typeface="Arial" panose="020B0604020202020204" pitchFamily="34" charset="0"/>
              </a:rPr>
              <a:t>企業</a:t>
            </a:r>
            <a:r>
              <a:rPr lang="en-US" altLang="zh-TW">
                <a:latin typeface="Arial" panose="020B0604020202020204" pitchFamily="34" charset="0"/>
              </a:rPr>
              <a:t>IT</a:t>
            </a:r>
            <a:r>
              <a:rPr lang="zh-TW" altLang="en-US">
                <a:latin typeface="Arial" panose="020B0604020202020204" pitchFamily="34" charset="0"/>
              </a:rPr>
              <a:t>動向調査報告書</a:t>
            </a:r>
            <a:r>
              <a:rPr lang="en-US" altLang="zh-TW">
                <a:latin typeface="Arial" panose="020B0604020202020204" pitchFamily="34" charset="0"/>
              </a:rPr>
              <a:t>2012</a:t>
            </a:r>
            <a:r>
              <a:rPr lang="ja-JP" altLang="en-US">
                <a:latin typeface="Arial" panose="020B0604020202020204" pitchFamily="34" charset="0"/>
              </a:rPr>
              <a:t>」では、原理原則</a:t>
            </a:r>
            <a:r>
              <a:rPr lang="en-US" altLang="ja-JP">
                <a:latin typeface="Arial" panose="020B0604020202020204" pitchFamily="34" charset="0"/>
              </a:rPr>
              <a:t>17</a:t>
            </a:r>
            <a:r>
              <a:rPr lang="ja-JP" altLang="en-US">
                <a:latin typeface="Arial" panose="020B0604020202020204" pitchFamily="34" charset="0"/>
              </a:rPr>
              <a:t>ヶ条の行動規範全てについて調査しています。</a:t>
            </a:r>
            <a:endParaRPr lang="en-US" altLang="ja-JP">
              <a:latin typeface="Arial" panose="020B0604020202020204" pitchFamily="34" charset="0"/>
            </a:endParaRPr>
          </a:p>
          <a:p>
            <a:pPr eaLnBrk="1" hangingPunct="1"/>
            <a:r>
              <a:rPr lang="ja-JP" altLang="en-US">
                <a:latin typeface="Arial" panose="020B0604020202020204" pitchFamily="34" charset="0"/>
              </a:rPr>
              <a:t>その中で要求定義により関連の深い</a:t>
            </a:r>
            <a:r>
              <a:rPr lang="en-US" altLang="ja-JP">
                <a:latin typeface="Arial" panose="020B0604020202020204" pitchFamily="34" charset="0"/>
              </a:rPr>
              <a:t>【11】</a:t>
            </a:r>
            <a:r>
              <a:rPr lang="ja-JP" altLang="en-US">
                <a:latin typeface="Arial" panose="020B0604020202020204" pitchFamily="34" charset="0"/>
              </a:rPr>
              <a:t>～</a:t>
            </a:r>
            <a:r>
              <a:rPr lang="en-US" altLang="ja-JP">
                <a:latin typeface="Arial" panose="020B0604020202020204" pitchFamily="34" charset="0"/>
              </a:rPr>
              <a:t>【14】</a:t>
            </a:r>
            <a:r>
              <a:rPr lang="ja-JP" altLang="en-US">
                <a:latin typeface="Arial" panose="020B0604020202020204" pitchFamily="34" charset="0"/>
              </a:rPr>
              <a:t>を図示しています。</a:t>
            </a:r>
            <a:endParaRPr lang="en-US" altLang="ja-JP">
              <a:latin typeface="Arial" panose="020B0604020202020204" pitchFamily="34" charset="0"/>
            </a:endParaRPr>
          </a:p>
          <a:p>
            <a:pPr eaLnBrk="1" hangingPunct="1"/>
            <a:r>
              <a:rPr lang="ja-JP" altLang="en-US">
                <a:latin typeface="Arial" panose="020B0604020202020204" pitchFamily="34" charset="0"/>
              </a:rPr>
              <a:t>「実践できていない」は</a:t>
            </a:r>
            <a:r>
              <a:rPr lang="en-US" altLang="ja-JP">
                <a:latin typeface="Arial" panose="020B0604020202020204" pitchFamily="34" charset="0"/>
              </a:rPr>
              <a:t>30%</a:t>
            </a:r>
            <a:r>
              <a:rPr lang="ja-JP" altLang="en-US">
                <a:latin typeface="Arial" panose="020B0604020202020204" pitchFamily="34" charset="0"/>
              </a:rPr>
              <a:t>前後、「担当者レベルで実践」も</a:t>
            </a:r>
            <a:r>
              <a:rPr lang="en-US" altLang="ja-JP">
                <a:latin typeface="Arial" panose="020B0604020202020204" pitchFamily="34" charset="0"/>
              </a:rPr>
              <a:t>30%</a:t>
            </a:r>
            <a:r>
              <a:rPr lang="ja-JP" altLang="en-US">
                <a:latin typeface="Arial" panose="020B0604020202020204" pitchFamily="34" charset="0"/>
              </a:rPr>
              <a:t>弱あり、合わせて</a:t>
            </a:r>
            <a:r>
              <a:rPr lang="en-US" altLang="ja-JP">
                <a:latin typeface="Arial" panose="020B0604020202020204" pitchFamily="34" charset="0"/>
              </a:rPr>
              <a:t>60%</a:t>
            </a:r>
            <a:r>
              <a:rPr lang="ja-JP" altLang="en-US">
                <a:latin typeface="Arial" panose="020B0604020202020204" pitchFamily="34" charset="0"/>
              </a:rPr>
              <a:t>前後の企業が組織的に要求定義を実施できていないことを示しています。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不可</a:t>
            </a:r>
            <a:endParaRPr lang="en-US" altLang="ja-JP">
              <a:latin typeface="Arial" panose="020B0604020202020204" pitchFamily="34" charset="0"/>
            </a:endParaRPr>
          </a:p>
          <a:p>
            <a:pPr eaLnBrk="1" hangingPunct="1"/>
            <a:endParaRPr lang="ja-JP" altLang="en-US">
              <a:latin typeface="Arial" panose="020B0604020202020204" pitchFamily="34" charset="0"/>
            </a:endParaRPr>
          </a:p>
        </p:txBody>
      </p:sp>
      <p:sp>
        <p:nvSpPr>
          <p:cNvPr id="20484"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03925FD1-E32B-4EA0-8774-8CEBEF1932E5}" type="slidenum">
              <a:rPr lang="en-US" altLang="ja-JP" sz="1300">
                <a:ea typeface="ＭＳ Ｐゴシック" panose="020B0600070205080204" pitchFamily="50" charset="-128"/>
              </a:rPr>
              <a:pPr>
                <a:spcBef>
                  <a:spcPct val="0"/>
                </a:spcBef>
              </a:pPr>
              <a:t>7</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110628385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BD351702-255C-4E0B-9E92-3EC11ED02AC4}" type="slidenum">
              <a:rPr lang="en-US" altLang="ja-JP" sz="1300">
                <a:ea typeface="ＭＳ Ｐゴシック" panose="020B0600070205080204" pitchFamily="50" charset="-128"/>
              </a:rPr>
              <a:pPr>
                <a:spcBef>
                  <a:spcPct val="0"/>
                </a:spcBef>
              </a:pPr>
              <a:t>70</a:t>
            </a:fld>
            <a:endParaRPr lang="en-US" altLang="ja-JP" sz="1300">
              <a:ea typeface="ＭＳ Ｐゴシック" panose="020B0600070205080204" pitchFamily="50" charset="-128"/>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xfrm>
            <a:off x="906463" y="4716463"/>
            <a:ext cx="4984750" cy="4465637"/>
          </a:xfr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32225209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スライド イメージ プレースホルダー 1"/>
          <p:cNvSpPr>
            <a:spLocks noGrp="1" noRot="1" noChangeAspect="1" noTextEdit="1"/>
          </p:cNvSpPr>
          <p:nvPr>
            <p:ph type="sldImg"/>
          </p:nvPr>
        </p:nvSpPr>
        <p:spPr>
          <a:ln/>
        </p:spPr>
      </p:sp>
      <p:sp>
        <p:nvSpPr>
          <p:cNvPr id="152579"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latin typeface="Arial" panose="020B0604020202020204" pitchFamily="34" charset="0"/>
              </a:rPr>
              <a:t>●説明</a:t>
            </a:r>
            <a:endParaRPr lang="en-US" altLang="ja-JP">
              <a:latin typeface="Arial" panose="020B0604020202020204" pitchFamily="34" charset="0"/>
            </a:endParaRPr>
          </a:p>
          <a:p>
            <a:r>
              <a:rPr lang="en-US" altLang="ja-JP">
                <a:latin typeface="Arial" panose="020B0604020202020204" pitchFamily="34" charset="0"/>
              </a:rPr>
              <a:t>IPA</a:t>
            </a:r>
            <a:r>
              <a:rPr lang="ja-JP" altLang="en-US">
                <a:latin typeface="Arial" panose="020B0604020202020204" pitchFamily="34" charset="0"/>
              </a:rPr>
              <a:t>以外でも様々な団体で非機能要求のガイドライン等を発行しています。必要に応じて参照してください。</a:t>
            </a:r>
            <a:endParaRPr lang="en-US" altLang="ja-JP">
              <a:latin typeface="Arial" panose="020B0604020202020204" pitchFamily="34" charset="0"/>
            </a:endParaRPr>
          </a:p>
          <a:p>
            <a:r>
              <a:rPr lang="en-US" altLang="ja-JP">
                <a:latin typeface="Arial" panose="020B0604020202020204" pitchFamily="34" charset="0"/>
              </a:rPr>
              <a:t>JUAS</a:t>
            </a:r>
            <a:r>
              <a:rPr lang="ja-JP" altLang="en-US">
                <a:latin typeface="Arial" panose="020B0604020202020204" pitchFamily="34" charset="0"/>
              </a:rPr>
              <a:t>：一般社団法人 日本情報システム・ユーザー協会</a:t>
            </a:r>
          </a:p>
          <a:p>
            <a:r>
              <a:rPr lang="en-US" altLang="ja-JP">
                <a:latin typeface="Arial" panose="020B0604020202020204" pitchFamily="34" charset="0"/>
              </a:rPr>
              <a:t>JEITA</a:t>
            </a:r>
            <a:r>
              <a:rPr lang="ja-JP" altLang="en-US">
                <a:latin typeface="Arial" panose="020B0604020202020204" pitchFamily="34" charset="0"/>
              </a:rPr>
              <a:t>：一般社団法人・電子情報技術産業協会</a:t>
            </a:r>
            <a:endParaRPr lang="en-US" altLang="ja-JP">
              <a:latin typeface="Arial" panose="020B0604020202020204" pitchFamily="34" charset="0"/>
            </a:endParaRPr>
          </a:p>
          <a:p>
            <a:r>
              <a:rPr lang="en-US" altLang="ja-JP">
                <a:latin typeface="Arial" panose="020B0604020202020204" pitchFamily="34" charset="0"/>
              </a:rPr>
              <a:t>JISA</a:t>
            </a:r>
            <a:r>
              <a:rPr lang="ja-JP" altLang="en-US">
                <a:latin typeface="Arial" panose="020B0604020202020204" pitchFamily="34" charset="0"/>
              </a:rPr>
              <a:t>：一般社団法人情報サービス産業協会</a:t>
            </a:r>
            <a:endParaRPr lang="en-US" altLang="ja-JP">
              <a:latin typeface="Arial" panose="020B0604020202020204" pitchFamily="34" charset="0"/>
            </a:endParaRPr>
          </a:p>
          <a:p>
            <a:endParaRPr lang="en-US" altLang="ja-JP">
              <a:latin typeface="Arial" panose="020B0604020202020204" pitchFamily="34" charset="0"/>
            </a:endParaRPr>
          </a:p>
          <a:p>
            <a:r>
              <a:rPr lang="ja-JP" altLang="en-US">
                <a:latin typeface="Arial" panose="020B0604020202020204" pitchFamily="34" charset="0"/>
              </a:rPr>
              <a:t>●説明省略　可</a:t>
            </a:r>
          </a:p>
          <a:p>
            <a:endParaRPr lang="ja-JP" altLang="en-US">
              <a:latin typeface="Arial" panose="020B0604020202020204" pitchFamily="34" charset="0"/>
            </a:endParaRPr>
          </a:p>
        </p:txBody>
      </p:sp>
      <p:sp>
        <p:nvSpPr>
          <p:cNvPr id="152580"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3AB4EA5-FE81-41F8-AC3A-5BE9F081F9DC}" type="slidenum">
              <a:rPr lang="en-US" altLang="ja-JP" sz="1300">
                <a:ea typeface="ＭＳ Ｐゴシック" panose="020B0600070205080204" pitchFamily="50" charset="-128"/>
              </a:rPr>
              <a:pPr>
                <a:spcBef>
                  <a:spcPct val="0"/>
                </a:spcBef>
              </a:pPr>
              <a:t>71</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20304924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noRot="1" noChangeAspect="1" noChangeArrowheads="1" noTextEdit="1"/>
          </p:cNvSpPr>
          <p:nvPr>
            <p:ph type="sldImg"/>
          </p:nvPr>
        </p:nvSpPr>
        <p:spPr>
          <a:xfrm>
            <a:off x="733425" y="531813"/>
            <a:ext cx="5335588" cy="4002087"/>
          </a:xfrm>
          <a:ln/>
        </p:spPr>
      </p:sp>
      <p:sp>
        <p:nvSpPr>
          <p:cNvPr id="154627" name="Rectangle 3"/>
          <p:cNvSpPr>
            <a:spLocks noGrp="1" noChangeArrowheads="1"/>
          </p:cNvSpPr>
          <p:nvPr>
            <p:ph type="body" idx="1"/>
          </p:nvPr>
        </p:nvSpPr>
        <p:spPr>
          <a:xfrm>
            <a:off x="531813" y="4624388"/>
            <a:ext cx="5762625" cy="46942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en-US" altLang="ja-JP">
                <a:latin typeface="Arial" panose="020B0604020202020204" pitchFamily="34" charset="0"/>
              </a:rPr>
              <a:t>ISO/IEC 9126-1:2001</a:t>
            </a:r>
            <a:r>
              <a:rPr lang="ja-JP" altLang="en-US">
                <a:latin typeface="Arial" panose="020B0604020202020204" pitchFamily="34" charset="0"/>
              </a:rPr>
              <a:t>は</a:t>
            </a:r>
            <a:r>
              <a:rPr lang="en-US" altLang="ja-JP">
                <a:latin typeface="Arial" panose="020B0604020202020204" pitchFamily="34" charset="0"/>
              </a:rPr>
              <a:t>JIS X 129</a:t>
            </a:r>
            <a:r>
              <a:rPr lang="ja-JP" altLang="en-US">
                <a:latin typeface="Arial" panose="020B0604020202020204" pitchFamily="34" charset="0"/>
              </a:rPr>
              <a:t>になります。</a:t>
            </a:r>
            <a:endParaRPr lang="en-US" altLang="ja-JP">
              <a:latin typeface="Arial" panose="020B0604020202020204" pitchFamily="34" charset="0"/>
            </a:endParaRPr>
          </a:p>
          <a:p>
            <a:pPr eaLnBrk="1" hangingPunct="1"/>
            <a:r>
              <a:rPr lang="ja-JP" altLang="en-US">
                <a:latin typeface="Arial" panose="020B0604020202020204" pitchFamily="34" charset="0"/>
              </a:rPr>
              <a:t>現在、</a:t>
            </a:r>
            <a:r>
              <a:rPr lang="en-US" altLang="ja-JP">
                <a:latin typeface="Arial" panose="020B0604020202020204" pitchFamily="34" charset="0"/>
              </a:rPr>
              <a:t>ISO-25000</a:t>
            </a:r>
            <a:r>
              <a:rPr lang="ja-JP" altLang="en-US">
                <a:latin typeface="Arial" panose="020B0604020202020204" pitchFamily="34" charset="0"/>
              </a:rPr>
              <a:t>シリーズに移行中です。またその</a:t>
            </a:r>
            <a:r>
              <a:rPr lang="en-US" altLang="ja-JP">
                <a:latin typeface="Arial" panose="020B0604020202020204" pitchFamily="34" charset="0"/>
              </a:rPr>
              <a:t>JIS</a:t>
            </a:r>
            <a:r>
              <a:rPr lang="ja-JP" altLang="en-US">
                <a:latin typeface="Arial" panose="020B0604020202020204" pitchFamily="34" charset="0"/>
              </a:rPr>
              <a:t>版は</a:t>
            </a:r>
            <a:r>
              <a:rPr lang="en-US" altLang="ja-JP">
                <a:latin typeface="Arial" panose="020B0604020202020204" pitchFamily="34" charset="0"/>
              </a:rPr>
              <a:t>JIS X 25000</a:t>
            </a:r>
            <a:r>
              <a:rPr lang="ja-JP" altLang="en-US">
                <a:latin typeface="Arial" panose="020B0604020202020204" pitchFamily="34" charset="0"/>
              </a:rPr>
              <a:t>になります。</a:t>
            </a:r>
            <a:endParaRPr lang="en-US" altLang="ja-JP">
              <a:latin typeface="Arial" panose="020B0604020202020204" pitchFamily="34" charset="0"/>
            </a:endParaRPr>
          </a:p>
          <a:p>
            <a:pPr eaLnBrk="1" hangingPunct="1"/>
            <a:r>
              <a:rPr lang="en-US" altLang="ja-JP">
                <a:latin typeface="Arial" panose="020B0604020202020204" pitchFamily="34" charset="0"/>
              </a:rPr>
              <a:t>ISO/IEC 9126</a:t>
            </a:r>
            <a:r>
              <a:rPr lang="ja-JP" altLang="en-US">
                <a:latin typeface="Arial" panose="020B0604020202020204" pitchFamily="34" charset="0"/>
              </a:rPr>
              <a:t>の対象はソフトウェアの品質であり非機能要求グレードの対象はシステム基盤である。</a:t>
            </a:r>
            <a:endParaRPr lang="en-US" altLang="ja-JP">
              <a:latin typeface="Arial" panose="020B0604020202020204" pitchFamily="34" charset="0"/>
            </a:endParaRPr>
          </a:p>
          <a:p>
            <a:pPr eaLnBrk="1" hangingPunct="1"/>
            <a:r>
              <a:rPr lang="ja-JP" altLang="en-US">
                <a:latin typeface="Arial" panose="020B0604020202020204" pitchFamily="34" charset="0"/>
              </a:rPr>
              <a:t>このため非機能要求グレードでは</a:t>
            </a:r>
            <a:r>
              <a:rPr lang="en-US" altLang="ja-JP">
                <a:latin typeface="Arial" panose="020B0604020202020204" pitchFamily="34" charset="0"/>
              </a:rPr>
              <a:t>ISO/IEC 9126</a:t>
            </a:r>
            <a:r>
              <a:rPr lang="ja-JP" altLang="en-US">
                <a:latin typeface="Arial" panose="020B0604020202020204" pitchFamily="34" charset="0"/>
              </a:rPr>
              <a:t>と合致あるいは類似するものは取り上げ、合わないものは対象外としています。</a:t>
            </a:r>
            <a:endParaRPr lang="en-US" altLang="ja-JP">
              <a:latin typeface="Arial" panose="020B0604020202020204" pitchFamily="34" charset="0"/>
            </a:endParaRPr>
          </a:p>
          <a:p>
            <a:pPr eaLnBrk="1" hangingPunct="1"/>
            <a:endParaRPr lang="ja-JP" altLang="en-US">
              <a:latin typeface="Arial" panose="020B0604020202020204" pitchFamily="34" charset="0"/>
            </a:endParaRPr>
          </a:p>
          <a:p>
            <a:pPr eaLnBrk="1" hangingPunct="1"/>
            <a:r>
              <a:rPr lang="ja-JP" altLang="en-US">
                <a:latin typeface="Arial" panose="020B0604020202020204" pitchFamily="34" charset="0"/>
              </a:rPr>
              <a:t>●説明省略　可</a:t>
            </a:r>
          </a:p>
          <a:p>
            <a:pPr eaLnBrk="1" hangingPunct="1"/>
            <a:endParaRPr lang="ja-JP" altLang="ja-JP">
              <a:latin typeface="Arial" panose="020B0604020202020204" pitchFamily="34" charset="0"/>
            </a:endParaRPr>
          </a:p>
        </p:txBody>
      </p:sp>
      <p:sp>
        <p:nvSpPr>
          <p:cNvPr id="154628" name="スライド番号プレースホルダー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0E6AA20-8E3C-4E88-83C3-A388082A6A7A}" type="slidenum">
              <a:rPr lang="en-US" altLang="ja-JP" sz="1300">
                <a:ea typeface="ＭＳ Ｐゴシック" panose="020B0600070205080204" pitchFamily="50" charset="-128"/>
              </a:rPr>
              <a:pPr>
                <a:spcBef>
                  <a:spcPct val="0"/>
                </a:spcBef>
              </a:pPr>
              <a:t>72</a:t>
            </a:fld>
            <a:endParaRPr lang="en-US" altLang="ja-JP" sz="1300">
              <a:ea typeface="ＭＳ Ｐゴシック" panose="020B0600070205080204" pitchFamily="50" charset="-128"/>
            </a:endParaRPr>
          </a:p>
        </p:txBody>
      </p:sp>
    </p:spTree>
    <p:extLst>
      <p:ext uri="{BB962C8B-B14F-4D97-AF65-F5344CB8AC3E}">
        <p14:creationId xmlns:p14="http://schemas.microsoft.com/office/powerpoint/2010/main" val="34847013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xfrm>
            <a:off x="3851275" y="9429750"/>
            <a:ext cx="2946400" cy="4968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8E2DA939-9701-4094-97B5-BBD7872FD0EA}" type="slidenum">
              <a:rPr lang="en-US" altLang="ja-JP" sz="1300">
                <a:ea typeface="ＭＳ Ｐゴシック" panose="020B0600070205080204" pitchFamily="50" charset="-128"/>
              </a:rPr>
              <a:pPr>
                <a:spcBef>
                  <a:spcPct val="0"/>
                </a:spcBef>
              </a:pPr>
              <a:t>8</a:t>
            </a:fld>
            <a:endParaRPr lang="en-US" altLang="ja-JP" sz="1300">
              <a:ea typeface="ＭＳ Ｐゴシック" panose="020B0600070205080204" pitchFamily="50" charset="-128"/>
            </a:endParaRPr>
          </a:p>
        </p:txBody>
      </p:sp>
      <p:sp>
        <p:nvSpPr>
          <p:cNvPr id="22531" name="Rectangle 2"/>
          <p:cNvSpPr>
            <a:spLocks noGrp="1" noRot="1" noChangeAspect="1" noChangeArrowheads="1" noTextEdit="1"/>
          </p:cNvSpPr>
          <p:nvPr>
            <p:ph type="sldImg"/>
          </p:nvPr>
        </p:nvSpPr>
        <p:spPr>
          <a:xfrm>
            <a:off x="736600" y="533400"/>
            <a:ext cx="5330825" cy="3998913"/>
          </a:xfrm>
          <a:ln/>
        </p:spPr>
      </p:sp>
      <p:sp>
        <p:nvSpPr>
          <p:cNvPr id="22532" name="Rectangle 3"/>
          <p:cNvSpPr>
            <a:spLocks noGrp="1" noChangeArrowheads="1"/>
          </p:cNvSpPr>
          <p:nvPr>
            <p:ph type="body" idx="1"/>
          </p:nvPr>
        </p:nvSpPr>
        <p:spPr>
          <a:xfrm>
            <a:off x="531813" y="4622800"/>
            <a:ext cx="5762625" cy="46958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ja-JP" altLang="en-US">
                <a:latin typeface="Arial" panose="020B0604020202020204" pitchFamily="34" charset="0"/>
              </a:rPr>
              <a:t>要求定義は、その工程で即定義されることは稀であるため、課題として管理することが重要です。</a:t>
            </a:r>
            <a:endParaRPr lang="en-US" altLang="ja-JP">
              <a:latin typeface="Arial" panose="020B0604020202020204" pitchFamily="34" charset="0"/>
            </a:endParaRPr>
          </a:p>
          <a:p>
            <a:pPr eaLnBrk="1" hangingPunct="1"/>
            <a:r>
              <a:rPr lang="ja-JP" altLang="en-US">
                <a:latin typeface="Arial" panose="020B0604020202020204" pitchFamily="34" charset="0"/>
              </a:rPr>
              <a:t>大事なことは、要求（機能・非機能）を管理しトレースしていくことにあります。</a:t>
            </a:r>
          </a:p>
          <a:p>
            <a:pPr eaLnBrk="1" hangingPunct="1"/>
            <a:r>
              <a:rPr lang="ja-JP" altLang="en-US">
                <a:latin typeface="Arial" panose="020B0604020202020204" pitchFamily="34" charset="0"/>
              </a:rPr>
              <a:t>課題管理表の一例を示しています。具体的な記載例は後述（</a:t>
            </a:r>
            <a:r>
              <a:rPr lang="en-US" altLang="ja-JP">
                <a:latin typeface="Arial" panose="020B0604020202020204" pitchFamily="34" charset="0"/>
              </a:rPr>
              <a:t>4.1.2(2)(3/3)</a:t>
            </a:r>
            <a:r>
              <a:rPr lang="ja-JP" altLang="en-US">
                <a:latin typeface="Arial" panose="020B0604020202020204" pitchFamily="34" charset="0"/>
              </a:rPr>
              <a:t>のスライド）しています。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不可</a:t>
            </a:r>
            <a:endParaRPr lang="en-US" altLang="ja-JP">
              <a:latin typeface="Arial" panose="020B0604020202020204" pitchFamily="34" charset="0"/>
            </a:endParaRP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33821388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2025">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62025">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62025">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62025"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15D4F8AF-6ED3-4E31-9689-0D3CE89AE104}" type="slidenum">
              <a:rPr lang="en-US" altLang="ja-JP" sz="1300">
                <a:ea typeface="ＭＳ Ｐゴシック" panose="020B0600070205080204" pitchFamily="50" charset="-128"/>
              </a:rPr>
              <a:pPr>
                <a:spcBef>
                  <a:spcPct val="0"/>
                </a:spcBef>
              </a:pPr>
              <a:t>9</a:t>
            </a:fld>
            <a:endParaRPr lang="en-US" altLang="ja-JP" sz="1300">
              <a:ea typeface="ＭＳ Ｐゴシック" panose="020B0600070205080204" pitchFamily="50" charset="-128"/>
            </a:endParaRPr>
          </a:p>
        </p:txBody>
      </p:sp>
      <p:sp>
        <p:nvSpPr>
          <p:cNvPr id="24579" name="Rectangle 2"/>
          <p:cNvSpPr>
            <a:spLocks noGrp="1" noRot="1" noChangeAspect="1" noChangeArrowheads="1" noTextEdit="1"/>
          </p:cNvSpPr>
          <p:nvPr>
            <p:ph type="sldImg"/>
          </p:nvPr>
        </p:nvSpPr>
        <p:spPr>
          <a:ln/>
        </p:spPr>
      </p:sp>
      <p:sp>
        <p:nvSpPr>
          <p:cNvPr id="24580" name="Rectangle 3"/>
          <p:cNvSpPr>
            <a:spLocks noGrp="1" noChangeArrowheads="1"/>
          </p:cNvSpPr>
          <p:nvPr>
            <p:ph type="body" idx="1"/>
          </p:nvPr>
        </p:nvSpPr>
        <p:spPr>
          <a:xfrm>
            <a:off x="906463" y="4716463"/>
            <a:ext cx="4984750" cy="4465637"/>
          </a:xfr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lIns="92067" tIns="46032" rIns="92067" bIns="46032"/>
          <a:lstStyle/>
          <a:p>
            <a:pPr eaLnBrk="1" hangingPunct="1"/>
            <a:r>
              <a:rPr lang="ja-JP" altLang="en-US">
                <a:latin typeface="Arial" panose="020B0604020202020204" pitchFamily="34" charset="0"/>
              </a:rPr>
              <a:t>●説明</a:t>
            </a:r>
            <a:endParaRPr lang="en-US" altLang="ja-JP">
              <a:latin typeface="Arial" panose="020B0604020202020204" pitchFamily="34" charset="0"/>
            </a:endParaRPr>
          </a:p>
          <a:p>
            <a:pPr eaLnBrk="1" hangingPunct="1"/>
            <a:r>
              <a:rPr lang="en-US" altLang="ja-JP">
                <a:latin typeface="Arial" panose="020B0604020202020204" pitchFamily="34" charset="0"/>
              </a:rPr>
              <a:t>1</a:t>
            </a:r>
            <a:r>
              <a:rPr lang="ja-JP" altLang="en-US">
                <a:latin typeface="Arial" panose="020B0604020202020204" pitchFamily="34" charset="0"/>
              </a:rPr>
              <a:t>章では要求定義の重要性を説明しました。</a:t>
            </a:r>
            <a:endParaRPr lang="en-US" altLang="ja-JP">
              <a:latin typeface="Arial" panose="020B0604020202020204" pitchFamily="34" charset="0"/>
            </a:endParaRPr>
          </a:p>
          <a:p>
            <a:pPr eaLnBrk="1" hangingPunct="1"/>
            <a:r>
              <a:rPr lang="en-US" altLang="ja-JP">
                <a:latin typeface="Arial" panose="020B0604020202020204" pitchFamily="34" charset="0"/>
              </a:rPr>
              <a:t>2</a:t>
            </a:r>
            <a:r>
              <a:rPr lang="ja-JP" altLang="en-US">
                <a:latin typeface="Arial" panose="020B0604020202020204" pitchFamily="34" charset="0"/>
              </a:rPr>
              <a:t>章では非機能要求について説明します。</a:t>
            </a:r>
            <a:endParaRPr lang="en-US" altLang="ja-JP">
              <a:latin typeface="Arial" panose="020B0604020202020204" pitchFamily="34" charset="0"/>
            </a:endParaRPr>
          </a:p>
          <a:p>
            <a:pPr eaLnBrk="1" hangingPunct="1"/>
            <a:r>
              <a:rPr lang="ja-JP" altLang="en-US">
                <a:latin typeface="Arial" panose="020B0604020202020204" pitchFamily="34" charset="0"/>
              </a:rPr>
              <a:t>要求定義の中では</a:t>
            </a:r>
            <a:r>
              <a:rPr lang="ja-JP" altLang="ja-JP">
                <a:latin typeface="Arial" panose="020B0604020202020204" pitchFamily="34" charset="0"/>
              </a:rPr>
              <a:t>、</a:t>
            </a:r>
            <a:r>
              <a:rPr lang="ja-JP" altLang="en-US">
                <a:latin typeface="Arial" panose="020B0604020202020204" pitchFamily="34" charset="0"/>
              </a:rPr>
              <a:t>機能要求や非機能要求の決定を行います。機能要求と非機能要求の関係も説明します。</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en-US" altLang="ja-JP">
                <a:latin typeface="Arial" panose="020B0604020202020204" pitchFamily="34" charset="0"/>
              </a:rPr>
              <a:t>2</a:t>
            </a:r>
            <a:r>
              <a:rPr lang="ja-JP" altLang="en-US">
                <a:latin typeface="Arial" panose="020B0604020202020204" pitchFamily="34" charset="0"/>
              </a:rPr>
              <a:t>章の構成</a:t>
            </a:r>
            <a:endParaRPr lang="en-US" altLang="ja-JP">
              <a:latin typeface="Arial" panose="020B0604020202020204" pitchFamily="34" charset="0"/>
            </a:endParaRPr>
          </a:p>
          <a:p>
            <a:pPr eaLnBrk="1" hangingPunct="1"/>
            <a:r>
              <a:rPr lang="ja-JP" altLang="en-US">
                <a:latin typeface="Arial" panose="020B0604020202020204" pitchFamily="34" charset="0"/>
              </a:rPr>
              <a:t>　</a:t>
            </a:r>
            <a:r>
              <a:rPr lang="en-US" altLang="ja-JP">
                <a:latin typeface="Arial" panose="020B0604020202020204" pitchFamily="34" charset="0"/>
              </a:rPr>
              <a:t>2.1</a:t>
            </a:r>
            <a:r>
              <a:rPr lang="ja-JP" altLang="en-US">
                <a:latin typeface="Arial" panose="020B0604020202020204" pitchFamily="34" charset="0"/>
              </a:rPr>
              <a:t>システムに対する機能要求と非機能要求</a:t>
            </a:r>
          </a:p>
          <a:p>
            <a:pPr eaLnBrk="1" hangingPunct="1"/>
            <a:r>
              <a:rPr lang="ja-JP" altLang="en-US">
                <a:latin typeface="Arial" panose="020B0604020202020204" pitchFamily="34" charset="0"/>
              </a:rPr>
              <a:t>　</a:t>
            </a:r>
            <a:r>
              <a:rPr lang="en-US" altLang="ja-JP">
                <a:latin typeface="Arial" panose="020B0604020202020204" pitchFamily="34" charset="0"/>
              </a:rPr>
              <a:t>2.2</a:t>
            </a:r>
            <a:r>
              <a:rPr lang="ja-JP" altLang="en-US">
                <a:latin typeface="Arial" panose="020B0604020202020204" pitchFamily="34" charset="0"/>
              </a:rPr>
              <a:t>非機能要求とシステム基盤</a:t>
            </a:r>
          </a:p>
          <a:p>
            <a:pPr eaLnBrk="1" hangingPunct="1"/>
            <a:r>
              <a:rPr lang="ja-JP" altLang="en-US">
                <a:latin typeface="Arial" panose="020B0604020202020204" pitchFamily="34" charset="0"/>
              </a:rPr>
              <a:t>　</a:t>
            </a:r>
            <a:r>
              <a:rPr lang="en-US" altLang="ja-JP">
                <a:latin typeface="Arial" panose="020B0604020202020204" pitchFamily="34" charset="0"/>
              </a:rPr>
              <a:t>2.3</a:t>
            </a:r>
            <a:r>
              <a:rPr lang="ja-JP" altLang="en-US">
                <a:latin typeface="Arial" panose="020B0604020202020204" pitchFamily="34" charset="0"/>
              </a:rPr>
              <a:t>非機能要求に関する課題</a:t>
            </a:r>
            <a:endParaRPr lang="en-US" altLang="ja-JP">
              <a:latin typeface="Arial" panose="020B0604020202020204" pitchFamily="34" charset="0"/>
            </a:endParaRPr>
          </a:p>
          <a:p>
            <a:pPr eaLnBrk="1" hangingPunct="1"/>
            <a:endParaRPr lang="en-US" altLang="ja-JP">
              <a:latin typeface="Arial" panose="020B0604020202020204" pitchFamily="34" charset="0"/>
            </a:endParaRPr>
          </a:p>
          <a:p>
            <a:pPr eaLnBrk="1" hangingPunct="1"/>
            <a:r>
              <a:rPr lang="ja-JP" altLang="en-US">
                <a:latin typeface="Arial" panose="020B0604020202020204" pitchFamily="34" charset="0"/>
              </a:rPr>
              <a:t>●説明省略　不可</a:t>
            </a:r>
          </a:p>
          <a:p>
            <a:pPr eaLnBrk="1" hangingPunct="1"/>
            <a:endParaRPr lang="ja-JP" altLang="ja-JP">
              <a:latin typeface="Arial" panose="020B0604020202020204" pitchFamily="34" charset="0"/>
            </a:endParaRPr>
          </a:p>
        </p:txBody>
      </p:sp>
    </p:spTree>
    <p:extLst>
      <p:ext uri="{BB962C8B-B14F-4D97-AF65-F5344CB8AC3E}">
        <p14:creationId xmlns:p14="http://schemas.microsoft.com/office/powerpoint/2010/main" val="23849275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blank">
  <p:cSld name="白紙">
    <p:spTree>
      <p:nvGrpSpPr>
        <p:cNvPr id="1" name=""/>
        <p:cNvGrpSpPr/>
        <p:nvPr/>
      </p:nvGrpSpPr>
      <p:grpSpPr>
        <a:xfrm>
          <a:off x="0" y="0"/>
          <a:ext cx="0" cy="0"/>
          <a:chOff x="0" y="0"/>
          <a:chExt cx="0" cy="0"/>
        </a:xfrm>
      </p:grpSpPr>
      <p:sp>
        <p:nvSpPr>
          <p:cNvPr id="2" name="Line 4"/>
          <p:cNvSpPr>
            <a:spLocks noChangeShapeType="1"/>
          </p:cNvSpPr>
          <p:nvPr/>
        </p:nvSpPr>
        <p:spPr bwMode="auto">
          <a:xfrm flipV="1">
            <a:off x="417513" y="800100"/>
            <a:ext cx="8408987"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3" name="Line 7"/>
          <p:cNvSpPr>
            <a:spLocks noChangeShapeType="1"/>
          </p:cNvSpPr>
          <p:nvPr/>
        </p:nvSpPr>
        <p:spPr bwMode="auto">
          <a:xfrm>
            <a:off x="417513" y="6597650"/>
            <a:ext cx="8408987"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2" name="Text Box 56"/>
          <p:cNvSpPr txBox="1">
            <a:spLocks noChangeArrowheads="1"/>
          </p:cNvSpPr>
          <p:nvPr userDrawn="1"/>
        </p:nvSpPr>
        <p:spPr bwMode="auto">
          <a:xfrm>
            <a:off x="5173362" y="6597651"/>
            <a:ext cx="4038901" cy="307777"/>
          </a:xfrm>
          <a:prstGeom prst="rect">
            <a:avLst/>
          </a:prstGeom>
          <a:noFill/>
          <a:ln>
            <a:noFill/>
          </a:ln>
          <a:extLst/>
        </p:spPr>
        <p:txBody>
          <a:bodyPr wrap="square">
            <a:spAutoFit/>
          </a:bodyPr>
          <a:lstStyle>
            <a:lvl1pPr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122195-020A-4034-91CE-46E8356F95A6}" type="slidenum">
              <a:rPr lang="ja-JP" altLang="en-US" sz="1400" b="1" smtClean="0">
                <a:solidFill>
                  <a:schemeClr val="tx1"/>
                </a:solidFill>
                <a:latin typeface="Arial" panose="020B0604020202020204" pitchFamily="34" charset="0"/>
                <a:ea typeface="Arial Unicode MS" panose="020B0604020202020204" pitchFamily="50"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lang="en-US" altLang="ja-JP" sz="1400" b="1" dirty="0">
              <a:solidFill>
                <a:schemeClr val="tx1"/>
              </a:solidFill>
              <a:latin typeface="Arial" panose="020B0604020202020204" pitchFamily="34" charset="0"/>
              <a:ea typeface="Arial Unicode MS" panose="020B0604020202020204" pitchFamily="50" charset="-128"/>
              <a:cs typeface="Arial" panose="020B0604020202020204" pitchFamily="34" charset="0"/>
            </a:endParaRPr>
          </a:p>
        </p:txBody>
      </p:sp>
      <p:sp>
        <p:nvSpPr>
          <p:cNvPr id="13" name="Rectangle 58"/>
          <p:cNvSpPr>
            <a:spLocks noGrp="1" noChangeArrowheads="1"/>
          </p:cNvSpPr>
          <p:nvPr>
            <p:ph type="ftr" sz="quarter" idx="10"/>
          </p:nvPr>
        </p:nvSpPr>
        <p:spPr>
          <a:xfrm>
            <a:off x="134715" y="6599238"/>
            <a:ext cx="3387725" cy="296862"/>
          </a:xfrm>
        </p:spPr>
        <p:txBody>
          <a:bodyPr/>
          <a:lstStyle>
            <a:lvl1pPr>
              <a:defRPr/>
            </a:lvl1pPr>
          </a:lstStyle>
          <a:p>
            <a:pPr>
              <a:defRPr/>
            </a:pPr>
            <a:r>
              <a:rPr lang="en-US" altLang="ja-JP" dirty="0"/>
              <a:t>© 2010 – 2018</a:t>
            </a:r>
            <a:r>
              <a:rPr lang="ja-JP" altLang="en-US" dirty="0"/>
              <a:t>　</a:t>
            </a:r>
            <a:r>
              <a:rPr lang="zh-TW" altLang="en-US" dirty="0"/>
              <a:t>独立行政法人情報処理推進機構</a:t>
            </a:r>
            <a:endParaRPr lang="en-US" altLang="ja-JP" dirty="0"/>
          </a:p>
        </p:txBody>
      </p:sp>
    </p:spTree>
    <p:extLst>
      <p:ext uri="{BB962C8B-B14F-4D97-AF65-F5344CB8AC3E}">
        <p14:creationId xmlns:p14="http://schemas.microsoft.com/office/powerpoint/2010/main" val="10755159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6" name="Line 22"/>
          <p:cNvSpPr>
            <a:spLocks noChangeShapeType="1"/>
          </p:cNvSpPr>
          <p:nvPr/>
        </p:nvSpPr>
        <p:spPr bwMode="auto">
          <a:xfrm>
            <a:off x="417513" y="6597650"/>
            <a:ext cx="8408987"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8" name="Text Box 24"/>
          <p:cNvSpPr txBox="1">
            <a:spLocks noChangeArrowheads="1"/>
          </p:cNvSpPr>
          <p:nvPr userDrawn="1"/>
        </p:nvSpPr>
        <p:spPr bwMode="auto">
          <a:xfrm>
            <a:off x="4278313" y="6540500"/>
            <a:ext cx="184150" cy="304800"/>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endParaRPr lang="ja-JP" altLang="en-US" sz="1400" dirty="0">
              <a:solidFill>
                <a:schemeClr val="tx1"/>
              </a:solidFill>
              <a:latin typeface="Arial" charset="0"/>
              <a:ea typeface="ＭＳ Ｐゴシック" charset="-128"/>
            </a:endParaRPr>
          </a:p>
        </p:txBody>
      </p:sp>
      <p:sp>
        <p:nvSpPr>
          <p:cNvPr id="49170" name="Rectangle 18"/>
          <p:cNvSpPr>
            <a:spLocks noGrp="1" noChangeArrowheads="1"/>
          </p:cNvSpPr>
          <p:nvPr>
            <p:ph type="ctrTitle"/>
          </p:nvPr>
        </p:nvSpPr>
        <p:spPr>
          <a:xfrm>
            <a:off x="1187450" y="1958975"/>
            <a:ext cx="7091363" cy="1325563"/>
          </a:xfrm>
        </p:spPr>
        <p:txBody>
          <a:bodyPr/>
          <a:lstStyle>
            <a:lvl1pPr>
              <a:defRPr sz="4000"/>
            </a:lvl1pPr>
          </a:lstStyle>
          <a:p>
            <a:r>
              <a:rPr lang="ja-JP" altLang="en-US"/>
              <a:t>マスタ タイトルの書式設定</a:t>
            </a:r>
          </a:p>
        </p:txBody>
      </p:sp>
      <p:sp>
        <p:nvSpPr>
          <p:cNvPr id="49171" name="Rectangle 19"/>
          <p:cNvSpPr>
            <a:spLocks noGrp="1" noChangeArrowheads="1"/>
          </p:cNvSpPr>
          <p:nvPr>
            <p:ph type="subTitle" idx="1"/>
          </p:nvPr>
        </p:nvSpPr>
        <p:spPr>
          <a:xfrm>
            <a:off x="1187450" y="3933825"/>
            <a:ext cx="7056438" cy="1752600"/>
          </a:xfrm>
        </p:spPr>
        <p:txBody>
          <a:bodyPr anchor="ctr"/>
          <a:lstStyle>
            <a:lvl1pPr marL="0" indent="0" algn="ctr">
              <a:buFont typeface="Wingdings" pitchFamily="2" charset="2"/>
              <a:buNone/>
              <a:defRPr/>
            </a:lvl1pPr>
          </a:lstStyle>
          <a:p>
            <a:r>
              <a:rPr lang="ja-JP" altLang="en-US"/>
              <a:t>マスタ サブタイトルの書式設定</a:t>
            </a:r>
          </a:p>
        </p:txBody>
      </p:sp>
      <p:sp>
        <p:nvSpPr>
          <p:cNvPr id="18" name="Text Box 25"/>
          <p:cNvSpPr txBox="1">
            <a:spLocks noChangeArrowheads="1"/>
          </p:cNvSpPr>
          <p:nvPr userDrawn="1"/>
        </p:nvSpPr>
        <p:spPr bwMode="auto">
          <a:xfrm>
            <a:off x="292566" y="6626225"/>
            <a:ext cx="2872902"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2010 – 2018</a:t>
            </a:r>
            <a:r>
              <a:rPr lang="ja-JP" altLang="en-US" sz="1000" dirty="0">
                <a:solidFill>
                  <a:schemeClr val="tx1"/>
                </a:solidFill>
                <a:latin typeface="Arial" charset="0"/>
                <a:ea typeface="ＭＳ Ｐゴシック" charset="-128"/>
              </a:rPr>
              <a:t>　</a:t>
            </a:r>
            <a:r>
              <a:rPr lang="zh-TW" altLang="en-US" sz="1000" dirty="0">
                <a:solidFill>
                  <a:schemeClr val="tx1"/>
                </a:solidFill>
                <a:latin typeface="Arial" charset="0"/>
                <a:ea typeface="ＭＳ Ｐゴシック" charset="-128"/>
              </a:rPr>
              <a:t>独立行政法人情報処理推進機構</a:t>
            </a:r>
            <a:endParaRPr lang="en-US" altLang="ja-JP" sz="1000" dirty="0">
              <a:solidFill>
                <a:schemeClr val="tx1"/>
              </a:solidFill>
              <a:latin typeface="Arial" charset="0"/>
              <a:ea typeface="ＭＳ Ｐゴシック" charset="-128"/>
            </a:endParaRPr>
          </a:p>
        </p:txBody>
      </p:sp>
      <p:pic>
        <p:nvPicPr>
          <p:cNvPr id="9" name="Picture 2">
            <a:extLst>
              <a:ext uri="{FF2B5EF4-FFF2-40B4-BE49-F238E27FC236}">
                <a16:creationId xmlns:a16="http://schemas.microsoft.com/office/drawing/2014/main" id="{71893088-AF7C-49DB-96E4-BA4BDEB62D5C}"/>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43841" y="148590"/>
            <a:ext cx="2549396" cy="899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27211806"/>
      </p:ext>
    </p:extLst>
  </p:cSld>
  <p:clrMapOvr>
    <a:masterClrMapping/>
  </p:clrMapOvr>
  <p:transition/>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auto">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84188" y="115888"/>
            <a:ext cx="7326312"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484188" y="908050"/>
            <a:ext cx="8278812" cy="559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Line 4"/>
          <p:cNvSpPr>
            <a:spLocks noChangeShapeType="1"/>
          </p:cNvSpPr>
          <p:nvPr/>
        </p:nvSpPr>
        <p:spPr bwMode="auto">
          <a:xfrm flipV="1">
            <a:off x="417513" y="800100"/>
            <a:ext cx="8408987"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029" name="Line 7"/>
          <p:cNvSpPr>
            <a:spLocks noChangeShapeType="1"/>
          </p:cNvSpPr>
          <p:nvPr/>
        </p:nvSpPr>
        <p:spPr bwMode="auto">
          <a:xfrm>
            <a:off x="417513" y="6597650"/>
            <a:ext cx="8408987"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036" name="Rectangle 55"/>
          <p:cNvSpPr>
            <a:spLocks noChangeArrowheads="1"/>
          </p:cNvSpPr>
          <p:nvPr/>
        </p:nvSpPr>
        <p:spPr bwMode="auto">
          <a:xfrm>
            <a:off x="8126413" y="6561138"/>
            <a:ext cx="1017588"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9pPr>
          </a:lstStyle>
          <a:p>
            <a:pPr algn="r" eaLnBrk="1" hangingPunct="1">
              <a:defRPr/>
            </a:pPr>
            <a:fld id="{D62CD149-91C3-4ADE-AB11-4E0D26B48F7A}" type="slidenum">
              <a:rPr lang="en-US" altLang="ja-JP" sz="1200" smtClean="0">
                <a:solidFill>
                  <a:schemeClr val="tx1"/>
                </a:solidFill>
                <a:latin typeface="ＭＳ Ｐゴシック" panose="020B0600070205080204" pitchFamily="50" charset="-128"/>
                <a:ea typeface="ＭＳ Ｐゴシック" panose="020B0600070205080204" pitchFamily="50" charset="-128"/>
              </a:rPr>
              <a:pPr algn="r" eaLnBrk="1" hangingPunct="1">
                <a:defRPr/>
              </a:pPr>
              <a:t>‹#›</a:t>
            </a:fld>
            <a:endParaRPr lang="en-US" altLang="ja-JP" sz="1200">
              <a:solidFill>
                <a:schemeClr val="tx1"/>
              </a:solidFill>
              <a:latin typeface="ＭＳ Ｐゴシック" panose="020B0600070205080204" pitchFamily="50" charset="-128"/>
              <a:ea typeface="ＭＳ Ｐゴシック" panose="020B0600070205080204" pitchFamily="50" charset="-128"/>
            </a:endParaRPr>
          </a:p>
        </p:txBody>
      </p:sp>
      <p:sp>
        <p:nvSpPr>
          <p:cNvPr id="6202" name="Rectangle 58"/>
          <p:cNvSpPr>
            <a:spLocks noGrp="1" noChangeArrowheads="1"/>
          </p:cNvSpPr>
          <p:nvPr>
            <p:ph type="ftr" sz="quarter" idx="3"/>
          </p:nvPr>
        </p:nvSpPr>
        <p:spPr bwMode="auto">
          <a:xfrm>
            <a:off x="151208" y="6599238"/>
            <a:ext cx="3387725" cy="2968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50000"/>
              </a:spcBef>
              <a:defRPr sz="1000">
                <a:solidFill>
                  <a:schemeClr val="tx1"/>
                </a:solidFill>
                <a:latin typeface="Arial" charset="0"/>
                <a:ea typeface="ＭＳ Ｐゴシック" pitchFamily="50" charset="-128"/>
              </a:defRPr>
            </a:lvl1pPr>
          </a:lstStyle>
          <a:p>
            <a:pPr>
              <a:defRPr/>
            </a:pPr>
            <a:r>
              <a:rPr lang="en-US" altLang="ja-JP" dirty="0"/>
              <a:t>© 2010 – 2018</a:t>
            </a:r>
            <a:r>
              <a:rPr lang="ja-JP" altLang="en-US" dirty="0"/>
              <a:t>　</a:t>
            </a:r>
            <a:r>
              <a:rPr lang="zh-TW" altLang="en-US" dirty="0"/>
              <a:t>独立行政法人情報処理推進機構</a:t>
            </a:r>
            <a:endParaRPr lang="en-US" altLang="ja-JP" dirty="0"/>
          </a:p>
        </p:txBody>
      </p:sp>
      <p:sp>
        <p:nvSpPr>
          <p:cNvPr id="1034" name="Rectangle 14"/>
          <p:cNvSpPr>
            <a:spLocks noChangeArrowheads="1"/>
          </p:cNvSpPr>
          <p:nvPr/>
        </p:nvSpPr>
        <p:spPr bwMode="auto">
          <a:xfrm>
            <a:off x="6083300" y="6640513"/>
            <a:ext cx="90488" cy="47625"/>
          </a:xfrm>
          <a:prstGeom prst="rect">
            <a:avLst/>
          </a:prstGeom>
          <a:solidFill>
            <a:srgbClr val="F8F8F8"/>
          </a:solidFill>
          <a:ln w="9525" algn="ctr">
            <a:solidFill>
              <a:schemeClr val="bg1"/>
            </a:solidFill>
            <a:miter lim="800000"/>
            <a:headEnd/>
            <a:tailEnd/>
          </a:ln>
        </p:spPr>
        <p:txBody>
          <a:bodyPr wrap="none" anchor="ctr"/>
          <a:lstStyle>
            <a:lvl1pPr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2800">
                <a:solidFill>
                  <a:schemeClr val="tx2"/>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anose="020B0900000000000000" pitchFamily="50" charset="-128"/>
                <a:ea typeface="HGP創英角ｺﾞｼｯｸUB" panose="020B0900000000000000" pitchFamily="50" charset="-128"/>
              </a:defRPr>
            </a:lvl9pPr>
          </a:lstStyle>
          <a:p>
            <a:pPr algn="ctr" eaLnBrk="1" hangingPunct="1">
              <a:defRPr/>
            </a:pPr>
            <a:endParaRPr lang="ja-JP" altLang="en-US"/>
          </a:p>
        </p:txBody>
      </p:sp>
    </p:spTree>
  </p:cSld>
  <p:clrMap bg1="lt1" tx1="dk1" bg2="lt2" tx2="dk2" accent1="accent1" accent2="accent2" accent3="accent3" accent4="accent4" accent5="accent5" accent6="accent6" hlink="hlink" folHlink="folHlink"/>
  <p:sldLayoutIdLst>
    <p:sldLayoutId id="2147483880" r:id="rId1"/>
  </p:sldLayoutIdLst>
  <p:transition/>
  <p:hf hdr="0" dt="0"/>
  <p:txStyles>
    <p:titleStyle>
      <a:lvl1pPr algn="l" rtl="0" eaLnBrk="0" fontAlgn="base" hangingPunct="0">
        <a:spcBef>
          <a:spcPct val="0"/>
        </a:spcBef>
        <a:spcAft>
          <a:spcPct val="0"/>
        </a:spcAft>
        <a:defRPr kumimoji="1" sz="2800">
          <a:solidFill>
            <a:schemeClr val="tx2"/>
          </a:solidFill>
          <a:latin typeface="+mj-lt"/>
          <a:ea typeface="ＭＳ Ｐゴシック" pitchFamily="50" charset="-128"/>
          <a:cs typeface="+mj-cs"/>
        </a:defRPr>
      </a:lvl1pPr>
      <a:lvl2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2pPr>
      <a:lvl3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3pPr>
      <a:lvl4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4pPr>
      <a:lvl5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5pPr>
      <a:lvl6pPr marL="4572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6pPr>
      <a:lvl7pPr marL="9144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7pPr>
      <a:lvl8pPr marL="13716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8pPr>
      <a:lvl9pPr marL="18288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9pPr>
    </p:titleStyle>
    <p:bodyStyle>
      <a:lvl1pPr marL="342900" indent="-342900" algn="l" rtl="0" eaLnBrk="0" fontAlgn="base" hangingPunct="0">
        <a:spcBef>
          <a:spcPct val="20000"/>
        </a:spcBef>
        <a:spcAft>
          <a:spcPct val="0"/>
        </a:spcAft>
        <a:buClr>
          <a:schemeClr val="hlink"/>
        </a:buClr>
        <a:buFont typeface="Wingdings" panose="05000000000000000000" pitchFamily="2" charset="2"/>
        <a:buChar char="n"/>
        <a:defRPr kumimoji="1" sz="24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lr>
          <a:schemeClr val="hlink"/>
        </a:buClr>
        <a:buSzPct val="90000"/>
        <a:buFont typeface="Wingdings" panose="05000000000000000000" pitchFamily="2" charset="2"/>
        <a:buChar char="l"/>
        <a:defRPr kumimoji="1" sz="20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lr>
          <a:schemeClr val="hlink"/>
        </a:buClr>
        <a:buSzPct val="80000"/>
        <a:buFont typeface="Wingdings" panose="05000000000000000000" pitchFamily="2" charset="2"/>
        <a:buChar char="n"/>
        <a:defRPr kumimoji="1">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lr>
          <a:schemeClr val="hlink"/>
        </a:buClr>
        <a:buSzPct val="70000"/>
        <a:buFont typeface="Wingdings" panose="05000000000000000000" pitchFamily="2" charset="2"/>
        <a:buChar char="l"/>
        <a:defRPr kumimoji="1" sz="16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mn-lt"/>
          <a:ea typeface="ＭＳ Ｐゴシック" pitchFamily="50" charset="-128"/>
        </a:defRPr>
      </a:lvl5pPr>
      <a:lvl6pPr marL="2514600" indent="-228600" algn="l" rtl="0" eaLnBrk="1" fontAlgn="base" hangingPunct="1">
        <a:spcBef>
          <a:spcPct val="20000"/>
        </a:spcBef>
        <a:spcAft>
          <a:spcPct val="0"/>
        </a:spcAft>
        <a:buClr>
          <a:schemeClr val="hlink"/>
        </a:buClr>
        <a:buSzPct val="60000"/>
        <a:buFont typeface="Wingdings" pitchFamily="2" charset="2"/>
        <a:buChar char="n"/>
        <a:defRPr kumimoji="1" sz="1400">
          <a:solidFill>
            <a:schemeClr val="tx1"/>
          </a:solidFill>
          <a:latin typeface="+mn-lt"/>
          <a:ea typeface="+mn-ea"/>
        </a:defRPr>
      </a:lvl6pPr>
      <a:lvl7pPr marL="2971800" indent="-228600" algn="l" rtl="0" eaLnBrk="1" fontAlgn="base" hangingPunct="1">
        <a:spcBef>
          <a:spcPct val="20000"/>
        </a:spcBef>
        <a:spcAft>
          <a:spcPct val="0"/>
        </a:spcAft>
        <a:buClr>
          <a:schemeClr val="hlink"/>
        </a:buClr>
        <a:buSzPct val="60000"/>
        <a:buFont typeface="Wingdings" pitchFamily="2" charset="2"/>
        <a:buChar char="n"/>
        <a:defRPr kumimoji="1" sz="1400">
          <a:solidFill>
            <a:schemeClr val="tx1"/>
          </a:solidFill>
          <a:latin typeface="+mn-lt"/>
          <a:ea typeface="+mn-ea"/>
        </a:defRPr>
      </a:lvl7pPr>
      <a:lvl8pPr marL="3429000" indent="-228600" algn="l" rtl="0" eaLnBrk="1" fontAlgn="base" hangingPunct="1">
        <a:spcBef>
          <a:spcPct val="20000"/>
        </a:spcBef>
        <a:spcAft>
          <a:spcPct val="0"/>
        </a:spcAft>
        <a:buClr>
          <a:schemeClr val="hlink"/>
        </a:buClr>
        <a:buSzPct val="60000"/>
        <a:buFont typeface="Wingdings" pitchFamily="2" charset="2"/>
        <a:buChar char="n"/>
        <a:defRPr kumimoji="1" sz="1400">
          <a:solidFill>
            <a:schemeClr val="tx1"/>
          </a:solidFill>
          <a:latin typeface="+mn-lt"/>
          <a:ea typeface="+mn-ea"/>
        </a:defRPr>
      </a:lvl8pPr>
      <a:lvl9pPr marL="3886200" indent="-228600" algn="l" rtl="0" eaLnBrk="1" fontAlgn="base" hangingPunct="1">
        <a:spcBef>
          <a:spcPct val="20000"/>
        </a:spcBef>
        <a:spcAft>
          <a:spcPct val="0"/>
        </a:spcAft>
        <a:buClr>
          <a:schemeClr val="hlink"/>
        </a:buClr>
        <a:buSzPct val="60000"/>
        <a:buFont typeface="Wingdings" pitchFamily="2" charset="2"/>
        <a:buChar char="n"/>
        <a:defRPr kumimoji="1" sz="14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10"/>
          <p:cNvSpPr>
            <a:spLocks noGrp="1" noChangeArrowheads="1"/>
          </p:cNvSpPr>
          <p:nvPr>
            <p:ph type="title"/>
          </p:nvPr>
        </p:nvSpPr>
        <p:spPr bwMode="auto">
          <a:xfrm>
            <a:off x="484188" y="115888"/>
            <a:ext cx="6896100"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2051" name="Rectangle 11"/>
          <p:cNvSpPr>
            <a:spLocks noGrp="1" noChangeArrowheads="1"/>
          </p:cNvSpPr>
          <p:nvPr>
            <p:ph type="body" idx="1"/>
          </p:nvPr>
        </p:nvSpPr>
        <p:spPr bwMode="auto">
          <a:xfrm>
            <a:off x="484188" y="908050"/>
            <a:ext cx="8278812" cy="559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2" name="Rectangle 58"/>
          <p:cNvSpPr>
            <a:spLocks noGrp="1" noChangeArrowheads="1"/>
          </p:cNvSpPr>
          <p:nvPr>
            <p:ph type="ftr" sz="quarter" idx="3"/>
          </p:nvPr>
        </p:nvSpPr>
        <p:spPr>
          <a:xfrm>
            <a:off x="192384" y="6599238"/>
            <a:ext cx="3387725" cy="296862"/>
          </a:xfrm>
          <a:prstGeom prst="rect">
            <a:avLst/>
          </a:prstGeom>
          <a:noFill/>
          <a:ln/>
          <a:extLst/>
        </p:spPr>
        <p:txBody>
          <a:bodyPr/>
          <a:lstStyle>
            <a:lvl1pPr algn="ctr" eaLnBrk="1" hangingPunct="1">
              <a:defRPr kumimoji="1" sz="1000">
                <a:solidFill>
                  <a:schemeClr val="tx1"/>
                </a:solidFill>
                <a:latin typeface="Arial" charset="0"/>
                <a:ea typeface="ＭＳ Ｐゴシック" pitchFamily="50" charset="-128"/>
              </a:defRPr>
            </a:lvl1pPr>
            <a:lvl2pPr marL="742950" indent="-285750" eaLnBrk="0" hangingPunct="0">
              <a:defRPr kumimoji="1" sz="3200">
                <a:solidFill>
                  <a:schemeClr val="tx2"/>
                </a:solidFill>
                <a:latin typeface="ＭＳ ゴシック" pitchFamily="49" charset="-128"/>
                <a:ea typeface="ＭＳ ゴシック" pitchFamily="49" charset="-128"/>
              </a:defRPr>
            </a:lvl2pPr>
            <a:lvl3pPr marL="1143000" indent="-228600" eaLnBrk="0" hangingPunct="0">
              <a:defRPr kumimoji="1" sz="3200">
                <a:solidFill>
                  <a:schemeClr val="tx2"/>
                </a:solidFill>
                <a:latin typeface="ＭＳ ゴシック" pitchFamily="49" charset="-128"/>
                <a:ea typeface="ＭＳ ゴシック" pitchFamily="49" charset="-128"/>
              </a:defRPr>
            </a:lvl3pPr>
            <a:lvl4pPr marL="1600200" indent="-228600" eaLnBrk="0" hangingPunct="0">
              <a:defRPr kumimoji="1" sz="3200">
                <a:solidFill>
                  <a:schemeClr val="tx2"/>
                </a:solidFill>
                <a:latin typeface="ＭＳ ゴシック" pitchFamily="49" charset="-128"/>
                <a:ea typeface="ＭＳ ゴシック" pitchFamily="49" charset="-128"/>
              </a:defRPr>
            </a:lvl4pPr>
            <a:lvl5pPr marL="2057400" indent="-228600" eaLnBrk="0" hangingPunct="0">
              <a:defRPr kumimoji="1" sz="3200">
                <a:solidFill>
                  <a:schemeClr val="tx2"/>
                </a:solidFill>
                <a:latin typeface="ＭＳ ゴシック" pitchFamily="49" charset="-128"/>
                <a:ea typeface="ＭＳ ゴシック" pitchFamily="49" charset="-128"/>
              </a:defRPr>
            </a:lvl5pPr>
            <a:lvl6pPr marL="2514600" indent="-228600" algn="ctr" eaLnBrk="0" fontAlgn="base" hangingPunct="0">
              <a:spcBef>
                <a:spcPct val="0"/>
              </a:spcBef>
              <a:spcAft>
                <a:spcPct val="0"/>
              </a:spcAft>
              <a:defRPr kumimoji="1" sz="3200">
                <a:solidFill>
                  <a:schemeClr val="tx2"/>
                </a:solidFill>
                <a:latin typeface="ＭＳ ゴシック" pitchFamily="49" charset="-128"/>
                <a:ea typeface="ＭＳ ゴシック" pitchFamily="49" charset="-128"/>
              </a:defRPr>
            </a:lvl6pPr>
            <a:lvl7pPr marL="2971800" indent="-228600" algn="ctr" eaLnBrk="0" fontAlgn="base" hangingPunct="0">
              <a:spcBef>
                <a:spcPct val="0"/>
              </a:spcBef>
              <a:spcAft>
                <a:spcPct val="0"/>
              </a:spcAft>
              <a:defRPr kumimoji="1" sz="3200">
                <a:solidFill>
                  <a:schemeClr val="tx2"/>
                </a:solidFill>
                <a:latin typeface="ＭＳ ゴシック" pitchFamily="49" charset="-128"/>
                <a:ea typeface="ＭＳ ゴシック" pitchFamily="49" charset="-128"/>
              </a:defRPr>
            </a:lvl7pPr>
            <a:lvl8pPr marL="3429000" indent="-228600" algn="ctr" eaLnBrk="0" fontAlgn="base" hangingPunct="0">
              <a:spcBef>
                <a:spcPct val="0"/>
              </a:spcBef>
              <a:spcAft>
                <a:spcPct val="0"/>
              </a:spcAft>
              <a:defRPr kumimoji="1" sz="3200">
                <a:solidFill>
                  <a:schemeClr val="tx2"/>
                </a:solidFill>
                <a:latin typeface="ＭＳ ゴシック" pitchFamily="49" charset="-128"/>
                <a:ea typeface="ＭＳ ゴシック" pitchFamily="49" charset="-128"/>
              </a:defRPr>
            </a:lvl8pPr>
            <a:lvl9pPr marL="3886200" indent="-228600" algn="ctr" eaLnBrk="0" fontAlgn="base" hangingPunct="0">
              <a:spcBef>
                <a:spcPct val="0"/>
              </a:spcBef>
              <a:spcAft>
                <a:spcPct val="0"/>
              </a:spcAft>
              <a:defRPr kumimoji="1" sz="3200">
                <a:solidFill>
                  <a:schemeClr val="tx2"/>
                </a:solidFill>
                <a:latin typeface="ＭＳ ゴシック" pitchFamily="49" charset="-128"/>
                <a:ea typeface="ＭＳ ゴシック" pitchFamily="49" charset="-128"/>
              </a:defRPr>
            </a:lvl9pPr>
          </a:lstStyle>
          <a:p>
            <a:pPr>
              <a:defRPr/>
            </a:pPr>
            <a:r>
              <a:rPr lang="en-US" altLang="ja-JP" dirty="0"/>
              <a:t>© 2010 – 2018</a:t>
            </a:r>
            <a:r>
              <a:rPr lang="ja-JP" altLang="en-US" dirty="0"/>
              <a:t>　</a:t>
            </a:r>
            <a:r>
              <a:rPr lang="zh-TW" altLang="en-US" dirty="0"/>
              <a:t>独立行政法人情報処理推進機構</a:t>
            </a:r>
            <a:endParaRPr lang="en-US" altLang="ja-JP" dirty="0"/>
          </a:p>
        </p:txBody>
      </p:sp>
    </p:spTree>
  </p:cSld>
  <p:clrMap bg1="lt1" tx1="dk1" bg2="lt2" tx2="dk2" accent1="accent1" accent2="accent2" accent3="accent3" accent4="accent4" accent5="accent5" accent6="accent6" hlink="hlink" folHlink="folHlink"/>
  <p:sldLayoutIdLst>
    <p:sldLayoutId id="2147483881" r:id="rId1"/>
  </p:sldLayoutIdLst>
  <p:transition/>
  <p:hf hdr="0" dt="0"/>
  <p:txStyles>
    <p:titleStyle>
      <a:lvl1pPr algn="ctr" rtl="0" eaLnBrk="0" fontAlgn="base" hangingPunct="0">
        <a:spcBef>
          <a:spcPct val="0"/>
        </a:spcBef>
        <a:spcAft>
          <a:spcPct val="0"/>
        </a:spcAft>
        <a:defRPr kumimoji="1" sz="3600">
          <a:solidFill>
            <a:schemeClr val="tx2"/>
          </a:solidFill>
          <a:latin typeface="Arial" charset="0"/>
          <a:ea typeface="+mj-ea"/>
          <a:cs typeface="+mj-cs"/>
        </a:defRPr>
      </a:lvl1pPr>
      <a:lvl2pPr algn="ctr" rtl="0" eaLnBrk="0" fontAlgn="base" hangingPunct="0">
        <a:spcBef>
          <a:spcPct val="0"/>
        </a:spcBef>
        <a:spcAft>
          <a:spcPct val="0"/>
        </a:spcAft>
        <a:defRPr kumimoji="1" sz="36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36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36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3600">
          <a:solidFill>
            <a:schemeClr val="tx2"/>
          </a:solidFill>
          <a:latin typeface="Arial" charset="0"/>
          <a:ea typeface="ＭＳ Ｐゴシック" pitchFamily="50" charset="-128"/>
        </a:defRPr>
      </a:lvl5pPr>
      <a:lvl6pPr marL="457200" algn="ctr" rtl="0" fontAlgn="base">
        <a:spcBef>
          <a:spcPct val="0"/>
        </a:spcBef>
        <a:spcAft>
          <a:spcPct val="0"/>
        </a:spcAft>
        <a:defRPr kumimoji="1" sz="3600">
          <a:solidFill>
            <a:schemeClr val="tx2"/>
          </a:solidFill>
          <a:latin typeface="ＭＳ Ｐゴシック" pitchFamily="50" charset="-128"/>
          <a:ea typeface="ＭＳ Ｐゴシック" pitchFamily="50" charset="-128"/>
        </a:defRPr>
      </a:lvl6pPr>
      <a:lvl7pPr marL="914400" algn="ctr" rtl="0" fontAlgn="base">
        <a:spcBef>
          <a:spcPct val="0"/>
        </a:spcBef>
        <a:spcAft>
          <a:spcPct val="0"/>
        </a:spcAft>
        <a:defRPr kumimoji="1" sz="3600">
          <a:solidFill>
            <a:schemeClr val="tx2"/>
          </a:solidFill>
          <a:latin typeface="ＭＳ Ｐゴシック" pitchFamily="50" charset="-128"/>
          <a:ea typeface="ＭＳ Ｐゴシック" pitchFamily="50" charset="-128"/>
        </a:defRPr>
      </a:lvl7pPr>
      <a:lvl8pPr marL="1371600" algn="ctr" rtl="0" fontAlgn="base">
        <a:spcBef>
          <a:spcPct val="0"/>
        </a:spcBef>
        <a:spcAft>
          <a:spcPct val="0"/>
        </a:spcAft>
        <a:defRPr kumimoji="1" sz="3600">
          <a:solidFill>
            <a:schemeClr val="tx2"/>
          </a:solidFill>
          <a:latin typeface="ＭＳ Ｐゴシック" pitchFamily="50" charset="-128"/>
          <a:ea typeface="ＭＳ Ｐゴシック" pitchFamily="50" charset="-128"/>
        </a:defRPr>
      </a:lvl8pPr>
      <a:lvl9pPr marL="1828800" algn="ctr" rtl="0" fontAlgn="base">
        <a:spcBef>
          <a:spcPct val="0"/>
        </a:spcBef>
        <a:spcAft>
          <a:spcPct val="0"/>
        </a:spcAft>
        <a:defRPr kumimoji="1" sz="3600">
          <a:solidFill>
            <a:schemeClr val="tx2"/>
          </a:solidFill>
          <a:latin typeface="ＭＳ Ｐゴシック" pitchFamily="50" charset="-128"/>
          <a:ea typeface="ＭＳ Ｐゴシック" pitchFamily="50" charset="-128"/>
        </a:defRPr>
      </a:lvl9pPr>
    </p:titleStyle>
    <p:bodyStyle>
      <a:lvl1pPr marL="342900" indent="-342900" algn="l" rtl="0" eaLnBrk="0" fontAlgn="base" hangingPunct="0">
        <a:spcBef>
          <a:spcPct val="20000"/>
        </a:spcBef>
        <a:spcAft>
          <a:spcPct val="0"/>
        </a:spcAft>
        <a:buClr>
          <a:schemeClr val="hlink"/>
        </a:buClr>
        <a:buFont typeface="Wingdings" panose="05000000000000000000" pitchFamily="2" charset="2"/>
        <a:buChar char="n"/>
        <a:defRPr kumimoji="1" sz="2800">
          <a:solidFill>
            <a:schemeClr val="tx1"/>
          </a:solidFill>
          <a:latin typeface="Arial" charset="0"/>
          <a:ea typeface="+mn-ea"/>
          <a:cs typeface="+mn-cs"/>
        </a:defRPr>
      </a:lvl1pPr>
      <a:lvl2pPr marL="742950" indent="-285750" algn="l" rtl="0" eaLnBrk="0" fontAlgn="base" hangingPunct="0">
        <a:spcBef>
          <a:spcPct val="20000"/>
        </a:spcBef>
        <a:spcAft>
          <a:spcPct val="0"/>
        </a:spcAft>
        <a:buClr>
          <a:schemeClr val="hlink"/>
        </a:buClr>
        <a:buSzPct val="90000"/>
        <a:buFont typeface="Wingdings" panose="05000000000000000000" pitchFamily="2" charset="2"/>
        <a:buChar char="l"/>
        <a:defRPr kumimoji="1" sz="2400">
          <a:solidFill>
            <a:schemeClr val="tx1"/>
          </a:solidFill>
          <a:latin typeface="Arial" charset="0"/>
          <a:ea typeface="+mn-ea"/>
        </a:defRPr>
      </a:lvl2pPr>
      <a:lvl3pPr marL="1143000" indent="-228600" algn="l" rtl="0" eaLnBrk="0" fontAlgn="base" hangingPunct="0">
        <a:spcBef>
          <a:spcPct val="20000"/>
        </a:spcBef>
        <a:spcAft>
          <a:spcPct val="0"/>
        </a:spcAft>
        <a:buClr>
          <a:schemeClr val="hlink"/>
        </a:buClr>
        <a:buSzPct val="80000"/>
        <a:buFont typeface="Wingdings" panose="05000000000000000000" pitchFamily="2" charset="2"/>
        <a:buChar char="p"/>
        <a:defRPr kumimoji="1" sz="2000">
          <a:solidFill>
            <a:schemeClr val="tx1"/>
          </a:solidFill>
          <a:latin typeface="Arial" charset="0"/>
          <a:ea typeface="+mn-ea"/>
        </a:defRPr>
      </a:lvl3pPr>
      <a:lvl4pPr marL="1600200" indent="-228600" algn="l" rtl="0" eaLnBrk="0" fontAlgn="base" hangingPunct="0">
        <a:spcBef>
          <a:spcPct val="20000"/>
        </a:spcBef>
        <a:spcAft>
          <a:spcPct val="0"/>
        </a:spcAft>
        <a:buClr>
          <a:schemeClr val="hlink"/>
        </a:buClr>
        <a:buFont typeface="ＭＳ Ｐゴシック" panose="020B0600070205080204" pitchFamily="50" charset="-128"/>
        <a:buChar char="-"/>
        <a:defRPr kumimoji="1">
          <a:solidFill>
            <a:schemeClr val="tx1"/>
          </a:solidFill>
          <a:latin typeface="Arial" charset="0"/>
          <a:ea typeface="+mn-ea"/>
        </a:defRPr>
      </a:lvl4pPr>
      <a:lvl5pPr marL="2057400" indent="-228600" algn="l" rtl="0" eaLnBrk="0" fontAlgn="base" hangingPunct="0">
        <a:spcBef>
          <a:spcPct val="20000"/>
        </a:spcBef>
        <a:spcAft>
          <a:spcPct val="0"/>
        </a:spcAft>
        <a:buClr>
          <a:schemeClr val="hlink"/>
        </a:buClr>
        <a:buFont typeface="Arial" panose="020B0604020202020204" pitchFamily="34" charset="0"/>
        <a:buChar char="•"/>
        <a:defRPr kumimoji="1" sz="1600">
          <a:solidFill>
            <a:schemeClr val="tx1"/>
          </a:solidFill>
          <a:latin typeface="Arial" charset="0"/>
          <a:ea typeface="+mn-ea"/>
        </a:defRPr>
      </a:lvl5pPr>
      <a:lvl6pPr marL="2514600" indent="-228600" algn="l" rtl="0" fontAlgn="base">
        <a:spcBef>
          <a:spcPct val="20000"/>
        </a:spcBef>
        <a:spcAft>
          <a:spcPct val="0"/>
        </a:spcAft>
        <a:buClr>
          <a:schemeClr val="hlink"/>
        </a:buClr>
        <a:buFont typeface="Arial" charset="0"/>
        <a:buChar char="•"/>
        <a:defRPr kumimoji="1" sz="1600">
          <a:solidFill>
            <a:schemeClr val="tx1"/>
          </a:solidFill>
          <a:latin typeface="+mn-lt"/>
          <a:ea typeface="+mn-ea"/>
        </a:defRPr>
      </a:lvl6pPr>
      <a:lvl7pPr marL="2971800" indent="-228600" algn="l" rtl="0" fontAlgn="base">
        <a:spcBef>
          <a:spcPct val="20000"/>
        </a:spcBef>
        <a:spcAft>
          <a:spcPct val="0"/>
        </a:spcAft>
        <a:buClr>
          <a:schemeClr val="hlink"/>
        </a:buClr>
        <a:buFont typeface="Arial" charset="0"/>
        <a:buChar char="•"/>
        <a:defRPr kumimoji="1" sz="1600">
          <a:solidFill>
            <a:schemeClr val="tx1"/>
          </a:solidFill>
          <a:latin typeface="+mn-lt"/>
          <a:ea typeface="+mn-ea"/>
        </a:defRPr>
      </a:lvl7pPr>
      <a:lvl8pPr marL="3429000" indent="-228600" algn="l" rtl="0" fontAlgn="base">
        <a:spcBef>
          <a:spcPct val="20000"/>
        </a:spcBef>
        <a:spcAft>
          <a:spcPct val="0"/>
        </a:spcAft>
        <a:buClr>
          <a:schemeClr val="hlink"/>
        </a:buClr>
        <a:buFont typeface="Arial" charset="0"/>
        <a:buChar char="•"/>
        <a:defRPr kumimoji="1" sz="1600">
          <a:solidFill>
            <a:schemeClr val="tx1"/>
          </a:solidFill>
          <a:latin typeface="+mn-lt"/>
          <a:ea typeface="+mn-ea"/>
        </a:defRPr>
      </a:lvl8pPr>
      <a:lvl9pPr marL="3886200" indent="-228600" algn="l" rtl="0" fontAlgn="base">
        <a:spcBef>
          <a:spcPct val="20000"/>
        </a:spcBef>
        <a:spcAft>
          <a:spcPct val="0"/>
        </a:spcAft>
        <a:buClr>
          <a:schemeClr val="hlink"/>
        </a:buClr>
        <a:buFont typeface="Arial" charset="0"/>
        <a:buChar char="•"/>
        <a:defRPr kumimoji="1" sz="16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7.jpeg"/><Relationship Id="rId11" Type="http://schemas.openxmlformats.org/officeDocument/2006/relationships/image" Target="../media/image12.jpeg"/><Relationship Id="rId5" Type="http://schemas.openxmlformats.org/officeDocument/2006/relationships/image" Target="../media/image6.jpeg"/><Relationship Id="rId10" Type="http://schemas.openxmlformats.org/officeDocument/2006/relationships/image" Target="../media/image11.jpeg"/><Relationship Id="rId4" Type="http://schemas.openxmlformats.org/officeDocument/2006/relationships/image" Target="../media/image5.png"/><Relationship Id="rId9" Type="http://schemas.openxmlformats.org/officeDocument/2006/relationships/image" Target="../media/image10.jpeg"/></Relationships>
</file>

<file path=ppt/slides/_rels/slide12.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4.png"/><Relationship Id="rId7" Type="http://schemas.openxmlformats.org/officeDocument/2006/relationships/image" Target="../media/image15.jpe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14.png"/><Relationship Id="rId10" Type="http://schemas.openxmlformats.org/officeDocument/2006/relationships/image" Target="../media/image18.jpeg"/><Relationship Id="rId4" Type="http://schemas.openxmlformats.org/officeDocument/2006/relationships/image" Target="../media/image5.png"/><Relationship Id="rId9" Type="http://schemas.openxmlformats.org/officeDocument/2006/relationships/image" Target="../media/image17.jpe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hyperlink" Target="https://sec.ipa.go.jp/reports/20100416.html" TargetMode="External"/><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4.png"/><Relationship Id="rId7" Type="http://schemas.openxmlformats.org/officeDocument/2006/relationships/image" Target="../media/image26.png"/><Relationship Id="rId2" Type="http://schemas.openxmlformats.org/officeDocument/2006/relationships/notesSlide" Target="../notesSlides/notesSlide27.xml"/><Relationship Id="rId1" Type="http://schemas.openxmlformats.org/officeDocument/2006/relationships/slideLayout" Target="../slideLayouts/slideLayout1.xml"/><Relationship Id="rId6" Type="http://schemas.openxmlformats.org/officeDocument/2006/relationships/image" Target="../media/image25.png"/><Relationship Id="rId5" Type="http://schemas.openxmlformats.org/officeDocument/2006/relationships/image" Target="../media/image24.png"/><Relationship Id="rId10" Type="http://schemas.openxmlformats.org/officeDocument/2006/relationships/image" Target="../media/image29.png"/><Relationship Id="rId4" Type="http://schemas.openxmlformats.org/officeDocument/2006/relationships/image" Target="../media/image23.png"/><Relationship Id="rId9" Type="http://schemas.openxmlformats.org/officeDocument/2006/relationships/image" Target="../media/image28.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notesSlide" Target="../notesSlides/notesSlide31.xml"/><Relationship Id="rId1" Type="http://schemas.openxmlformats.org/officeDocument/2006/relationships/slideLayout" Target="../slideLayouts/slideLayout1.xml"/><Relationship Id="rId5" Type="http://schemas.openxmlformats.org/officeDocument/2006/relationships/image" Target="../media/image34.emf"/><Relationship Id="rId4" Type="http://schemas.openxmlformats.org/officeDocument/2006/relationships/image" Target="../media/image33.emf"/></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4.xml"/><Relationship Id="rId1" Type="http://schemas.openxmlformats.org/officeDocument/2006/relationships/slideLayout" Target="../slideLayouts/slideLayout1.xml"/><Relationship Id="rId4" Type="http://schemas.openxmlformats.org/officeDocument/2006/relationships/image" Target="../media/image35.png"/></Relationships>
</file>

<file path=ppt/slides/_rels/slide35.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4.png"/><Relationship Id="rId7" Type="http://schemas.openxmlformats.org/officeDocument/2006/relationships/image" Target="../media/image39.png"/><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openxmlformats.org/officeDocument/2006/relationships/image" Target="../media/image38.png"/><Relationship Id="rId11" Type="http://schemas.openxmlformats.org/officeDocument/2006/relationships/image" Target="../media/image43.png"/><Relationship Id="rId5" Type="http://schemas.openxmlformats.org/officeDocument/2006/relationships/image" Target="../media/image37.wmf"/><Relationship Id="rId10" Type="http://schemas.openxmlformats.org/officeDocument/2006/relationships/image" Target="../media/image42.png"/><Relationship Id="rId4" Type="http://schemas.openxmlformats.org/officeDocument/2006/relationships/image" Target="../media/image36.jpeg"/><Relationship Id="rId9" Type="http://schemas.openxmlformats.org/officeDocument/2006/relationships/image" Target="../media/image41.png"/></Relationships>
</file>

<file path=ppt/slides/_rels/slide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6.xml"/><Relationship Id="rId1" Type="http://schemas.openxmlformats.org/officeDocument/2006/relationships/slideLayout" Target="../slideLayouts/slideLayout1.xml"/><Relationship Id="rId4" Type="http://schemas.openxmlformats.org/officeDocument/2006/relationships/image" Target="../media/image35.png"/></Relationships>
</file>

<file path=ppt/slides/_rels/slide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7.xml"/><Relationship Id="rId1" Type="http://schemas.openxmlformats.org/officeDocument/2006/relationships/slideLayout" Target="../slideLayouts/slideLayout1.xml"/><Relationship Id="rId5" Type="http://schemas.openxmlformats.org/officeDocument/2006/relationships/image" Target="../media/image45.jpeg"/><Relationship Id="rId4" Type="http://schemas.openxmlformats.org/officeDocument/2006/relationships/image" Target="../media/image44.jpeg"/></Relationships>
</file>

<file path=ppt/slides/_rels/slide3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9.xml"/><Relationship Id="rId1" Type="http://schemas.openxmlformats.org/officeDocument/2006/relationships/slideLayout" Target="../slideLayouts/slideLayout1.xml"/><Relationship Id="rId4" Type="http://schemas.openxmlformats.org/officeDocument/2006/relationships/image" Target="../media/image35.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2.xml"/><Relationship Id="rId1" Type="http://schemas.openxmlformats.org/officeDocument/2006/relationships/slideLayout" Target="../slideLayouts/slideLayout1.xml"/><Relationship Id="rId4" Type="http://schemas.openxmlformats.org/officeDocument/2006/relationships/image" Target="../media/image35.png"/></Relationships>
</file>

<file path=ppt/slides/_rels/slide4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4.xml"/><Relationship Id="rId1" Type="http://schemas.openxmlformats.org/officeDocument/2006/relationships/slideLayout" Target="../slideLayouts/slideLayout1.xml"/><Relationship Id="rId4" Type="http://schemas.openxmlformats.org/officeDocument/2006/relationships/image" Target="../media/image35.png"/></Relationships>
</file>

<file path=ppt/slides/_rels/slide45.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6.xml"/><Relationship Id="rId1" Type="http://schemas.openxmlformats.org/officeDocument/2006/relationships/slideLayout" Target="../slideLayouts/slideLayout1.xml"/><Relationship Id="rId4" Type="http://schemas.openxmlformats.org/officeDocument/2006/relationships/image" Target="../media/image50.jpe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9.xml"/><Relationship Id="rId1" Type="http://schemas.openxmlformats.org/officeDocument/2006/relationships/slideLayout" Target="../slideLayouts/slideLayout1.xml"/><Relationship Id="rId4" Type="http://schemas.openxmlformats.org/officeDocument/2006/relationships/image" Target="../media/image53.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notesSlide" Target="../notesSlides/notesSlide67.xml"/><Relationship Id="rId1" Type="http://schemas.openxmlformats.org/officeDocument/2006/relationships/slideLayout" Target="../slideLayouts/slideLayout1.xml"/><Relationship Id="rId6" Type="http://schemas.openxmlformats.org/officeDocument/2006/relationships/image" Target="../media/image55.emf"/><Relationship Id="rId5" Type="http://schemas.openxmlformats.org/officeDocument/2006/relationships/image" Target="../media/image53.png"/><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69.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69.xml"/><Relationship Id="rId1" Type="http://schemas.openxmlformats.org/officeDocument/2006/relationships/slideLayout" Target="../slideLayouts/slideLayout1.xml"/><Relationship Id="rId4" Type="http://schemas.openxmlformats.org/officeDocument/2006/relationships/image" Target="../media/image57.jpeg"/></Relationships>
</file>

<file path=ppt/slides/_rels/slide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3"/>
          <p:cNvSpPr>
            <a:spLocks noGrp="1" noChangeArrowheads="1"/>
          </p:cNvSpPr>
          <p:nvPr>
            <p:ph type="ctrTitle" idx="4294967295"/>
          </p:nvPr>
        </p:nvSpPr>
        <p:spPr>
          <a:xfrm>
            <a:off x="225425" y="1679575"/>
            <a:ext cx="8667750" cy="2005013"/>
          </a:xfrm>
          <a:solidFill>
            <a:srgbClr val="FFFFCC"/>
          </a:solidFill>
          <a:ln w="34925">
            <a:solidFill>
              <a:schemeClr val="tx1"/>
            </a:solidFill>
            <a:miter lim="800000"/>
            <a:headEnd/>
            <a:tailEnd/>
          </a:ln>
        </p:spPr>
        <p:txBody>
          <a:bodyPr wrap="none"/>
          <a:lstStyle/>
          <a:p>
            <a:pPr eaLnBrk="1" hangingPunct="1"/>
            <a:r>
              <a:rPr lang="ja-JP" altLang="en-US" sz="3200" b="1" dirty="0">
                <a:solidFill>
                  <a:schemeClr val="tx1"/>
                </a:solidFill>
                <a:latin typeface="HGPｺﾞｼｯｸM" panose="020B0600000000000000" pitchFamily="50" charset="-128"/>
                <a:ea typeface="HGPｺﾞｼｯｸM" panose="020B0600000000000000" pitchFamily="50" charset="-128"/>
              </a:rPr>
              <a:t>講義用スライド</a:t>
            </a:r>
          </a:p>
        </p:txBody>
      </p:sp>
      <p:sp>
        <p:nvSpPr>
          <p:cNvPr id="7171" name="Text Box 4"/>
          <p:cNvSpPr txBox="1">
            <a:spLocks noChangeArrowheads="1"/>
          </p:cNvSpPr>
          <p:nvPr/>
        </p:nvSpPr>
        <p:spPr bwMode="auto">
          <a:xfrm>
            <a:off x="2630488" y="4113213"/>
            <a:ext cx="3857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800">
                <a:solidFill>
                  <a:schemeClr val="tx1"/>
                </a:solidFill>
                <a:latin typeface="Arial" panose="020B0604020202020204" pitchFamily="34" charset="0"/>
              </a:defRPr>
            </a:lvl1pPr>
            <a:lvl2pPr marL="742950" indent="-285750">
              <a:spcBef>
                <a:spcPct val="20000"/>
              </a:spcBef>
              <a:buClr>
                <a:schemeClr val="hlink"/>
              </a:buClr>
              <a:buSzPct val="90000"/>
              <a:buFont typeface="Wingdings" panose="05000000000000000000" pitchFamily="2" charset="2"/>
              <a:buChar char="l"/>
              <a:defRPr kumimoji="1" sz="2400">
                <a:solidFill>
                  <a:schemeClr val="tx1"/>
                </a:solidFill>
                <a:latin typeface="Arial" panose="020B0604020202020204" pitchFamily="34" charset="0"/>
              </a:defRPr>
            </a:lvl2pPr>
            <a:lvl3pPr marL="1143000" indent="-228600">
              <a:spcBef>
                <a:spcPct val="20000"/>
              </a:spcBef>
              <a:buClr>
                <a:schemeClr val="hlink"/>
              </a:buClr>
              <a:buSzPct val="80000"/>
              <a:buFont typeface="Wingdings" panose="05000000000000000000" pitchFamily="2" charset="2"/>
              <a:buChar char="p"/>
              <a:defRPr kumimoji="1" sz="2000">
                <a:solidFill>
                  <a:schemeClr val="tx1"/>
                </a:solidFill>
                <a:latin typeface="Arial" panose="020B0604020202020204" pitchFamily="34" charset="0"/>
              </a:defRPr>
            </a:lvl3pPr>
            <a:lvl4pPr marL="1600200" indent="-228600">
              <a:spcBef>
                <a:spcPct val="20000"/>
              </a:spcBef>
              <a:buClr>
                <a:schemeClr val="hlink"/>
              </a:buClr>
              <a:buFont typeface="ＭＳ Ｐゴシック" panose="020B0600070205080204" pitchFamily="50" charset="-128"/>
              <a:buChar char="-"/>
              <a:defRPr kumimoji="1">
                <a:solidFill>
                  <a:schemeClr val="tx1"/>
                </a:solidFill>
                <a:latin typeface="Arial" panose="020B0604020202020204" pitchFamily="34" charset="0"/>
              </a:defRPr>
            </a:lvl4pPr>
            <a:lvl5pPr marL="2057400" indent="-228600">
              <a:spcBef>
                <a:spcPct val="20000"/>
              </a:spcBef>
              <a:buClr>
                <a:schemeClr val="hlink"/>
              </a:buClr>
              <a:buFont typeface="Arial" panose="020B0604020202020204" pitchFamily="34" charset="0"/>
              <a:buChar char="•"/>
              <a:defRPr kumimoji="1" sz="16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hlink"/>
              </a:buClr>
              <a:buFont typeface="Arial" panose="020B0604020202020204" pitchFamily="34" charset="0"/>
              <a:buChar char="•"/>
              <a:defRPr kumimoji="1" sz="16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hlink"/>
              </a:buClr>
              <a:buFont typeface="Arial" panose="020B0604020202020204" pitchFamily="34" charset="0"/>
              <a:buChar char="•"/>
              <a:defRPr kumimoji="1" sz="16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hlink"/>
              </a:buClr>
              <a:buFont typeface="Arial" panose="020B0604020202020204" pitchFamily="34" charset="0"/>
              <a:buChar char="•"/>
              <a:defRPr kumimoji="1" sz="16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hlink"/>
              </a:buClr>
              <a:buFont typeface="Arial" panose="020B0604020202020204" pitchFamily="34" charset="0"/>
              <a:buChar char="•"/>
              <a:defRPr kumimoji="1" sz="1600">
                <a:solidFill>
                  <a:schemeClr val="tx1"/>
                </a:solidFill>
                <a:latin typeface="Arial" panose="020B0604020202020204" pitchFamily="34" charset="0"/>
              </a:defRPr>
            </a:lvl9pPr>
          </a:lstStyle>
          <a:p>
            <a:pPr algn="ctr" eaLnBrk="1" hangingPunct="1">
              <a:spcBef>
                <a:spcPct val="50000"/>
              </a:spcBef>
              <a:buClrTx/>
              <a:buFontTx/>
              <a:buNone/>
            </a:pPr>
            <a:r>
              <a:rPr lang="en-US" altLang="ja-JP" dirty="0">
                <a:latin typeface="HGPｺﾞｼｯｸM" panose="020B0600000000000000" pitchFamily="50" charset="-128"/>
                <a:ea typeface="HGPｺﾞｼｯｸM" panose="020B0600000000000000" pitchFamily="50" charset="-128"/>
              </a:rPr>
              <a:t>2018</a:t>
            </a:r>
            <a:r>
              <a:rPr lang="ja-JP" altLang="en-US" dirty="0">
                <a:latin typeface="HGPｺﾞｼｯｸM" panose="020B0600000000000000" pitchFamily="50" charset="-128"/>
                <a:ea typeface="HGPｺﾞｼｯｸM" panose="020B0600000000000000" pitchFamily="50" charset="-128"/>
              </a:rPr>
              <a:t>年</a:t>
            </a:r>
            <a:r>
              <a:rPr lang="en-US" altLang="ja-JP" dirty="0">
                <a:latin typeface="HGPｺﾞｼｯｸM" panose="020B0600000000000000" pitchFamily="50" charset="-128"/>
                <a:ea typeface="HGPｺﾞｼｯｸM" panose="020B0600000000000000" pitchFamily="50" charset="-128"/>
              </a:rPr>
              <a:t>4</a:t>
            </a:r>
            <a:r>
              <a:rPr lang="ja-JP" altLang="en-US" dirty="0">
                <a:latin typeface="HGPｺﾞｼｯｸM" panose="020B0600000000000000" pitchFamily="50" charset="-128"/>
                <a:ea typeface="HGPｺﾞｼｯｸM" panose="020B0600000000000000" pitchFamily="50" charset="-128"/>
              </a:rPr>
              <a:t>月</a:t>
            </a:r>
            <a:r>
              <a:rPr lang="en-US" altLang="ja-JP" dirty="0">
                <a:latin typeface="HGPｺﾞｼｯｸM" panose="020B0600000000000000" pitchFamily="50" charset="-128"/>
                <a:ea typeface="HGPｺﾞｼｯｸM" panose="020B0600000000000000" pitchFamily="50" charset="-128"/>
              </a:rPr>
              <a:t>25</a:t>
            </a:r>
            <a:r>
              <a:rPr lang="ja-JP" altLang="en-US" dirty="0">
                <a:latin typeface="HGPｺﾞｼｯｸM" panose="020B0600000000000000" pitchFamily="50" charset="-128"/>
                <a:ea typeface="HGPｺﾞｼｯｸM" panose="020B0600000000000000" pitchFamily="50" charset="-128"/>
              </a:rPr>
              <a:t>日</a:t>
            </a:r>
          </a:p>
        </p:txBody>
      </p:sp>
      <p:sp>
        <p:nvSpPr>
          <p:cNvPr id="5" name="サブタイトル 4">
            <a:extLst>
              <a:ext uri="{FF2B5EF4-FFF2-40B4-BE49-F238E27FC236}">
                <a16:creationId xmlns:a16="http://schemas.microsoft.com/office/drawing/2014/main" id="{A1596DC7-C89F-4C1A-B03D-616092CE6142}"/>
              </a:ext>
            </a:extLst>
          </p:cNvPr>
          <p:cNvSpPr txBox="1">
            <a:spLocks/>
          </p:cNvSpPr>
          <p:nvPr/>
        </p:nvSpPr>
        <p:spPr bwMode="auto">
          <a:xfrm>
            <a:off x="0" y="4860000"/>
            <a:ext cx="9144000" cy="1475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marL="0" indent="0" algn="ctr" rtl="0" eaLnBrk="0" fontAlgn="base" hangingPunct="0">
              <a:spcBef>
                <a:spcPct val="20000"/>
              </a:spcBef>
              <a:spcAft>
                <a:spcPct val="0"/>
              </a:spcAft>
              <a:buClr>
                <a:schemeClr val="hlink"/>
              </a:buClr>
              <a:buFont typeface="Wingdings" pitchFamily="2" charset="2"/>
              <a:buNone/>
              <a:defRPr kumimoji="1" sz="2400">
                <a:solidFill>
                  <a:schemeClr val="tx1"/>
                </a:solidFill>
                <a:latin typeface="+mn-lt"/>
                <a:ea typeface="+mn-ea"/>
                <a:cs typeface="+mn-cs"/>
              </a:defRPr>
            </a:lvl1pPr>
            <a:lvl2pPr marL="742950" indent="-285750" algn="l" rtl="0" eaLnBrk="0" fontAlgn="base" hangingPunct="0">
              <a:spcBef>
                <a:spcPct val="20000"/>
              </a:spcBef>
              <a:spcAft>
                <a:spcPct val="0"/>
              </a:spcAft>
              <a:buClr>
                <a:schemeClr val="hlink"/>
              </a:buClr>
              <a:buSzPct val="90000"/>
              <a:buFont typeface="Wingdings" pitchFamily="2" charset="2"/>
              <a:buChar char="l"/>
              <a:defRPr kumimoji="1" sz="24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80000"/>
              <a:buFont typeface="Wingdings" pitchFamily="2" charset="2"/>
              <a:buChar char="p"/>
              <a:defRPr kumimoji="1" sz="2000">
                <a:solidFill>
                  <a:schemeClr val="tx1"/>
                </a:solidFill>
                <a:latin typeface="+mn-lt"/>
                <a:ea typeface="+mn-ea"/>
              </a:defRPr>
            </a:lvl3pPr>
            <a:lvl4pPr marL="1600200" indent="-228600" algn="l" rtl="0" eaLnBrk="0" fontAlgn="base" hangingPunct="0">
              <a:spcBef>
                <a:spcPct val="20000"/>
              </a:spcBef>
              <a:spcAft>
                <a:spcPct val="0"/>
              </a:spcAft>
              <a:buClr>
                <a:schemeClr val="hlink"/>
              </a:buClr>
              <a:buFont typeface="ＭＳ Ｐゴシック" pitchFamily="50" charset="-128"/>
              <a:buChar char="-"/>
              <a:defRPr kumimoji="1">
                <a:solidFill>
                  <a:schemeClr val="tx1"/>
                </a:solidFill>
                <a:latin typeface="+mn-lt"/>
                <a:ea typeface="+mn-ea"/>
              </a:defRPr>
            </a:lvl4pPr>
            <a:lvl5pPr marL="1828800" indent="0" algn="l" rtl="0" eaLnBrk="0" fontAlgn="base" hangingPunct="0">
              <a:spcBef>
                <a:spcPct val="20000"/>
              </a:spcBef>
              <a:spcAft>
                <a:spcPct val="0"/>
              </a:spcAft>
              <a:buClr>
                <a:schemeClr val="hlink"/>
              </a:buClr>
              <a:buFont typeface="Arial" charset="0"/>
              <a:buNone/>
              <a:defRPr kumimoji="1" lang="en-US" altLang="ja-JP" sz="8400" b="0" i="0" u="none" strike="noStrike" baseline="0" smtClean="0">
                <a:solidFill>
                  <a:schemeClr val="tx1"/>
                </a:solidFill>
                <a:latin typeface="+mn-lt"/>
                <a:ea typeface="+mn-ea"/>
              </a:defRPr>
            </a:lvl5pPr>
            <a:lvl6pPr marL="2514600" indent="-228600" algn="l" rtl="0" fontAlgn="base">
              <a:spcBef>
                <a:spcPct val="20000"/>
              </a:spcBef>
              <a:spcAft>
                <a:spcPct val="0"/>
              </a:spcAft>
              <a:buClr>
                <a:schemeClr val="hlink"/>
              </a:buClr>
              <a:buFont typeface="Arial" charset="0"/>
              <a:buChar char="•"/>
              <a:defRPr kumimoji="1" sz="1600">
                <a:solidFill>
                  <a:schemeClr val="tx1"/>
                </a:solidFill>
                <a:latin typeface="+mn-lt"/>
                <a:ea typeface="+mn-ea"/>
              </a:defRPr>
            </a:lvl6pPr>
            <a:lvl7pPr marL="2971800" indent="-228600" algn="l" rtl="0" fontAlgn="base">
              <a:spcBef>
                <a:spcPct val="20000"/>
              </a:spcBef>
              <a:spcAft>
                <a:spcPct val="0"/>
              </a:spcAft>
              <a:buClr>
                <a:schemeClr val="hlink"/>
              </a:buClr>
              <a:buFont typeface="Arial" charset="0"/>
              <a:buChar char="•"/>
              <a:defRPr kumimoji="1" sz="1600">
                <a:solidFill>
                  <a:schemeClr val="tx1"/>
                </a:solidFill>
                <a:latin typeface="+mn-lt"/>
                <a:ea typeface="+mn-ea"/>
              </a:defRPr>
            </a:lvl7pPr>
            <a:lvl8pPr marL="3429000" indent="-228600" algn="l" rtl="0" fontAlgn="base">
              <a:spcBef>
                <a:spcPct val="20000"/>
              </a:spcBef>
              <a:spcAft>
                <a:spcPct val="0"/>
              </a:spcAft>
              <a:buClr>
                <a:schemeClr val="hlink"/>
              </a:buClr>
              <a:buFont typeface="Arial" charset="0"/>
              <a:buChar char="•"/>
              <a:defRPr kumimoji="1" sz="1600">
                <a:solidFill>
                  <a:schemeClr val="tx1"/>
                </a:solidFill>
                <a:latin typeface="+mn-lt"/>
                <a:ea typeface="+mn-ea"/>
              </a:defRPr>
            </a:lvl8pPr>
            <a:lvl9pPr marL="3886200" indent="-228600" algn="l" rtl="0" fontAlgn="base">
              <a:spcBef>
                <a:spcPct val="20000"/>
              </a:spcBef>
              <a:spcAft>
                <a:spcPct val="0"/>
              </a:spcAft>
              <a:buClr>
                <a:schemeClr val="hlink"/>
              </a:buClr>
              <a:buFont typeface="Arial" charset="0"/>
              <a:buChar char="•"/>
              <a:defRPr kumimoji="1" sz="1600">
                <a:solidFill>
                  <a:schemeClr val="tx1"/>
                </a:solidFill>
                <a:latin typeface="+mn-lt"/>
                <a:ea typeface="+mn-ea"/>
              </a:defRPr>
            </a:lvl9pPr>
          </a:lstStyle>
          <a:p>
            <a:pPr>
              <a:defRPr/>
            </a:pPr>
            <a:r>
              <a:rPr lang="ja-JP" altLang="en-US" sz="2000" kern="0" dirty="0">
                <a:solidFill>
                  <a:schemeClr val="bg2">
                    <a:lumMod val="50000"/>
                  </a:schemeClr>
                </a:solidFill>
                <a:latin typeface="HGPｺﾞｼｯｸM" panose="020B0600000000000000" pitchFamily="50" charset="-128"/>
                <a:ea typeface="HGPｺﾞｼｯｸM" panose="020B0600000000000000" pitchFamily="50" charset="-128"/>
                <a:cs typeface="メイリオ" pitchFamily="50" charset="-128"/>
              </a:rPr>
              <a:t>独立行政法人情報処理推進機構（ＩＰＡ）</a:t>
            </a:r>
            <a:endParaRPr lang="en-US" altLang="ja-JP" sz="2000" kern="0" dirty="0">
              <a:solidFill>
                <a:schemeClr val="bg2">
                  <a:lumMod val="50000"/>
                </a:schemeClr>
              </a:solidFill>
              <a:latin typeface="HGPｺﾞｼｯｸM" panose="020B0600000000000000" pitchFamily="50" charset="-128"/>
              <a:ea typeface="HGPｺﾞｼｯｸM" panose="020B0600000000000000" pitchFamily="50" charset="-128"/>
              <a:cs typeface="メイリオ" pitchFamily="50" charset="-128"/>
            </a:endParaRPr>
          </a:p>
          <a:p>
            <a:pPr lvl="0">
              <a:buClr>
                <a:srgbClr val="339966"/>
              </a:buClr>
            </a:pPr>
            <a:r>
              <a:rPr lang="ja-JP" altLang="en-US" sz="2000" kern="0" dirty="0">
                <a:solidFill>
                  <a:schemeClr val="bg2">
                    <a:lumMod val="50000"/>
                  </a:schemeClr>
                </a:solidFill>
                <a:latin typeface="HGPｺﾞｼｯｸM" panose="020B0600000000000000" pitchFamily="50" charset="-128"/>
                <a:ea typeface="HGPｺﾞｼｯｸM" panose="020B0600000000000000" pitchFamily="50" charset="-128"/>
              </a:rPr>
              <a:t>技術本部 ソフトウェア高信頼化センター（ＳＥＣ）</a:t>
            </a:r>
            <a:endParaRPr lang="en-US" altLang="ja-JP" sz="2000" kern="0" dirty="0">
              <a:solidFill>
                <a:schemeClr val="bg2">
                  <a:lumMod val="50000"/>
                </a:schemeClr>
              </a:solidFill>
              <a:latin typeface="HGPｺﾞｼｯｸM" panose="020B0600000000000000" pitchFamily="50" charset="-128"/>
              <a:ea typeface="HGPｺﾞｼｯｸM" panose="020B0600000000000000" pitchFamily="50" charset="-128"/>
            </a:endParaRPr>
          </a:p>
          <a:p>
            <a:pPr lvl="0">
              <a:buClr>
                <a:srgbClr val="339966"/>
              </a:buClr>
            </a:pPr>
            <a:r>
              <a:rPr lang="ja-JP" altLang="en-US" sz="2000" kern="0" dirty="0">
                <a:solidFill>
                  <a:schemeClr val="bg2">
                    <a:lumMod val="50000"/>
                  </a:schemeClr>
                </a:solidFill>
                <a:latin typeface="HGPｺﾞｼｯｸM" panose="020B0600000000000000" pitchFamily="50" charset="-128"/>
                <a:ea typeface="HGPｺﾞｼｯｸM" panose="020B0600000000000000" pitchFamily="50" charset="-128"/>
              </a:rPr>
              <a:t>　</a:t>
            </a:r>
          </a:p>
        </p:txBody>
      </p:sp>
      <p:sp>
        <p:nvSpPr>
          <p:cNvPr id="6" name="正方形/長方形 5">
            <a:extLst>
              <a:ext uri="{FF2B5EF4-FFF2-40B4-BE49-F238E27FC236}">
                <a16:creationId xmlns:a16="http://schemas.microsoft.com/office/drawing/2014/main" id="{6D167FCD-4A56-4AD6-A4B1-D6FE669A9E93}"/>
              </a:ext>
            </a:extLst>
          </p:cNvPr>
          <p:cNvSpPr/>
          <p:nvPr/>
        </p:nvSpPr>
        <p:spPr>
          <a:xfrm>
            <a:off x="5297558" y="358164"/>
            <a:ext cx="3457052" cy="485115"/>
          </a:xfrm>
          <a:prstGeom prst="rect">
            <a:avLst/>
          </a:prstGeom>
          <a:no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schemeClr val="tx1"/>
                </a:solidFill>
                <a:latin typeface="IPA Pゴシック" panose="020B0500000000000000" pitchFamily="50" charset="-128"/>
                <a:ea typeface="IPA Pゴシック" panose="020B0500000000000000" pitchFamily="50" charset="-128"/>
              </a:rPr>
              <a:t>非機能要求グレード</a:t>
            </a:r>
            <a:r>
              <a:rPr kumimoji="1" lang="en-US" altLang="ja-JP" sz="1600" dirty="0">
                <a:solidFill>
                  <a:schemeClr val="tx1"/>
                </a:solidFill>
                <a:latin typeface="IPA Pゴシック" panose="020B0500000000000000" pitchFamily="50" charset="-128"/>
                <a:ea typeface="IPA Pゴシック" panose="020B0500000000000000" pitchFamily="50" charset="-128"/>
              </a:rPr>
              <a:t>2018</a:t>
            </a:r>
            <a:r>
              <a:rPr kumimoji="1" lang="ja-JP" altLang="en-US" sz="1600" dirty="0">
                <a:solidFill>
                  <a:schemeClr val="tx1"/>
                </a:solidFill>
                <a:latin typeface="IPA Pゴシック" panose="020B0500000000000000" pitchFamily="50" charset="-128"/>
                <a:ea typeface="IPA Pゴシック" panose="020B0500000000000000" pitchFamily="50" charset="-128"/>
              </a:rPr>
              <a:t>　研修教材</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タイトル 1"/>
          <p:cNvSpPr txBox="1">
            <a:spLocks/>
          </p:cNvSpPr>
          <p:nvPr/>
        </p:nvSpPr>
        <p:spPr bwMode="auto">
          <a:xfrm>
            <a:off x="57150" y="168275"/>
            <a:ext cx="832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rgbClr val="000000"/>
                </a:solidFill>
                <a:latin typeface="HGPｺﾞｼｯｸM" panose="020B0600000000000000" pitchFamily="50" charset="-128"/>
                <a:ea typeface="HGPｺﾞｼｯｸM" panose="020B0600000000000000" pitchFamily="50" charset="-128"/>
              </a:rPr>
              <a:t>2.1</a:t>
            </a:r>
            <a:r>
              <a:rPr lang="ja-JP" altLang="en-US" sz="2800" b="1">
                <a:solidFill>
                  <a:srgbClr val="000000"/>
                </a:solidFill>
                <a:latin typeface="HGPｺﾞｼｯｸM" panose="020B0600000000000000" pitchFamily="50" charset="-128"/>
                <a:ea typeface="HGPｺﾞｼｯｸM" panose="020B0600000000000000" pitchFamily="50" charset="-128"/>
              </a:rPr>
              <a:t>システムに対する機能要求と非機能要求</a:t>
            </a:r>
            <a:r>
              <a:rPr lang="en-US" altLang="ja-JP" sz="2800" b="1">
                <a:solidFill>
                  <a:srgbClr val="000000"/>
                </a:solidFill>
                <a:latin typeface="HGPｺﾞｼｯｸM" panose="020B0600000000000000" pitchFamily="50" charset="-128"/>
                <a:ea typeface="HGPｺﾞｼｯｸM" panose="020B0600000000000000" pitchFamily="50" charset="-128"/>
              </a:rPr>
              <a:t>(1/2)</a:t>
            </a:r>
            <a:endParaRPr lang="ja-JP" altLang="en-US" sz="2800" b="1">
              <a:solidFill>
                <a:srgbClr val="000000"/>
              </a:solidFill>
              <a:latin typeface="HGPｺﾞｼｯｸM" panose="020B0600000000000000" pitchFamily="50" charset="-128"/>
              <a:ea typeface="HGPｺﾞｼｯｸM" panose="020B0600000000000000" pitchFamily="50" charset="-128"/>
            </a:endParaRPr>
          </a:p>
        </p:txBody>
      </p:sp>
      <p:sp>
        <p:nvSpPr>
          <p:cNvPr id="25603" name="テキスト ボックス 5"/>
          <p:cNvSpPr txBox="1">
            <a:spLocks noChangeArrowheads="1"/>
          </p:cNvSpPr>
          <p:nvPr/>
        </p:nvSpPr>
        <p:spPr bwMode="auto">
          <a:xfrm>
            <a:off x="403225" y="949325"/>
            <a:ext cx="72612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a:solidFill>
                  <a:srgbClr val="000000"/>
                </a:solidFill>
                <a:latin typeface="HGPｺﾞｼｯｸM" panose="020B0600000000000000" pitchFamily="50" charset="-128"/>
                <a:ea typeface="HGPｺﾞｼｯｸM" panose="020B0600000000000000" pitchFamily="50" charset="-128"/>
              </a:rPr>
              <a:t>●システムの要求＝機能要求＋非機能要求</a:t>
            </a:r>
          </a:p>
        </p:txBody>
      </p:sp>
      <p:sp>
        <p:nvSpPr>
          <p:cNvPr id="25605" name="テキスト ボックス 2"/>
          <p:cNvSpPr txBox="1">
            <a:spLocks noChangeArrowheads="1"/>
          </p:cNvSpPr>
          <p:nvPr/>
        </p:nvSpPr>
        <p:spPr bwMode="auto">
          <a:xfrm>
            <a:off x="712788" y="1401763"/>
            <a:ext cx="73755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システムの要求は業務側の要求とシステム側の要求から導かれ、</a:t>
            </a:r>
            <a:br>
              <a:rPr lang="en-US" altLang="ja-JP" sz="2000">
                <a:solidFill>
                  <a:schemeClr val="tx2"/>
                </a:solidFill>
                <a:latin typeface="HGPｺﾞｼｯｸM" panose="020B0600000000000000" pitchFamily="50" charset="-128"/>
                <a:ea typeface="HGPｺﾞｼｯｸM" panose="020B0600000000000000" pitchFamily="50" charset="-128"/>
              </a:rPr>
            </a:br>
            <a:r>
              <a:rPr lang="ja-JP" altLang="en-US" sz="2000">
                <a:solidFill>
                  <a:schemeClr val="tx2"/>
                </a:solidFill>
                <a:latin typeface="HGPｺﾞｼｯｸM" panose="020B0600000000000000" pitchFamily="50" charset="-128"/>
                <a:ea typeface="HGPｺﾞｼｯｸM" panose="020B0600000000000000" pitchFamily="50" charset="-128"/>
              </a:rPr>
              <a:t>それは機能要求と非機能要求に分けられます。</a:t>
            </a:r>
          </a:p>
        </p:txBody>
      </p:sp>
      <p:sp>
        <p:nvSpPr>
          <p:cNvPr id="25606" name="角丸四角形 6"/>
          <p:cNvSpPr>
            <a:spLocks noChangeArrowheads="1"/>
          </p:cNvSpPr>
          <p:nvPr/>
        </p:nvSpPr>
        <p:spPr bwMode="auto">
          <a:xfrm>
            <a:off x="1517650" y="2517775"/>
            <a:ext cx="6108700" cy="1516063"/>
          </a:xfrm>
          <a:prstGeom prst="roundRect">
            <a:avLst>
              <a:gd name="adj" fmla="val 16667"/>
            </a:avLst>
          </a:prstGeom>
          <a:solidFill>
            <a:srgbClr val="FFFF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3200" b="1">
                <a:solidFill>
                  <a:srgbClr val="FF0000"/>
                </a:solidFill>
                <a:latin typeface="HGPｺﾞｼｯｸM" panose="020B0600000000000000" pitchFamily="50" charset="-128"/>
                <a:ea typeface="HGPｺﾞｼｯｸM" panose="020B0600000000000000" pitchFamily="50" charset="-128"/>
              </a:rPr>
              <a:t>機能要求</a:t>
            </a:r>
            <a:r>
              <a:rPr lang="ja-JP" altLang="en-US">
                <a:solidFill>
                  <a:srgbClr val="FF0000"/>
                </a:solidFill>
                <a:latin typeface="HGPｺﾞｼｯｸM" panose="020B0600000000000000" pitchFamily="50" charset="-128"/>
                <a:ea typeface="HGPｺﾞｼｯｸM" panose="020B0600000000000000" pitchFamily="50" charset="-128"/>
              </a:rPr>
              <a:t>　</a:t>
            </a:r>
            <a:br>
              <a:rPr lang="en-US" altLang="ja-JP" sz="3200" b="1">
                <a:solidFill>
                  <a:srgbClr val="FF0000"/>
                </a:solidFill>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a:t>
            </a:r>
            <a:r>
              <a:rPr lang="ja-JP" altLang="en-US">
                <a:solidFill>
                  <a:srgbClr val="000000"/>
                </a:solidFill>
                <a:latin typeface="HGPｺﾞｼｯｸM" panose="020B0600000000000000" pitchFamily="50" charset="-128"/>
                <a:ea typeface="HGPｺﾞｼｯｸM" panose="020B0600000000000000" pitchFamily="50" charset="-128"/>
              </a:rPr>
              <a:t>業務に必要な手順を実行するためのもの</a:t>
            </a:r>
          </a:p>
        </p:txBody>
      </p:sp>
      <p:sp>
        <p:nvSpPr>
          <p:cNvPr id="2" name="片側の 2 つの角を切り取った四角形 1"/>
          <p:cNvSpPr/>
          <p:nvPr/>
        </p:nvSpPr>
        <p:spPr bwMode="auto">
          <a:xfrm>
            <a:off x="1371600" y="4335463"/>
            <a:ext cx="6418263" cy="1482725"/>
          </a:xfrm>
          <a:prstGeom prst="snip2SameRect">
            <a:avLst/>
          </a:prstGeom>
          <a:solidFill>
            <a:schemeClr val="accent1">
              <a:lumMod val="90000"/>
            </a:schemeClr>
          </a:solidFill>
          <a:ln w="38100" cap="flat" cmpd="dbl" algn="ctr">
            <a:solidFill>
              <a:schemeClr val="tx1"/>
            </a:solidFill>
            <a:prstDash val="solid"/>
            <a:round/>
            <a:headEnd type="none" w="med" len="med"/>
            <a:tailEnd type="none" w="med" len="med"/>
          </a:ln>
          <a:effectLst/>
        </p:spPr>
        <p:txBody>
          <a:bodyPr wrap="none" anchor="ctr"/>
          <a:lstStyle/>
          <a:p>
            <a:pPr eaLnBrk="1" hangingPunct="1">
              <a:defRPr/>
            </a:pPr>
            <a:r>
              <a:rPr lang="ja-JP" altLang="en-US" sz="3200" b="1" dirty="0">
                <a:solidFill>
                  <a:srgbClr val="FF0000"/>
                </a:solidFill>
                <a:latin typeface="HGPｺﾞｼｯｸM" pitchFamily="50" charset="-128"/>
                <a:ea typeface="HGPｺﾞｼｯｸM" pitchFamily="50" charset="-128"/>
              </a:rPr>
              <a:t>非機能要求</a:t>
            </a:r>
            <a:br>
              <a:rPr lang="ja-JP" altLang="en-US" sz="3200" dirty="0">
                <a:latin typeface="HGPｺﾞｼｯｸM" pitchFamily="50" charset="-128"/>
                <a:ea typeface="HGPｺﾞｼｯｸM" pitchFamily="50" charset="-128"/>
              </a:rPr>
            </a:br>
            <a:r>
              <a:rPr lang="ja-JP" altLang="en-US" sz="2400" dirty="0">
                <a:latin typeface="HGPｺﾞｼｯｸM" pitchFamily="50" charset="-128"/>
                <a:ea typeface="HGPｺﾞｼｯｸM" pitchFamily="50" charset="-128"/>
              </a:rPr>
              <a:t>・機能要求以外にシステムが兼ね備えるべき条件</a:t>
            </a:r>
            <a:br>
              <a:rPr lang="ja-JP" altLang="en-US" sz="2400" dirty="0">
                <a:latin typeface="HGPｺﾞｼｯｸM" pitchFamily="50" charset="-128"/>
                <a:ea typeface="HGPｺﾞｼｯｸM" pitchFamily="50" charset="-128"/>
              </a:rPr>
            </a:br>
            <a:r>
              <a:rPr lang="ja-JP" altLang="en-US" sz="2400" dirty="0">
                <a:latin typeface="HGPｺﾞｼｯｸM" pitchFamily="50" charset="-128"/>
                <a:ea typeface="HGPｺﾞｼｯｸM" pitchFamily="50" charset="-128"/>
              </a:rPr>
              <a:t>・応答速度、故障・障害からの回復機能など</a:t>
            </a:r>
          </a:p>
        </p:txBody>
      </p:sp>
      <p:cxnSp>
        <p:nvCxnSpPr>
          <p:cNvPr id="25608" name="直線コネクタ 3"/>
          <p:cNvCxnSpPr>
            <a:cxnSpLocks noChangeShapeType="1"/>
          </p:cNvCxnSpPr>
          <p:nvPr/>
        </p:nvCxnSpPr>
        <p:spPr bwMode="auto">
          <a:xfrm>
            <a:off x="962025" y="4210050"/>
            <a:ext cx="7221538" cy="0"/>
          </a:xfrm>
          <a:prstGeom prst="line">
            <a:avLst/>
          </a:prstGeom>
          <a:noFill/>
          <a:ln w="38100" algn="ctr">
            <a:solidFill>
              <a:schemeClr val="tx1"/>
            </a:solidFill>
            <a:prstDash val="dash"/>
            <a:round/>
            <a:headEnd/>
            <a:tailEnd/>
          </a:ln>
          <a:extLst>
            <a:ext uri="{909E8E84-426E-40DD-AFC4-6F175D3DCCD1}">
              <a14:hiddenFill xmlns:a14="http://schemas.microsoft.com/office/drawing/2010/main">
                <a:noFill/>
              </a14:hiddenFill>
            </a:ext>
          </a:extLst>
        </p:spPr>
      </p:cxnSp>
      <p:sp>
        <p:nvSpPr>
          <p:cNvPr id="9"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descr="70%"/>
          <p:cNvSpPr>
            <a:spLocks noChangeArrowheads="1"/>
          </p:cNvSpPr>
          <p:nvPr/>
        </p:nvSpPr>
        <p:spPr bwMode="gray">
          <a:xfrm>
            <a:off x="258763" y="3554413"/>
            <a:ext cx="8642350" cy="2881312"/>
          </a:xfrm>
          <a:prstGeom prst="rect">
            <a:avLst/>
          </a:prstGeom>
          <a:pattFill prst="pct70">
            <a:fgClr>
              <a:srgbClr val="DDDDDD"/>
            </a:fgClr>
            <a:bgClr>
              <a:schemeClr val="bg1"/>
            </a:bgClr>
          </a:patt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651" name="Rectangle 3"/>
          <p:cNvSpPr>
            <a:spLocks noChangeArrowheads="1"/>
          </p:cNvSpPr>
          <p:nvPr/>
        </p:nvSpPr>
        <p:spPr bwMode="gray">
          <a:xfrm>
            <a:off x="257175" y="1538288"/>
            <a:ext cx="8642350" cy="2016125"/>
          </a:xfrm>
          <a:prstGeom prst="rect">
            <a:avLst/>
          </a:prstGeom>
          <a:solidFill>
            <a:srgbClr val="CCDBF0"/>
          </a:solidFill>
          <a:ln w="9525" algn="ctr">
            <a:solidFill>
              <a:srgbClr val="3E3E8E"/>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652" name="Rectangle 4"/>
          <p:cNvSpPr>
            <a:spLocks noChangeArrowheads="1"/>
          </p:cNvSpPr>
          <p:nvPr/>
        </p:nvSpPr>
        <p:spPr bwMode="gray">
          <a:xfrm>
            <a:off x="257175" y="3554413"/>
            <a:ext cx="565150" cy="2881312"/>
          </a:xfrm>
          <a:prstGeom prst="rect">
            <a:avLst/>
          </a:prstGeom>
          <a:solidFill>
            <a:srgbClr val="C0C0C0"/>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653" name="Rectangle 5"/>
          <p:cNvSpPr>
            <a:spLocks noChangeArrowheads="1"/>
          </p:cNvSpPr>
          <p:nvPr/>
        </p:nvSpPr>
        <p:spPr bwMode="gray">
          <a:xfrm>
            <a:off x="257175" y="1538288"/>
            <a:ext cx="565150" cy="2016125"/>
          </a:xfrm>
          <a:prstGeom prst="rect">
            <a:avLst/>
          </a:prstGeom>
          <a:solidFill>
            <a:srgbClr val="A5BFE5"/>
          </a:solidFill>
          <a:ln w="9525" algn="ctr">
            <a:solidFill>
              <a:srgbClr val="3E3E8E"/>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654" name="Rectangle 6"/>
          <p:cNvSpPr>
            <a:spLocks noGrp="1" noChangeArrowheads="1"/>
          </p:cNvSpPr>
          <p:nvPr>
            <p:ph type="body" idx="4294967295"/>
          </p:nvPr>
        </p:nvSpPr>
        <p:spPr>
          <a:xfrm>
            <a:off x="127000" y="882650"/>
            <a:ext cx="9017000" cy="590550"/>
          </a:xfrm>
        </p:spPr>
        <p:txBody>
          <a:bodyPr lIns="18000" tIns="0" rIns="18000" bIns="0">
            <a:spAutoFit/>
          </a:bodyPr>
          <a:lstStyle/>
          <a:p>
            <a:pPr marL="185738" indent="-185738">
              <a:lnSpc>
                <a:spcPct val="80000"/>
              </a:lnSpc>
            </a:pPr>
            <a:r>
              <a:rPr lang="ja-JP" altLang="en-US">
                <a:latin typeface="HGPｺﾞｼｯｸM" panose="020B0600000000000000" pitchFamily="50" charset="-128"/>
                <a:ea typeface="HGPｺﾞｼｯｸM" panose="020B0600000000000000" pitchFamily="50" charset="-128"/>
              </a:rPr>
              <a:t>機能要求はシステム化したい「業務」に対する要求</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非機能要求は様々で</a:t>
            </a:r>
            <a:r>
              <a:rPr lang="ja-JP" altLang="en-US" b="1">
                <a:solidFill>
                  <a:srgbClr val="FF0000"/>
                </a:solidFill>
                <a:latin typeface="HGPｺﾞｼｯｸM" panose="020B0600000000000000" pitchFamily="50" charset="-128"/>
                <a:ea typeface="HGPｺﾞｼｯｸM" panose="020B0600000000000000" pitchFamily="50" charset="-128"/>
              </a:rPr>
              <a:t>曖昧</a:t>
            </a:r>
          </a:p>
        </p:txBody>
      </p:sp>
      <p:sp>
        <p:nvSpPr>
          <p:cNvPr id="27655" name="Text Box 7"/>
          <p:cNvSpPr txBox="1">
            <a:spLocks noChangeArrowheads="1"/>
          </p:cNvSpPr>
          <p:nvPr/>
        </p:nvSpPr>
        <p:spPr bwMode="gray">
          <a:xfrm>
            <a:off x="298450" y="3771900"/>
            <a:ext cx="511175" cy="228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a:solidFill>
                  <a:srgbClr val="131A1F"/>
                </a:solidFill>
                <a:ea typeface="ＭＳ ゴシック" panose="020B0609070205080204" pitchFamily="49" charset="-128"/>
              </a:rPr>
              <a:t>非機能要求</a:t>
            </a:r>
          </a:p>
        </p:txBody>
      </p:sp>
      <p:grpSp>
        <p:nvGrpSpPr>
          <p:cNvPr id="27656" name="Group 1098"/>
          <p:cNvGrpSpPr>
            <a:grpSpLocks/>
          </p:cNvGrpSpPr>
          <p:nvPr/>
        </p:nvGrpSpPr>
        <p:grpSpPr bwMode="auto">
          <a:xfrm>
            <a:off x="1465263" y="3411538"/>
            <a:ext cx="6740525" cy="3060700"/>
            <a:chOff x="923" y="2060"/>
            <a:chExt cx="4246" cy="1928"/>
          </a:xfrm>
        </p:grpSpPr>
        <p:sp>
          <p:nvSpPr>
            <p:cNvPr id="27765" name="Rectangle 9"/>
            <p:cNvSpPr>
              <a:spLocks noChangeArrowheads="1"/>
            </p:cNvSpPr>
            <p:nvPr/>
          </p:nvSpPr>
          <p:spPr bwMode="gray">
            <a:xfrm>
              <a:off x="2066" y="2755"/>
              <a:ext cx="71"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66" name="Rectangle 10"/>
            <p:cNvSpPr>
              <a:spLocks noChangeArrowheads="1"/>
            </p:cNvSpPr>
            <p:nvPr/>
          </p:nvSpPr>
          <p:spPr bwMode="gray">
            <a:xfrm>
              <a:off x="2066" y="3225"/>
              <a:ext cx="71"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67" name="Rectangle 11"/>
            <p:cNvSpPr>
              <a:spLocks noChangeArrowheads="1"/>
            </p:cNvSpPr>
            <p:nvPr/>
          </p:nvSpPr>
          <p:spPr bwMode="gray">
            <a:xfrm>
              <a:off x="2274" y="2280"/>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68" name="Rectangle 12"/>
            <p:cNvSpPr>
              <a:spLocks noChangeArrowheads="1"/>
            </p:cNvSpPr>
            <p:nvPr/>
          </p:nvSpPr>
          <p:spPr bwMode="gray">
            <a:xfrm>
              <a:off x="2336" y="2379"/>
              <a:ext cx="70"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69" name="Rectangle 13"/>
            <p:cNvSpPr>
              <a:spLocks noChangeArrowheads="1"/>
            </p:cNvSpPr>
            <p:nvPr/>
          </p:nvSpPr>
          <p:spPr bwMode="gray">
            <a:xfrm>
              <a:off x="2274" y="2727"/>
              <a:ext cx="70"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70" name="Rectangle 14"/>
            <p:cNvSpPr>
              <a:spLocks noChangeArrowheads="1"/>
            </p:cNvSpPr>
            <p:nvPr/>
          </p:nvSpPr>
          <p:spPr bwMode="gray">
            <a:xfrm>
              <a:off x="2336" y="2824"/>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71" name="Rectangle 15"/>
            <p:cNvSpPr>
              <a:spLocks noChangeArrowheads="1"/>
            </p:cNvSpPr>
            <p:nvPr/>
          </p:nvSpPr>
          <p:spPr bwMode="gray">
            <a:xfrm>
              <a:off x="2274" y="3172"/>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72" name="Rectangle 16"/>
            <p:cNvSpPr>
              <a:spLocks noChangeArrowheads="1"/>
            </p:cNvSpPr>
            <p:nvPr/>
          </p:nvSpPr>
          <p:spPr bwMode="gray">
            <a:xfrm>
              <a:off x="2336" y="3271"/>
              <a:ext cx="70"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73" name="Rectangle 17"/>
            <p:cNvSpPr>
              <a:spLocks noChangeArrowheads="1"/>
            </p:cNvSpPr>
            <p:nvPr/>
          </p:nvSpPr>
          <p:spPr bwMode="gray">
            <a:xfrm>
              <a:off x="2274" y="3620"/>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74" name="Rectangle 18"/>
            <p:cNvSpPr>
              <a:spLocks noChangeArrowheads="1"/>
            </p:cNvSpPr>
            <p:nvPr/>
          </p:nvSpPr>
          <p:spPr bwMode="gray">
            <a:xfrm>
              <a:off x="2336" y="3720"/>
              <a:ext cx="70"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27775" name="AutoShape 19"/>
            <p:cNvCxnSpPr>
              <a:cxnSpLocks noChangeShapeType="1"/>
              <a:stCxn id="27765" idx="0"/>
              <a:endCxn id="27767" idx="1"/>
            </p:cNvCxnSpPr>
            <p:nvPr/>
          </p:nvCxnSpPr>
          <p:spPr bwMode="gray">
            <a:xfrm flipV="1">
              <a:off x="2102" y="2314"/>
              <a:ext cx="172" cy="44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76" name="AutoShape 20"/>
            <p:cNvCxnSpPr>
              <a:cxnSpLocks noChangeShapeType="1"/>
              <a:stCxn id="27765" idx="0"/>
              <a:endCxn id="27768" idx="1"/>
            </p:cNvCxnSpPr>
            <p:nvPr/>
          </p:nvCxnSpPr>
          <p:spPr bwMode="gray">
            <a:xfrm flipV="1">
              <a:off x="2102" y="2412"/>
              <a:ext cx="234" cy="34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77" name="AutoShape 21"/>
            <p:cNvCxnSpPr>
              <a:cxnSpLocks noChangeShapeType="1"/>
              <a:stCxn id="27765" idx="3"/>
              <a:endCxn id="27769" idx="1"/>
            </p:cNvCxnSpPr>
            <p:nvPr/>
          </p:nvCxnSpPr>
          <p:spPr bwMode="gray">
            <a:xfrm flipV="1">
              <a:off x="2137" y="2760"/>
              <a:ext cx="137" cy="2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78" name="AutoShape 22"/>
            <p:cNvCxnSpPr>
              <a:cxnSpLocks noChangeShapeType="1"/>
              <a:stCxn id="27765" idx="3"/>
              <a:endCxn id="27770" idx="1"/>
            </p:cNvCxnSpPr>
            <p:nvPr/>
          </p:nvCxnSpPr>
          <p:spPr bwMode="gray">
            <a:xfrm>
              <a:off x="2137" y="2789"/>
              <a:ext cx="199" cy="6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79" name="AutoShape 23"/>
            <p:cNvCxnSpPr>
              <a:cxnSpLocks noChangeShapeType="1"/>
              <a:stCxn id="27765" idx="3"/>
              <a:endCxn id="27771" idx="0"/>
            </p:cNvCxnSpPr>
            <p:nvPr/>
          </p:nvCxnSpPr>
          <p:spPr bwMode="gray">
            <a:xfrm>
              <a:off x="2137" y="2789"/>
              <a:ext cx="173" cy="38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80" name="AutoShape 24"/>
            <p:cNvCxnSpPr>
              <a:cxnSpLocks noChangeShapeType="1"/>
              <a:stCxn id="27765" idx="2"/>
              <a:endCxn id="27773" idx="0"/>
            </p:cNvCxnSpPr>
            <p:nvPr/>
          </p:nvCxnSpPr>
          <p:spPr bwMode="gray">
            <a:xfrm>
              <a:off x="2102" y="2822"/>
              <a:ext cx="208" cy="79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81" name="AutoShape 25"/>
            <p:cNvCxnSpPr>
              <a:cxnSpLocks noChangeShapeType="1"/>
              <a:stCxn id="27766" idx="0"/>
              <a:endCxn id="27768" idx="2"/>
            </p:cNvCxnSpPr>
            <p:nvPr/>
          </p:nvCxnSpPr>
          <p:spPr bwMode="gray">
            <a:xfrm flipV="1">
              <a:off x="2102" y="2445"/>
              <a:ext cx="269" cy="78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82" name="AutoShape 26"/>
            <p:cNvCxnSpPr>
              <a:cxnSpLocks noChangeShapeType="1"/>
              <a:stCxn id="27766" idx="3"/>
              <a:endCxn id="27770" idx="1"/>
            </p:cNvCxnSpPr>
            <p:nvPr/>
          </p:nvCxnSpPr>
          <p:spPr bwMode="gray">
            <a:xfrm flipV="1">
              <a:off x="2137" y="2858"/>
              <a:ext cx="199" cy="40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83" name="AutoShape 27"/>
            <p:cNvCxnSpPr>
              <a:cxnSpLocks noChangeShapeType="1"/>
              <a:stCxn id="27766" idx="3"/>
              <a:endCxn id="27771" idx="1"/>
            </p:cNvCxnSpPr>
            <p:nvPr/>
          </p:nvCxnSpPr>
          <p:spPr bwMode="gray">
            <a:xfrm flipV="1">
              <a:off x="2137" y="3207"/>
              <a:ext cx="137" cy="5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84" name="AutoShape 28"/>
            <p:cNvCxnSpPr>
              <a:cxnSpLocks noChangeShapeType="1"/>
              <a:stCxn id="27766" idx="3"/>
              <a:endCxn id="27772" idx="1"/>
            </p:cNvCxnSpPr>
            <p:nvPr/>
          </p:nvCxnSpPr>
          <p:spPr bwMode="gray">
            <a:xfrm>
              <a:off x="2137" y="3258"/>
              <a:ext cx="199" cy="4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85" name="AutoShape 29"/>
            <p:cNvCxnSpPr>
              <a:cxnSpLocks noChangeShapeType="1"/>
              <a:stCxn id="27766" idx="2"/>
              <a:endCxn id="27773" idx="0"/>
            </p:cNvCxnSpPr>
            <p:nvPr/>
          </p:nvCxnSpPr>
          <p:spPr bwMode="gray">
            <a:xfrm>
              <a:off x="2102" y="3291"/>
              <a:ext cx="208" cy="32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27786" name="Rectangle 30"/>
            <p:cNvSpPr>
              <a:spLocks noChangeArrowheads="1"/>
            </p:cNvSpPr>
            <p:nvPr/>
          </p:nvSpPr>
          <p:spPr bwMode="gray">
            <a:xfrm>
              <a:off x="2709" y="2280"/>
              <a:ext cx="72"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87" name="Rectangle 31"/>
            <p:cNvSpPr>
              <a:spLocks noChangeArrowheads="1"/>
            </p:cNvSpPr>
            <p:nvPr/>
          </p:nvSpPr>
          <p:spPr bwMode="gray">
            <a:xfrm>
              <a:off x="2709" y="2379"/>
              <a:ext cx="72"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88" name="Rectangle 32"/>
            <p:cNvSpPr>
              <a:spLocks noChangeArrowheads="1"/>
            </p:cNvSpPr>
            <p:nvPr/>
          </p:nvSpPr>
          <p:spPr bwMode="gray">
            <a:xfrm>
              <a:off x="2709" y="2727"/>
              <a:ext cx="72"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89" name="Rectangle 33"/>
            <p:cNvSpPr>
              <a:spLocks noChangeArrowheads="1"/>
            </p:cNvSpPr>
            <p:nvPr/>
          </p:nvSpPr>
          <p:spPr bwMode="gray">
            <a:xfrm>
              <a:off x="2709" y="2824"/>
              <a:ext cx="72"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90" name="Rectangle 34"/>
            <p:cNvSpPr>
              <a:spLocks noChangeArrowheads="1"/>
            </p:cNvSpPr>
            <p:nvPr/>
          </p:nvSpPr>
          <p:spPr bwMode="gray">
            <a:xfrm>
              <a:off x="2709" y="3172"/>
              <a:ext cx="72"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91" name="Rectangle 35"/>
            <p:cNvSpPr>
              <a:spLocks noChangeArrowheads="1"/>
            </p:cNvSpPr>
            <p:nvPr/>
          </p:nvSpPr>
          <p:spPr bwMode="gray">
            <a:xfrm>
              <a:off x="2709" y="3271"/>
              <a:ext cx="72"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92" name="Rectangle 36"/>
            <p:cNvSpPr>
              <a:spLocks noChangeArrowheads="1"/>
            </p:cNvSpPr>
            <p:nvPr/>
          </p:nvSpPr>
          <p:spPr bwMode="gray">
            <a:xfrm>
              <a:off x="2709" y="3620"/>
              <a:ext cx="72"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93" name="Rectangle 37"/>
            <p:cNvSpPr>
              <a:spLocks noChangeArrowheads="1"/>
            </p:cNvSpPr>
            <p:nvPr/>
          </p:nvSpPr>
          <p:spPr bwMode="gray">
            <a:xfrm>
              <a:off x="2709" y="3720"/>
              <a:ext cx="72"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27794" name="AutoShape 38"/>
            <p:cNvCxnSpPr>
              <a:cxnSpLocks noChangeShapeType="1"/>
              <a:stCxn id="27767" idx="3"/>
              <a:endCxn id="27786" idx="1"/>
            </p:cNvCxnSpPr>
            <p:nvPr/>
          </p:nvCxnSpPr>
          <p:spPr bwMode="gray">
            <a:xfrm>
              <a:off x="2344" y="2314"/>
              <a:ext cx="365"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95" name="AutoShape 39"/>
            <p:cNvCxnSpPr>
              <a:cxnSpLocks noChangeShapeType="1"/>
              <a:stCxn id="27768" idx="3"/>
              <a:endCxn id="27787" idx="1"/>
            </p:cNvCxnSpPr>
            <p:nvPr/>
          </p:nvCxnSpPr>
          <p:spPr bwMode="gray">
            <a:xfrm>
              <a:off x="2406" y="2412"/>
              <a:ext cx="303"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96" name="AutoShape 40"/>
            <p:cNvCxnSpPr>
              <a:cxnSpLocks noChangeShapeType="1"/>
              <a:stCxn id="27769" idx="3"/>
              <a:endCxn id="27788" idx="1"/>
            </p:cNvCxnSpPr>
            <p:nvPr/>
          </p:nvCxnSpPr>
          <p:spPr bwMode="gray">
            <a:xfrm>
              <a:off x="2344" y="2760"/>
              <a:ext cx="365"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97" name="AutoShape 41"/>
            <p:cNvCxnSpPr>
              <a:cxnSpLocks noChangeShapeType="1"/>
              <a:stCxn id="27770" idx="3"/>
              <a:endCxn id="27789" idx="1"/>
            </p:cNvCxnSpPr>
            <p:nvPr/>
          </p:nvCxnSpPr>
          <p:spPr bwMode="gray">
            <a:xfrm>
              <a:off x="2406" y="2858"/>
              <a:ext cx="303"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98" name="AutoShape 42"/>
            <p:cNvCxnSpPr>
              <a:cxnSpLocks noChangeShapeType="1"/>
              <a:stCxn id="27771" idx="3"/>
              <a:endCxn id="27790" idx="1"/>
            </p:cNvCxnSpPr>
            <p:nvPr/>
          </p:nvCxnSpPr>
          <p:spPr bwMode="gray">
            <a:xfrm>
              <a:off x="2344" y="3207"/>
              <a:ext cx="365"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799" name="AutoShape 43"/>
            <p:cNvCxnSpPr>
              <a:cxnSpLocks noChangeShapeType="1"/>
              <a:stCxn id="27772" idx="3"/>
              <a:endCxn id="27791" idx="1"/>
            </p:cNvCxnSpPr>
            <p:nvPr/>
          </p:nvCxnSpPr>
          <p:spPr bwMode="gray">
            <a:xfrm>
              <a:off x="2406" y="3304"/>
              <a:ext cx="303"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00" name="AutoShape 44"/>
            <p:cNvCxnSpPr>
              <a:cxnSpLocks noChangeShapeType="1"/>
              <a:stCxn id="27773" idx="3"/>
              <a:endCxn id="27792" idx="1"/>
            </p:cNvCxnSpPr>
            <p:nvPr/>
          </p:nvCxnSpPr>
          <p:spPr bwMode="gray">
            <a:xfrm>
              <a:off x="2344" y="3654"/>
              <a:ext cx="365"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01" name="AutoShape 45"/>
            <p:cNvCxnSpPr>
              <a:cxnSpLocks noChangeShapeType="1"/>
              <a:stCxn id="27774" idx="3"/>
              <a:endCxn id="27793" idx="1"/>
            </p:cNvCxnSpPr>
            <p:nvPr/>
          </p:nvCxnSpPr>
          <p:spPr bwMode="gray">
            <a:xfrm>
              <a:off x="2406" y="3754"/>
              <a:ext cx="303"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27802" name="Rectangle 46"/>
            <p:cNvSpPr>
              <a:spLocks noChangeArrowheads="1"/>
            </p:cNvSpPr>
            <p:nvPr/>
          </p:nvSpPr>
          <p:spPr bwMode="gray">
            <a:xfrm>
              <a:off x="3109" y="2280"/>
              <a:ext cx="73"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03" name="Rectangle 47"/>
            <p:cNvSpPr>
              <a:spLocks noChangeArrowheads="1"/>
            </p:cNvSpPr>
            <p:nvPr/>
          </p:nvSpPr>
          <p:spPr bwMode="gray">
            <a:xfrm>
              <a:off x="3109" y="2379"/>
              <a:ext cx="73"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04" name="Rectangle 48"/>
            <p:cNvSpPr>
              <a:spLocks noChangeArrowheads="1"/>
            </p:cNvSpPr>
            <p:nvPr/>
          </p:nvSpPr>
          <p:spPr bwMode="gray">
            <a:xfrm>
              <a:off x="3109" y="2727"/>
              <a:ext cx="73"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05" name="Rectangle 49"/>
            <p:cNvSpPr>
              <a:spLocks noChangeArrowheads="1"/>
            </p:cNvSpPr>
            <p:nvPr/>
          </p:nvSpPr>
          <p:spPr bwMode="gray">
            <a:xfrm>
              <a:off x="3109" y="2824"/>
              <a:ext cx="73"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06" name="Rectangle 50"/>
            <p:cNvSpPr>
              <a:spLocks noChangeArrowheads="1"/>
            </p:cNvSpPr>
            <p:nvPr/>
          </p:nvSpPr>
          <p:spPr bwMode="gray">
            <a:xfrm>
              <a:off x="3109" y="3172"/>
              <a:ext cx="73"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07" name="Rectangle 51"/>
            <p:cNvSpPr>
              <a:spLocks noChangeArrowheads="1"/>
            </p:cNvSpPr>
            <p:nvPr/>
          </p:nvSpPr>
          <p:spPr bwMode="gray">
            <a:xfrm>
              <a:off x="3109" y="3271"/>
              <a:ext cx="73"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08" name="Rectangle 52"/>
            <p:cNvSpPr>
              <a:spLocks noChangeArrowheads="1"/>
            </p:cNvSpPr>
            <p:nvPr/>
          </p:nvSpPr>
          <p:spPr bwMode="gray">
            <a:xfrm>
              <a:off x="3109" y="3620"/>
              <a:ext cx="73"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09" name="Rectangle 53"/>
            <p:cNvSpPr>
              <a:spLocks noChangeArrowheads="1"/>
            </p:cNvSpPr>
            <p:nvPr/>
          </p:nvSpPr>
          <p:spPr bwMode="gray">
            <a:xfrm>
              <a:off x="3109" y="3720"/>
              <a:ext cx="73"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27810" name="AutoShape 54"/>
            <p:cNvCxnSpPr>
              <a:cxnSpLocks noChangeShapeType="1"/>
              <a:stCxn id="27786" idx="3"/>
              <a:endCxn id="27802" idx="1"/>
            </p:cNvCxnSpPr>
            <p:nvPr/>
          </p:nvCxnSpPr>
          <p:spPr bwMode="gray">
            <a:xfrm>
              <a:off x="2781" y="2314"/>
              <a:ext cx="32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11" name="AutoShape 55"/>
            <p:cNvCxnSpPr>
              <a:cxnSpLocks noChangeShapeType="1"/>
              <a:stCxn id="27787" idx="3"/>
              <a:endCxn id="27803" idx="1"/>
            </p:cNvCxnSpPr>
            <p:nvPr/>
          </p:nvCxnSpPr>
          <p:spPr bwMode="gray">
            <a:xfrm>
              <a:off x="2781" y="2412"/>
              <a:ext cx="32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12" name="AutoShape 56"/>
            <p:cNvCxnSpPr>
              <a:cxnSpLocks noChangeShapeType="1"/>
              <a:stCxn id="27786" idx="3"/>
              <a:endCxn id="27804" idx="0"/>
            </p:cNvCxnSpPr>
            <p:nvPr/>
          </p:nvCxnSpPr>
          <p:spPr bwMode="gray">
            <a:xfrm>
              <a:off x="2781" y="2314"/>
              <a:ext cx="365" cy="41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13" name="AutoShape 57"/>
            <p:cNvCxnSpPr>
              <a:cxnSpLocks noChangeShapeType="1"/>
              <a:stCxn id="27787" idx="3"/>
              <a:endCxn id="27805" idx="0"/>
            </p:cNvCxnSpPr>
            <p:nvPr/>
          </p:nvCxnSpPr>
          <p:spPr bwMode="gray">
            <a:xfrm>
              <a:off x="2781" y="2412"/>
              <a:ext cx="365" cy="41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14" name="AutoShape 58"/>
            <p:cNvCxnSpPr>
              <a:cxnSpLocks noChangeShapeType="1"/>
              <a:stCxn id="27788" idx="3"/>
              <a:endCxn id="27804" idx="1"/>
            </p:cNvCxnSpPr>
            <p:nvPr/>
          </p:nvCxnSpPr>
          <p:spPr bwMode="gray">
            <a:xfrm>
              <a:off x="2781" y="2760"/>
              <a:ext cx="32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15" name="AutoShape 59"/>
            <p:cNvCxnSpPr>
              <a:cxnSpLocks noChangeShapeType="1"/>
              <a:stCxn id="27789" idx="3"/>
              <a:endCxn id="27805" idx="1"/>
            </p:cNvCxnSpPr>
            <p:nvPr/>
          </p:nvCxnSpPr>
          <p:spPr bwMode="gray">
            <a:xfrm>
              <a:off x="2781" y="2858"/>
              <a:ext cx="32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16" name="AutoShape 60"/>
            <p:cNvCxnSpPr>
              <a:cxnSpLocks noChangeShapeType="1"/>
              <a:stCxn id="27788" idx="3"/>
              <a:endCxn id="27802" idx="1"/>
            </p:cNvCxnSpPr>
            <p:nvPr/>
          </p:nvCxnSpPr>
          <p:spPr bwMode="gray">
            <a:xfrm flipV="1">
              <a:off x="2781" y="2314"/>
              <a:ext cx="328" cy="44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17" name="AutoShape 61"/>
            <p:cNvCxnSpPr>
              <a:cxnSpLocks noChangeShapeType="1"/>
              <a:stCxn id="27789" idx="3"/>
              <a:endCxn id="27803" idx="1"/>
            </p:cNvCxnSpPr>
            <p:nvPr/>
          </p:nvCxnSpPr>
          <p:spPr bwMode="gray">
            <a:xfrm flipV="1">
              <a:off x="2781" y="2412"/>
              <a:ext cx="328" cy="44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18" name="AutoShape 62"/>
            <p:cNvCxnSpPr>
              <a:cxnSpLocks noChangeShapeType="1"/>
              <a:stCxn id="27790" idx="3"/>
              <a:endCxn id="27806" idx="1"/>
            </p:cNvCxnSpPr>
            <p:nvPr/>
          </p:nvCxnSpPr>
          <p:spPr bwMode="gray">
            <a:xfrm>
              <a:off x="2781" y="3207"/>
              <a:ext cx="32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19" name="AutoShape 63"/>
            <p:cNvCxnSpPr>
              <a:cxnSpLocks noChangeShapeType="1"/>
              <a:stCxn id="27791" idx="3"/>
              <a:endCxn id="27807" idx="1"/>
            </p:cNvCxnSpPr>
            <p:nvPr/>
          </p:nvCxnSpPr>
          <p:spPr bwMode="gray">
            <a:xfrm>
              <a:off x="2781" y="3304"/>
              <a:ext cx="32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20" name="AutoShape 64"/>
            <p:cNvCxnSpPr>
              <a:cxnSpLocks noChangeShapeType="1"/>
              <a:stCxn id="27790" idx="3"/>
              <a:endCxn id="27808" idx="0"/>
            </p:cNvCxnSpPr>
            <p:nvPr/>
          </p:nvCxnSpPr>
          <p:spPr bwMode="gray">
            <a:xfrm>
              <a:off x="2781" y="3207"/>
              <a:ext cx="365" cy="41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21" name="AutoShape 65"/>
            <p:cNvCxnSpPr>
              <a:cxnSpLocks noChangeShapeType="1"/>
              <a:stCxn id="27792" idx="3"/>
              <a:endCxn id="27808" idx="1"/>
            </p:cNvCxnSpPr>
            <p:nvPr/>
          </p:nvCxnSpPr>
          <p:spPr bwMode="gray">
            <a:xfrm>
              <a:off x="2781" y="3654"/>
              <a:ext cx="32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22" name="AutoShape 66"/>
            <p:cNvCxnSpPr>
              <a:cxnSpLocks noChangeShapeType="1"/>
              <a:stCxn id="27793" idx="3"/>
              <a:endCxn id="27809" idx="1"/>
            </p:cNvCxnSpPr>
            <p:nvPr/>
          </p:nvCxnSpPr>
          <p:spPr bwMode="gray">
            <a:xfrm>
              <a:off x="2781" y="3754"/>
              <a:ext cx="32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23" name="AutoShape 67"/>
            <p:cNvCxnSpPr>
              <a:cxnSpLocks noChangeShapeType="1"/>
              <a:stCxn id="27792" idx="3"/>
              <a:endCxn id="27806" idx="1"/>
            </p:cNvCxnSpPr>
            <p:nvPr/>
          </p:nvCxnSpPr>
          <p:spPr bwMode="gray">
            <a:xfrm flipV="1">
              <a:off x="2781" y="3207"/>
              <a:ext cx="328" cy="44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24" name="AutoShape 68"/>
            <p:cNvCxnSpPr>
              <a:cxnSpLocks noChangeShapeType="1"/>
              <a:stCxn id="27793" idx="3"/>
              <a:endCxn id="27807" idx="1"/>
            </p:cNvCxnSpPr>
            <p:nvPr/>
          </p:nvCxnSpPr>
          <p:spPr bwMode="gray">
            <a:xfrm flipV="1">
              <a:off x="2781" y="3304"/>
              <a:ext cx="328" cy="45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27825" name="Rectangle 69"/>
            <p:cNvSpPr>
              <a:spLocks noChangeArrowheads="1"/>
            </p:cNvSpPr>
            <p:nvPr/>
          </p:nvSpPr>
          <p:spPr bwMode="gray">
            <a:xfrm>
              <a:off x="3457" y="2219"/>
              <a:ext cx="70"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26" name="Rectangle 70"/>
            <p:cNvSpPr>
              <a:spLocks noChangeArrowheads="1"/>
            </p:cNvSpPr>
            <p:nvPr/>
          </p:nvSpPr>
          <p:spPr bwMode="gray">
            <a:xfrm>
              <a:off x="3457" y="3876"/>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27" name="Rectangle 71"/>
            <p:cNvSpPr>
              <a:spLocks noChangeArrowheads="1"/>
            </p:cNvSpPr>
            <p:nvPr/>
          </p:nvSpPr>
          <p:spPr bwMode="gray">
            <a:xfrm>
              <a:off x="3457" y="3544"/>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28" name="Rectangle 72"/>
            <p:cNvSpPr>
              <a:spLocks noChangeArrowheads="1"/>
            </p:cNvSpPr>
            <p:nvPr/>
          </p:nvSpPr>
          <p:spPr bwMode="gray">
            <a:xfrm>
              <a:off x="3457" y="3213"/>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29" name="Rectangle 73"/>
            <p:cNvSpPr>
              <a:spLocks noChangeArrowheads="1"/>
            </p:cNvSpPr>
            <p:nvPr/>
          </p:nvSpPr>
          <p:spPr bwMode="gray">
            <a:xfrm>
              <a:off x="3457" y="2882"/>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30" name="Rectangle 74"/>
            <p:cNvSpPr>
              <a:spLocks noChangeArrowheads="1"/>
            </p:cNvSpPr>
            <p:nvPr/>
          </p:nvSpPr>
          <p:spPr bwMode="gray">
            <a:xfrm>
              <a:off x="3457" y="2551"/>
              <a:ext cx="70"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27831" name="AutoShape 75"/>
            <p:cNvCxnSpPr>
              <a:cxnSpLocks noChangeShapeType="1"/>
              <a:stCxn id="27802" idx="3"/>
              <a:endCxn id="27825" idx="1"/>
            </p:cNvCxnSpPr>
            <p:nvPr/>
          </p:nvCxnSpPr>
          <p:spPr bwMode="gray">
            <a:xfrm flipV="1">
              <a:off x="3182" y="2254"/>
              <a:ext cx="275" cy="6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32" name="AutoShape 76"/>
            <p:cNvCxnSpPr>
              <a:cxnSpLocks noChangeShapeType="1"/>
              <a:stCxn id="27804" idx="3"/>
              <a:endCxn id="27825" idx="1"/>
            </p:cNvCxnSpPr>
            <p:nvPr/>
          </p:nvCxnSpPr>
          <p:spPr bwMode="gray">
            <a:xfrm flipV="1">
              <a:off x="3182" y="2254"/>
              <a:ext cx="275" cy="50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33" name="AutoShape 77"/>
            <p:cNvCxnSpPr>
              <a:cxnSpLocks noChangeShapeType="1"/>
              <a:stCxn id="27803" idx="3"/>
              <a:endCxn id="27830" idx="1"/>
            </p:cNvCxnSpPr>
            <p:nvPr/>
          </p:nvCxnSpPr>
          <p:spPr bwMode="gray">
            <a:xfrm>
              <a:off x="3182" y="2412"/>
              <a:ext cx="275" cy="17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34" name="AutoShape 78"/>
            <p:cNvCxnSpPr>
              <a:cxnSpLocks noChangeShapeType="1"/>
              <a:stCxn id="27805" idx="3"/>
              <a:endCxn id="27830" idx="1"/>
            </p:cNvCxnSpPr>
            <p:nvPr/>
          </p:nvCxnSpPr>
          <p:spPr bwMode="gray">
            <a:xfrm flipV="1">
              <a:off x="3182" y="2585"/>
              <a:ext cx="275" cy="27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35" name="AutoShape 79"/>
            <p:cNvCxnSpPr>
              <a:cxnSpLocks noChangeShapeType="1"/>
              <a:stCxn id="27806" idx="3"/>
              <a:endCxn id="27829" idx="1"/>
            </p:cNvCxnSpPr>
            <p:nvPr/>
          </p:nvCxnSpPr>
          <p:spPr bwMode="gray">
            <a:xfrm flipV="1">
              <a:off x="3182" y="2916"/>
              <a:ext cx="275" cy="29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36" name="AutoShape 80"/>
            <p:cNvCxnSpPr>
              <a:cxnSpLocks noChangeShapeType="1"/>
              <a:stCxn id="27808" idx="3"/>
              <a:endCxn id="27829" idx="1"/>
            </p:cNvCxnSpPr>
            <p:nvPr/>
          </p:nvCxnSpPr>
          <p:spPr bwMode="gray">
            <a:xfrm flipV="1">
              <a:off x="3182" y="2916"/>
              <a:ext cx="275" cy="73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37" name="AutoShape 81"/>
            <p:cNvCxnSpPr>
              <a:cxnSpLocks noChangeShapeType="1"/>
              <a:stCxn id="27807" idx="3"/>
              <a:endCxn id="27828" idx="1"/>
            </p:cNvCxnSpPr>
            <p:nvPr/>
          </p:nvCxnSpPr>
          <p:spPr bwMode="gray">
            <a:xfrm flipV="1">
              <a:off x="3182" y="3247"/>
              <a:ext cx="275" cy="5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38" name="AutoShape 82"/>
            <p:cNvCxnSpPr>
              <a:cxnSpLocks noChangeShapeType="1"/>
              <a:stCxn id="27809" idx="3"/>
              <a:endCxn id="27828" idx="1"/>
            </p:cNvCxnSpPr>
            <p:nvPr/>
          </p:nvCxnSpPr>
          <p:spPr bwMode="gray">
            <a:xfrm flipV="1">
              <a:off x="3182" y="3247"/>
              <a:ext cx="275" cy="50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39" name="AutoShape 83"/>
            <p:cNvCxnSpPr>
              <a:cxnSpLocks noChangeShapeType="1"/>
              <a:stCxn id="27808" idx="3"/>
              <a:endCxn id="27827" idx="1"/>
            </p:cNvCxnSpPr>
            <p:nvPr/>
          </p:nvCxnSpPr>
          <p:spPr bwMode="gray">
            <a:xfrm flipV="1">
              <a:off x="3182" y="3578"/>
              <a:ext cx="275" cy="7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40" name="AutoShape 84"/>
            <p:cNvCxnSpPr>
              <a:cxnSpLocks noChangeShapeType="1"/>
              <a:stCxn id="27807" idx="3"/>
              <a:endCxn id="27826" idx="1"/>
            </p:cNvCxnSpPr>
            <p:nvPr/>
          </p:nvCxnSpPr>
          <p:spPr bwMode="gray">
            <a:xfrm>
              <a:off x="3182" y="3304"/>
              <a:ext cx="275" cy="60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41" name="AutoShape 85"/>
            <p:cNvCxnSpPr>
              <a:cxnSpLocks noChangeShapeType="1"/>
              <a:stCxn id="27809" idx="3"/>
              <a:endCxn id="27826" idx="1"/>
            </p:cNvCxnSpPr>
            <p:nvPr/>
          </p:nvCxnSpPr>
          <p:spPr bwMode="gray">
            <a:xfrm>
              <a:off x="3182" y="3754"/>
              <a:ext cx="275" cy="15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27842" name="Rectangle 86"/>
            <p:cNvSpPr>
              <a:spLocks noChangeArrowheads="1"/>
            </p:cNvSpPr>
            <p:nvPr/>
          </p:nvSpPr>
          <p:spPr bwMode="gray">
            <a:xfrm>
              <a:off x="3714" y="2219"/>
              <a:ext cx="70"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43" name="Rectangle 87"/>
            <p:cNvSpPr>
              <a:spLocks noChangeArrowheads="1"/>
            </p:cNvSpPr>
            <p:nvPr/>
          </p:nvSpPr>
          <p:spPr bwMode="gray">
            <a:xfrm>
              <a:off x="3714" y="3876"/>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44" name="Rectangle 88"/>
            <p:cNvSpPr>
              <a:spLocks noChangeArrowheads="1"/>
            </p:cNvSpPr>
            <p:nvPr/>
          </p:nvSpPr>
          <p:spPr bwMode="gray">
            <a:xfrm>
              <a:off x="3714" y="3544"/>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45" name="Rectangle 89"/>
            <p:cNvSpPr>
              <a:spLocks noChangeArrowheads="1"/>
            </p:cNvSpPr>
            <p:nvPr/>
          </p:nvSpPr>
          <p:spPr bwMode="gray">
            <a:xfrm>
              <a:off x="3714" y="3213"/>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46" name="Rectangle 90"/>
            <p:cNvSpPr>
              <a:spLocks noChangeArrowheads="1"/>
            </p:cNvSpPr>
            <p:nvPr/>
          </p:nvSpPr>
          <p:spPr bwMode="gray">
            <a:xfrm>
              <a:off x="3714" y="2882"/>
              <a:ext cx="70"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47" name="Rectangle 91"/>
            <p:cNvSpPr>
              <a:spLocks noChangeArrowheads="1"/>
            </p:cNvSpPr>
            <p:nvPr/>
          </p:nvSpPr>
          <p:spPr bwMode="gray">
            <a:xfrm>
              <a:off x="3714" y="2551"/>
              <a:ext cx="70"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27848" name="AutoShape 92"/>
            <p:cNvCxnSpPr>
              <a:cxnSpLocks noChangeShapeType="1"/>
              <a:stCxn id="27825" idx="3"/>
              <a:endCxn id="27842" idx="1"/>
            </p:cNvCxnSpPr>
            <p:nvPr/>
          </p:nvCxnSpPr>
          <p:spPr bwMode="gray">
            <a:xfrm>
              <a:off x="3527" y="2254"/>
              <a:ext cx="187"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49" name="AutoShape 93"/>
            <p:cNvCxnSpPr>
              <a:cxnSpLocks noChangeShapeType="1"/>
              <a:stCxn id="27825" idx="3"/>
              <a:endCxn id="27847" idx="1"/>
            </p:cNvCxnSpPr>
            <p:nvPr/>
          </p:nvCxnSpPr>
          <p:spPr bwMode="gray">
            <a:xfrm>
              <a:off x="3527" y="2254"/>
              <a:ext cx="187" cy="33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0" name="AutoShape 94"/>
            <p:cNvCxnSpPr>
              <a:cxnSpLocks noChangeShapeType="1"/>
              <a:stCxn id="27830" idx="3"/>
              <a:endCxn id="27847" idx="1"/>
            </p:cNvCxnSpPr>
            <p:nvPr/>
          </p:nvCxnSpPr>
          <p:spPr bwMode="gray">
            <a:xfrm>
              <a:off x="3527" y="2585"/>
              <a:ext cx="187"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1" name="AutoShape 95"/>
            <p:cNvCxnSpPr>
              <a:cxnSpLocks noChangeShapeType="1"/>
              <a:stCxn id="27830" idx="3"/>
              <a:endCxn id="27842" idx="1"/>
            </p:cNvCxnSpPr>
            <p:nvPr/>
          </p:nvCxnSpPr>
          <p:spPr bwMode="gray">
            <a:xfrm flipV="1">
              <a:off x="3527" y="2254"/>
              <a:ext cx="187" cy="33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2" name="AutoShape 96"/>
            <p:cNvCxnSpPr>
              <a:cxnSpLocks noChangeShapeType="1"/>
              <a:stCxn id="27829" idx="3"/>
              <a:endCxn id="27846" idx="1"/>
            </p:cNvCxnSpPr>
            <p:nvPr/>
          </p:nvCxnSpPr>
          <p:spPr bwMode="gray">
            <a:xfrm>
              <a:off x="3527" y="2916"/>
              <a:ext cx="187"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3" name="AutoShape 97"/>
            <p:cNvCxnSpPr>
              <a:cxnSpLocks noChangeShapeType="1"/>
              <a:stCxn id="27829" idx="3"/>
              <a:endCxn id="27845" idx="1"/>
            </p:cNvCxnSpPr>
            <p:nvPr/>
          </p:nvCxnSpPr>
          <p:spPr bwMode="gray">
            <a:xfrm>
              <a:off x="3527" y="2916"/>
              <a:ext cx="187" cy="33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4" name="AutoShape 98"/>
            <p:cNvCxnSpPr>
              <a:cxnSpLocks noChangeShapeType="1"/>
              <a:stCxn id="27828" idx="3"/>
              <a:endCxn id="27845" idx="1"/>
            </p:cNvCxnSpPr>
            <p:nvPr/>
          </p:nvCxnSpPr>
          <p:spPr bwMode="gray">
            <a:xfrm>
              <a:off x="3527" y="3247"/>
              <a:ext cx="187"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5" name="AutoShape 99"/>
            <p:cNvCxnSpPr>
              <a:cxnSpLocks noChangeShapeType="1"/>
              <a:stCxn id="27828" idx="3"/>
              <a:endCxn id="27846" idx="1"/>
            </p:cNvCxnSpPr>
            <p:nvPr/>
          </p:nvCxnSpPr>
          <p:spPr bwMode="gray">
            <a:xfrm flipV="1">
              <a:off x="3527" y="2916"/>
              <a:ext cx="187" cy="33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6" name="AutoShape 100"/>
            <p:cNvCxnSpPr>
              <a:cxnSpLocks noChangeShapeType="1"/>
              <a:stCxn id="27827" idx="3"/>
              <a:endCxn id="27844" idx="1"/>
            </p:cNvCxnSpPr>
            <p:nvPr/>
          </p:nvCxnSpPr>
          <p:spPr bwMode="gray">
            <a:xfrm>
              <a:off x="3527" y="3578"/>
              <a:ext cx="187"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7" name="AutoShape 101"/>
            <p:cNvCxnSpPr>
              <a:cxnSpLocks noChangeShapeType="1"/>
              <a:stCxn id="27827" idx="3"/>
              <a:endCxn id="27843" idx="1"/>
            </p:cNvCxnSpPr>
            <p:nvPr/>
          </p:nvCxnSpPr>
          <p:spPr bwMode="gray">
            <a:xfrm>
              <a:off x="3527" y="3578"/>
              <a:ext cx="187" cy="33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8" name="AutoShape 102"/>
            <p:cNvCxnSpPr>
              <a:cxnSpLocks noChangeShapeType="1"/>
              <a:stCxn id="27826" idx="3"/>
              <a:endCxn id="27843" idx="1"/>
            </p:cNvCxnSpPr>
            <p:nvPr/>
          </p:nvCxnSpPr>
          <p:spPr bwMode="gray">
            <a:xfrm>
              <a:off x="3527" y="3910"/>
              <a:ext cx="187"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59" name="AutoShape 103"/>
            <p:cNvCxnSpPr>
              <a:cxnSpLocks noChangeShapeType="1"/>
              <a:stCxn id="27826" idx="3"/>
              <a:endCxn id="27844" idx="1"/>
            </p:cNvCxnSpPr>
            <p:nvPr/>
          </p:nvCxnSpPr>
          <p:spPr bwMode="gray">
            <a:xfrm flipV="1">
              <a:off x="3527" y="3578"/>
              <a:ext cx="187" cy="33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27860" name="Rectangle 104"/>
            <p:cNvSpPr>
              <a:spLocks noChangeArrowheads="1"/>
            </p:cNvSpPr>
            <p:nvPr/>
          </p:nvSpPr>
          <p:spPr bwMode="gray">
            <a:xfrm>
              <a:off x="4007" y="2280"/>
              <a:ext cx="72"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61" name="Rectangle 105"/>
            <p:cNvSpPr>
              <a:spLocks noChangeArrowheads="1"/>
            </p:cNvSpPr>
            <p:nvPr/>
          </p:nvSpPr>
          <p:spPr bwMode="gray">
            <a:xfrm>
              <a:off x="4070" y="2379"/>
              <a:ext cx="71"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62" name="Rectangle 106"/>
            <p:cNvSpPr>
              <a:spLocks noChangeArrowheads="1"/>
            </p:cNvSpPr>
            <p:nvPr/>
          </p:nvSpPr>
          <p:spPr bwMode="gray">
            <a:xfrm>
              <a:off x="4007" y="2727"/>
              <a:ext cx="72"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63" name="Rectangle 107"/>
            <p:cNvSpPr>
              <a:spLocks noChangeArrowheads="1"/>
            </p:cNvSpPr>
            <p:nvPr/>
          </p:nvSpPr>
          <p:spPr bwMode="gray">
            <a:xfrm>
              <a:off x="4070" y="2824"/>
              <a:ext cx="71"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64" name="Rectangle 108"/>
            <p:cNvSpPr>
              <a:spLocks noChangeArrowheads="1"/>
            </p:cNvSpPr>
            <p:nvPr/>
          </p:nvSpPr>
          <p:spPr bwMode="gray">
            <a:xfrm>
              <a:off x="4007" y="3172"/>
              <a:ext cx="72"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65" name="Rectangle 109"/>
            <p:cNvSpPr>
              <a:spLocks noChangeArrowheads="1"/>
            </p:cNvSpPr>
            <p:nvPr/>
          </p:nvSpPr>
          <p:spPr bwMode="gray">
            <a:xfrm>
              <a:off x="4070" y="3271"/>
              <a:ext cx="71"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66" name="Rectangle 110"/>
            <p:cNvSpPr>
              <a:spLocks noChangeArrowheads="1"/>
            </p:cNvSpPr>
            <p:nvPr/>
          </p:nvSpPr>
          <p:spPr bwMode="gray">
            <a:xfrm>
              <a:off x="4007" y="3620"/>
              <a:ext cx="72"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67" name="Rectangle 111"/>
            <p:cNvSpPr>
              <a:spLocks noChangeArrowheads="1"/>
            </p:cNvSpPr>
            <p:nvPr/>
          </p:nvSpPr>
          <p:spPr bwMode="gray">
            <a:xfrm>
              <a:off x="4070" y="3720"/>
              <a:ext cx="71"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27868" name="AutoShape 112"/>
            <p:cNvCxnSpPr>
              <a:cxnSpLocks noChangeShapeType="1"/>
              <a:stCxn id="27842" idx="3"/>
              <a:endCxn id="27860" idx="1"/>
            </p:cNvCxnSpPr>
            <p:nvPr/>
          </p:nvCxnSpPr>
          <p:spPr bwMode="gray">
            <a:xfrm>
              <a:off x="3784" y="2254"/>
              <a:ext cx="223" cy="6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69" name="AutoShape 113"/>
            <p:cNvCxnSpPr>
              <a:cxnSpLocks noChangeShapeType="1"/>
              <a:stCxn id="27842" idx="3"/>
              <a:endCxn id="27861" idx="1"/>
            </p:cNvCxnSpPr>
            <p:nvPr/>
          </p:nvCxnSpPr>
          <p:spPr bwMode="gray">
            <a:xfrm>
              <a:off x="3784" y="2254"/>
              <a:ext cx="286" cy="15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0" name="AutoShape 114"/>
            <p:cNvCxnSpPr>
              <a:cxnSpLocks noChangeShapeType="1"/>
              <a:stCxn id="27842" idx="3"/>
              <a:endCxn id="27862" idx="0"/>
            </p:cNvCxnSpPr>
            <p:nvPr/>
          </p:nvCxnSpPr>
          <p:spPr bwMode="gray">
            <a:xfrm>
              <a:off x="3784" y="2254"/>
              <a:ext cx="260" cy="47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1" name="AutoShape 115"/>
            <p:cNvCxnSpPr>
              <a:cxnSpLocks noChangeShapeType="1"/>
              <a:stCxn id="27847" idx="3"/>
              <a:endCxn id="27860" idx="1"/>
            </p:cNvCxnSpPr>
            <p:nvPr/>
          </p:nvCxnSpPr>
          <p:spPr bwMode="gray">
            <a:xfrm flipV="1">
              <a:off x="3784" y="2314"/>
              <a:ext cx="223" cy="27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2" name="AutoShape 116"/>
            <p:cNvCxnSpPr>
              <a:cxnSpLocks noChangeShapeType="1"/>
              <a:stCxn id="27847" idx="3"/>
              <a:endCxn id="27861" idx="1"/>
            </p:cNvCxnSpPr>
            <p:nvPr/>
          </p:nvCxnSpPr>
          <p:spPr bwMode="gray">
            <a:xfrm flipV="1">
              <a:off x="3784" y="2412"/>
              <a:ext cx="286" cy="17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3" name="AutoShape 117"/>
            <p:cNvCxnSpPr>
              <a:cxnSpLocks noChangeShapeType="1"/>
              <a:stCxn id="27847" idx="3"/>
              <a:endCxn id="27862" idx="1"/>
            </p:cNvCxnSpPr>
            <p:nvPr/>
          </p:nvCxnSpPr>
          <p:spPr bwMode="gray">
            <a:xfrm>
              <a:off x="3784" y="2585"/>
              <a:ext cx="223" cy="175"/>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4" name="AutoShape 118"/>
            <p:cNvCxnSpPr>
              <a:cxnSpLocks noChangeShapeType="1"/>
              <a:stCxn id="27847" idx="3"/>
              <a:endCxn id="27865" idx="1"/>
            </p:cNvCxnSpPr>
            <p:nvPr/>
          </p:nvCxnSpPr>
          <p:spPr bwMode="gray">
            <a:xfrm>
              <a:off x="3784" y="2585"/>
              <a:ext cx="286" cy="71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5" name="AutoShape 119"/>
            <p:cNvCxnSpPr>
              <a:cxnSpLocks noChangeShapeType="1"/>
              <a:stCxn id="27846" idx="3"/>
              <a:endCxn id="27865" idx="1"/>
            </p:cNvCxnSpPr>
            <p:nvPr/>
          </p:nvCxnSpPr>
          <p:spPr bwMode="gray">
            <a:xfrm>
              <a:off x="3784" y="2916"/>
              <a:ext cx="286" cy="38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6" name="AutoShape 120"/>
            <p:cNvCxnSpPr>
              <a:cxnSpLocks noChangeShapeType="1"/>
              <a:stCxn id="27845" idx="3"/>
              <a:endCxn id="27864" idx="1"/>
            </p:cNvCxnSpPr>
            <p:nvPr/>
          </p:nvCxnSpPr>
          <p:spPr bwMode="gray">
            <a:xfrm flipV="1">
              <a:off x="3784" y="3207"/>
              <a:ext cx="223" cy="4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7" name="AutoShape 121"/>
            <p:cNvCxnSpPr>
              <a:cxnSpLocks noChangeShapeType="1"/>
              <a:stCxn id="27845" idx="3"/>
              <a:endCxn id="27865" idx="1"/>
            </p:cNvCxnSpPr>
            <p:nvPr/>
          </p:nvCxnSpPr>
          <p:spPr bwMode="gray">
            <a:xfrm>
              <a:off x="3784" y="3247"/>
              <a:ext cx="286" cy="5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8" name="AutoShape 122"/>
            <p:cNvCxnSpPr>
              <a:cxnSpLocks noChangeShapeType="1"/>
              <a:stCxn id="27844" idx="3"/>
              <a:endCxn id="27863" idx="1"/>
            </p:cNvCxnSpPr>
            <p:nvPr/>
          </p:nvCxnSpPr>
          <p:spPr bwMode="gray">
            <a:xfrm flipV="1">
              <a:off x="3784" y="2858"/>
              <a:ext cx="286" cy="72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79" name="AutoShape 123"/>
            <p:cNvCxnSpPr>
              <a:cxnSpLocks noChangeShapeType="1"/>
              <a:stCxn id="27844" idx="3"/>
              <a:endCxn id="27864" idx="2"/>
            </p:cNvCxnSpPr>
            <p:nvPr/>
          </p:nvCxnSpPr>
          <p:spPr bwMode="gray">
            <a:xfrm flipV="1">
              <a:off x="3784" y="3239"/>
              <a:ext cx="260" cy="33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80" name="AutoShape 124"/>
            <p:cNvCxnSpPr>
              <a:cxnSpLocks noChangeShapeType="1"/>
              <a:stCxn id="27844" idx="3"/>
              <a:endCxn id="27865" idx="2"/>
            </p:cNvCxnSpPr>
            <p:nvPr/>
          </p:nvCxnSpPr>
          <p:spPr bwMode="gray">
            <a:xfrm flipV="1">
              <a:off x="3784" y="3337"/>
              <a:ext cx="322" cy="24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81" name="AutoShape 125"/>
            <p:cNvCxnSpPr>
              <a:cxnSpLocks noChangeShapeType="1"/>
              <a:stCxn id="27844" idx="3"/>
              <a:endCxn id="27866" idx="1"/>
            </p:cNvCxnSpPr>
            <p:nvPr/>
          </p:nvCxnSpPr>
          <p:spPr bwMode="gray">
            <a:xfrm>
              <a:off x="3784" y="3578"/>
              <a:ext cx="223" cy="7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82" name="AutoShape 126"/>
            <p:cNvCxnSpPr>
              <a:cxnSpLocks noChangeShapeType="1"/>
              <a:stCxn id="27844" idx="3"/>
              <a:endCxn id="27867" idx="1"/>
            </p:cNvCxnSpPr>
            <p:nvPr/>
          </p:nvCxnSpPr>
          <p:spPr bwMode="gray">
            <a:xfrm>
              <a:off x="3784" y="3578"/>
              <a:ext cx="286" cy="17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83" name="AutoShape 127"/>
            <p:cNvCxnSpPr>
              <a:cxnSpLocks noChangeShapeType="1"/>
              <a:stCxn id="27843" idx="3"/>
              <a:endCxn id="27864" idx="1"/>
            </p:cNvCxnSpPr>
            <p:nvPr/>
          </p:nvCxnSpPr>
          <p:spPr bwMode="gray">
            <a:xfrm flipV="1">
              <a:off x="3784" y="3207"/>
              <a:ext cx="223" cy="70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84" name="AutoShape 128"/>
            <p:cNvCxnSpPr>
              <a:cxnSpLocks noChangeShapeType="1"/>
              <a:stCxn id="27843" idx="3"/>
              <a:endCxn id="27866" idx="1"/>
            </p:cNvCxnSpPr>
            <p:nvPr/>
          </p:nvCxnSpPr>
          <p:spPr bwMode="gray">
            <a:xfrm flipV="1">
              <a:off x="3784" y="3654"/>
              <a:ext cx="223" cy="25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85" name="AutoShape 129"/>
            <p:cNvCxnSpPr>
              <a:cxnSpLocks noChangeShapeType="1"/>
              <a:stCxn id="27843" idx="3"/>
              <a:endCxn id="27867" idx="1"/>
            </p:cNvCxnSpPr>
            <p:nvPr/>
          </p:nvCxnSpPr>
          <p:spPr bwMode="gray">
            <a:xfrm flipV="1">
              <a:off x="3784" y="3754"/>
              <a:ext cx="286" cy="15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27886" name="Rectangle 130"/>
            <p:cNvSpPr>
              <a:spLocks noChangeArrowheads="1"/>
            </p:cNvSpPr>
            <p:nvPr/>
          </p:nvSpPr>
          <p:spPr bwMode="gray">
            <a:xfrm>
              <a:off x="4484" y="2599"/>
              <a:ext cx="72" cy="66"/>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887" name="Rectangle 131"/>
            <p:cNvSpPr>
              <a:spLocks noChangeArrowheads="1"/>
            </p:cNvSpPr>
            <p:nvPr/>
          </p:nvSpPr>
          <p:spPr bwMode="gray">
            <a:xfrm>
              <a:off x="4484" y="3435"/>
              <a:ext cx="72" cy="67"/>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27888" name="AutoShape 132"/>
            <p:cNvCxnSpPr>
              <a:cxnSpLocks noChangeShapeType="1"/>
              <a:stCxn id="27860" idx="3"/>
              <a:endCxn id="27886" idx="1"/>
            </p:cNvCxnSpPr>
            <p:nvPr/>
          </p:nvCxnSpPr>
          <p:spPr bwMode="gray">
            <a:xfrm>
              <a:off x="4079" y="2314"/>
              <a:ext cx="405" cy="31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89" name="AutoShape 133"/>
            <p:cNvCxnSpPr>
              <a:cxnSpLocks noChangeShapeType="1"/>
              <a:stCxn id="27861" idx="3"/>
              <a:endCxn id="27886" idx="1"/>
            </p:cNvCxnSpPr>
            <p:nvPr/>
          </p:nvCxnSpPr>
          <p:spPr bwMode="gray">
            <a:xfrm>
              <a:off x="4141" y="2412"/>
              <a:ext cx="343" cy="22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90" name="AutoShape 134"/>
            <p:cNvCxnSpPr>
              <a:cxnSpLocks noChangeShapeType="1"/>
              <a:stCxn id="27862" idx="3"/>
              <a:endCxn id="27886" idx="1"/>
            </p:cNvCxnSpPr>
            <p:nvPr/>
          </p:nvCxnSpPr>
          <p:spPr bwMode="gray">
            <a:xfrm flipV="1">
              <a:off x="4079" y="2633"/>
              <a:ext cx="405" cy="12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91" name="AutoShape 135"/>
            <p:cNvCxnSpPr>
              <a:cxnSpLocks noChangeShapeType="1"/>
              <a:stCxn id="27863" idx="3"/>
              <a:endCxn id="27886" idx="1"/>
            </p:cNvCxnSpPr>
            <p:nvPr/>
          </p:nvCxnSpPr>
          <p:spPr bwMode="gray">
            <a:xfrm flipV="1">
              <a:off x="4141" y="2633"/>
              <a:ext cx="343" cy="225"/>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92" name="AutoShape 136"/>
            <p:cNvCxnSpPr>
              <a:cxnSpLocks noChangeShapeType="1"/>
              <a:stCxn id="27864" idx="3"/>
              <a:endCxn id="27887" idx="1"/>
            </p:cNvCxnSpPr>
            <p:nvPr/>
          </p:nvCxnSpPr>
          <p:spPr bwMode="gray">
            <a:xfrm>
              <a:off x="4079" y="3207"/>
              <a:ext cx="405" cy="26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93" name="AutoShape 137"/>
            <p:cNvCxnSpPr>
              <a:cxnSpLocks noChangeShapeType="1"/>
              <a:stCxn id="27866" idx="3"/>
              <a:endCxn id="27887" idx="1"/>
            </p:cNvCxnSpPr>
            <p:nvPr/>
          </p:nvCxnSpPr>
          <p:spPr bwMode="gray">
            <a:xfrm flipV="1">
              <a:off x="4079" y="3469"/>
              <a:ext cx="405" cy="185"/>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27894" name="AutoShape 138"/>
            <p:cNvCxnSpPr>
              <a:cxnSpLocks noChangeShapeType="1"/>
              <a:stCxn id="27867" idx="3"/>
              <a:endCxn id="27887" idx="1"/>
            </p:cNvCxnSpPr>
            <p:nvPr/>
          </p:nvCxnSpPr>
          <p:spPr bwMode="gray">
            <a:xfrm flipV="1">
              <a:off x="4141" y="3469"/>
              <a:ext cx="343" cy="285"/>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grpSp>
          <p:nvGrpSpPr>
            <p:cNvPr id="27895" name="Group 1097"/>
            <p:cNvGrpSpPr>
              <a:grpSpLocks/>
            </p:cNvGrpSpPr>
            <p:nvPr/>
          </p:nvGrpSpPr>
          <p:grpSpPr bwMode="auto">
            <a:xfrm>
              <a:off x="923" y="2060"/>
              <a:ext cx="4246" cy="1928"/>
              <a:chOff x="923" y="2060"/>
              <a:chExt cx="4246" cy="1928"/>
            </a:xfrm>
          </p:grpSpPr>
          <p:pic>
            <p:nvPicPr>
              <p:cNvPr id="27896" name="Picture 140"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4746" y="2405"/>
                <a:ext cx="348"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97" name="Picture 141"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4820" y="2538"/>
                <a:ext cx="349"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898" name="Group 142"/>
              <p:cNvGrpSpPr>
                <a:grpSpLocks/>
              </p:cNvGrpSpPr>
              <p:nvPr/>
            </p:nvGrpSpPr>
            <p:grpSpPr bwMode="auto">
              <a:xfrm>
                <a:off x="1996" y="2260"/>
                <a:ext cx="404" cy="187"/>
                <a:chOff x="1537" y="2990"/>
                <a:chExt cx="165" cy="328"/>
              </a:xfrm>
            </p:grpSpPr>
            <p:sp>
              <p:nvSpPr>
                <p:cNvPr id="177295" name="AutoShape 143"/>
                <p:cNvSpPr>
                  <a:spLocks noChangeArrowheads="1"/>
                </p:cNvSpPr>
                <p:nvPr/>
              </p:nvSpPr>
              <p:spPr bwMode="gray">
                <a:xfrm>
                  <a:off x="1537" y="2990"/>
                  <a:ext cx="165" cy="326"/>
                </a:xfrm>
                <a:prstGeom prst="cube">
                  <a:avLst>
                    <a:gd name="adj" fmla="val 21625"/>
                  </a:avLst>
                </a:prstGeom>
                <a:gradFill rotWithShape="0">
                  <a:gsLst>
                    <a:gs pos="0">
                      <a:srgbClr val="C0C0C0"/>
                    </a:gs>
                    <a:gs pos="100000">
                      <a:srgbClr val="777777"/>
                    </a:gs>
                  </a:gsLst>
                  <a:lin ang="2700000" scaled="1"/>
                </a:gra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660" name="Oval 144"/>
                <p:cNvSpPr>
                  <a:spLocks noChangeArrowheads="1"/>
                </p:cNvSpPr>
                <p:nvPr/>
              </p:nvSpPr>
              <p:spPr bwMode="gray">
                <a:xfrm>
                  <a:off x="1558"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61" name="Oval 145"/>
                <p:cNvSpPr>
                  <a:spLocks noChangeArrowheads="1"/>
                </p:cNvSpPr>
                <p:nvPr/>
              </p:nvSpPr>
              <p:spPr bwMode="gray">
                <a:xfrm>
                  <a:off x="1577"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62" name="Oval 146"/>
                <p:cNvSpPr>
                  <a:spLocks noChangeArrowheads="1"/>
                </p:cNvSpPr>
                <p:nvPr/>
              </p:nvSpPr>
              <p:spPr bwMode="gray">
                <a:xfrm>
                  <a:off x="1596"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63" name="Oval 147"/>
                <p:cNvSpPr>
                  <a:spLocks noChangeArrowheads="1"/>
                </p:cNvSpPr>
                <p:nvPr/>
              </p:nvSpPr>
              <p:spPr bwMode="gray">
                <a:xfrm>
                  <a:off x="1615"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64" name="Oval 148"/>
                <p:cNvSpPr>
                  <a:spLocks noChangeArrowheads="1"/>
                </p:cNvSpPr>
                <p:nvPr/>
              </p:nvSpPr>
              <p:spPr bwMode="gray">
                <a:xfrm>
                  <a:off x="1634"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65" name="Oval 149"/>
                <p:cNvSpPr>
                  <a:spLocks noChangeArrowheads="1"/>
                </p:cNvSpPr>
                <p:nvPr/>
              </p:nvSpPr>
              <p:spPr bwMode="gray">
                <a:xfrm>
                  <a:off x="1558"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66" name="Oval 150"/>
                <p:cNvSpPr>
                  <a:spLocks noChangeArrowheads="1"/>
                </p:cNvSpPr>
                <p:nvPr/>
              </p:nvSpPr>
              <p:spPr bwMode="gray">
                <a:xfrm>
                  <a:off x="1577"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67" name="Oval 151"/>
                <p:cNvSpPr>
                  <a:spLocks noChangeArrowheads="1"/>
                </p:cNvSpPr>
                <p:nvPr/>
              </p:nvSpPr>
              <p:spPr bwMode="gray">
                <a:xfrm>
                  <a:off x="1596"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68" name="Oval 152"/>
                <p:cNvSpPr>
                  <a:spLocks noChangeArrowheads="1"/>
                </p:cNvSpPr>
                <p:nvPr/>
              </p:nvSpPr>
              <p:spPr bwMode="gray">
                <a:xfrm>
                  <a:off x="1615"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69" name="Oval 153"/>
                <p:cNvSpPr>
                  <a:spLocks noChangeArrowheads="1"/>
                </p:cNvSpPr>
                <p:nvPr/>
              </p:nvSpPr>
              <p:spPr bwMode="gray">
                <a:xfrm>
                  <a:off x="1634"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0" name="Oval 154"/>
                <p:cNvSpPr>
                  <a:spLocks noChangeArrowheads="1"/>
                </p:cNvSpPr>
                <p:nvPr/>
              </p:nvSpPr>
              <p:spPr bwMode="gray">
                <a:xfrm>
                  <a:off x="1558"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1" name="Oval 155"/>
                <p:cNvSpPr>
                  <a:spLocks noChangeArrowheads="1"/>
                </p:cNvSpPr>
                <p:nvPr/>
              </p:nvSpPr>
              <p:spPr bwMode="gray">
                <a:xfrm>
                  <a:off x="1577"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2" name="Oval 156"/>
                <p:cNvSpPr>
                  <a:spLocks noChangeArrowheads="1"/>
                </p:cNvSpPr>
                <p:nvPr/>
              </p:nvSpPr>
              <p:spPr bwMode="gray">
                <a:xfrm>
                  <a:off x="1596"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3" name="Oval 157"/>
                <p:cNvSpPr>
                  <a:spLocks noChangeArrowheads="1"/>
                </p:cNvSpPr>
                <p:nvPr/>
              </p:nvSpPr>
              <p:spPr bwMode="gray">
                <a:xfrm>
                  <a:off x="1615"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4" name="Oval 158"/>
                <p:cNvSpPr>
                  <a:spLocks noChangeArrowheads="1"/>
                </p:cNvSpPr>
                <p:nvPr/>
              </p:nvSpPr>
              <p:spPr bwMode="gray">
                <a:xfrm>
                  <a:off x="1634"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5" name="Oval 159"/>
                <p:cNvSpPr>
                  <a:spLocks noChangeArrowheads="1"/>
                </p:cNvSpPr>
                <p:nvPr/>
              </p:nvSpPr>
              <p:spPr bwMode="gray">
                <a:xfrm>
                  <a:off x="1558"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6" name="Oval 160"/>
                <p:cNvSpPr>
                  <a:spLocks noChangeArrowheads="1"/>
                </p:cNvSpPr>
                <p:nvPr/>
              </p:nvSpPr>
              <p:spPr bwMode="gray">
                <a:xfrm>
                  <a:off x="1577"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7" name="Oval 161"/>
                <p:cNvSpPr>
                  <a:spLocks noChangeArrowheads="1"/>
                </p:cNvSpPr>
                <p:nvPr/>
              </p:nvSpPr>
              <p:spPr bwMode="gray">
                <a:xfrm>
                  <a:off x="1596"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8" name="Oval 162"/>
                <p:cNvSpPr>
                  <a:spLocks noChangeArrowheads="1"/>
                </p:cNvSpPr>
                <p:nvPr/>
              </p:nvSpPr>
              <p:spPr bwMode="gray">
                <a:xfrm>
                  <a:off x="1615"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79" name="Oval 163"/>
                <p:cNvSpPr>
                  <a:spLocks noChangeArrowheads="1"/>
                </p:cNvSpPr>
                <p:nvPr/>
              </p:nvSpPr>
              <p:spPr bwMode="gray">
                <a:xfrm>
                  <a:off x="1634"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7899" name="Group 164"/>
              <p:cNvGrpSpPr>
                <a:grpSpLocks/>
              </p:cNvGrpSpPr>
              <p:nvPr/>
            </p:nvGrpSpPr>
            <p:grpSpPr bwMode="auto">
              <a:xfrm>
                <a:off x="1996" y="2706"/>
                <a:ext cx="404" cy="188"/>
                <a:chOff x="1537" y="2990"/>
                <a:chExt cx="165" cy="328"/>
              </a:xfrm>
            </p:grpSpPr>
            <p:sp>
              <p:nvSpPr>
                <p:cNvPr id="177317" name="AutoShape 165"/>
                <p:cNvSpPr>
                  <a:spLocks noChangeArrowheads="1"/>
                </p:cNvSpPr>
                <p:nvPr/>
              </p:nvSpPr>
              <p:spPr bwMode="gray">
                <a:xfrm>
                  <a:off x="1537" y="2990"/>
                  <a:ext cx="165" cy="333"/>
                </a:xfrm>
                <a:prstGeom prst="cube">
                  <a:avLst>
                    <a:gd name="adj" fmla="val 21625"/>
                  </a:avLst>
                </a:prstGeom>
                <a:gradFill rotWithShape="0">
                  <a:gsLst>
                    <a:gs pos="0">
                      <a:srgbClr val="C0C0C0"/>
                    </a:gs>
                    <a:gs pos="100000">
                      <a:srgbClr val="777777"/>
                    </a:gs>
                  </a:gsLst>
                  <a:lin ang="2700000" scaled="1"/>
                </a:gra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639" name="Oval 166"/>
                <p:cNvSpPr>
                  <a:spLocks noChangeArrowheads="1"/>
                </p:cNvSpPr>
                <p:nvPr/>
              </p:nvSpPr>
              <p:spPr bwMode="gray">
                <a:xfrm>
                  <a:off x="1558"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0" name="Oval 167"/>
                <p:cNvSpPr>
                  <a:spLocks noChangeArrowheads="1"/>
                </p:cNvSpPr>
                <p:nvPr/>
              </p:nvSpPr>
              <p:spPr bwMode="gray">
                <a:xfrm>
                  <a:off x="1577"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1" name="Oval 168"/>
                <p:cNvSpPr>
                  <a:spLocks noChangeArrowheads="1"/>
                </p:cNvSpPr>
                <p:nvPr/>
              </p:nvSpPr>
              <p:spPr bwMode="gray">
                <a:xfrm>
                  <a:off x="1596"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2" name="Oval 169"/>
                <p:cNvSpPr>
                  <a:spLocks noChangeArrowheads="1"/>
                </p:cNvSpPr>
                <p:nvPr/>
              </p:nvSpPr>
              <p:spPr bwMode="gray">
                <a:xfrm>
                  <a:off x="1615"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3" name="Oval 170"/>
                <p:cNvSpPr>
                  <a:spLocks noChangeArrowheads="1"/>
                </p:cNvSpPr>
                <p:nvPr/>
              </p:nvSpPr>
              <p:spPr bwMode="gray">
                <a:xfrm>
                  <a:off x="1634"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4" name="Oval 171"/>
                <p:cNvSpPr>
                  <a:spLocks noChangeArrowheads="1"/>
                </p:cNvSpPr>
                <p:nvPr/>
              </p:nvSpPr>
              <p:spPr bwMode="gray">
                <a:xfrm>
                  <a:off x="1558"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5" name="Oval 172"/>
                <p:cNvSpPr>
                  <a:spLocks noChangeArrowheads="1"/>
                </p:cNvSpPr>
                <p:nvPr/>
              </p:nvSpPr>
              <p:spPr bwMode="gray">
                <a:xfrm>
                  <a:off x="1577"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6" name="Oval 173"/>
                <p:cNvSpPr>
                  <a:spLocks noChangeArrowheads="1"/>
                </p:cNvSpPr>
                <p:nvPr/>
              </p:nvSpPr>
              <p:spPr bwMode="gray">
                <a:xfrm>
                  <a:off x="1596"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7" name="Oval 174"/>
                <p:cNvSpPr>
                  <a:spLocks noChangeArrowheads="1"/>
                </p:cNvSpPr>
                <p:nvPr/>
              </p:nvSpPr>
              <p:spPr bwMode="gray">
                <a:xfrm>
                  <a:off x="1615"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8" name="Oval 175"/>
                <p:cNvSpPr>
                  <a:spLocks noChangeArrowheads="1"/>
                </p:cNvSpPr>
                <p:nvPr/>
              </p:nvSpPr>
              <p:spPr bwMode="gray">
                <a:xfrm>
                  <a:off x="1634"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49" name="Oval 176"/>
                <p:cNvSpPr>
                  <a:spLocks noChangeArrowheads="1"/>
                </p:cNvSpPr>
                <p:nvPr/>
              </p:nvSpPr>
              <p:spPr bwMode="gray">
                <a:xfrm>
                  <a:off x="1558"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50" name="Oval 177"/>
                <p:cNvSpPr>
                  <a:spLocks noChangeArrowheads="1"/>
                </p:cNvSpPr>
                <p:nvPr/>
              </p:nvSpPr>
              <p:spPr bwMode="gray">
                <a:xfrm>
                  <a:off x="1577"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51" name="Oval 178"/>
                <p:cNvSpPr>
                  <a:spLocks noChangeArrowheads="1"/>
                </p:cNvSpPr>
                <p:nvPr/>
              </p:nvSpPr>
              <p:spPr bwMode="gray">
                <a:xfrm>
                  <a:off x="1596"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52" name="Oval 179"/>
                <p:cNvSpPr>
                  <a:spLocks noChangeArrowheads="1"/>
                </p:cNvSpPr>
                <p:nvPr/>
              </p:nvSpPr>
              <p:spPr bwMode="gray">
                <a:xfrm>
                  <a:off x="1615"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53" name="Oval 180"/>
                <p:cNvSpPr>
                  <a:spLocks noChangeArrowheads="1"/>
                </p:cNvSpPr>
                <p:nvPr/>
              </p:nvSpPr>
              <p:spPr bwMode="gray">
                <a:xfrm>
                  <a:off x="1634"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54" name="Oval 181"/>
                <p:cNvSpPr>
                  <a:spLocks noChangeArrowheads="1"/>
                </p:cNvSpPr>
                <p:nvPr/>
              </p:nvSpPr>
              <p:spPr bwMode="gray">
                <a:xfrm>
                  <a:off x="1558"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55" name="Oval 182"/>
                <p:cNvSpPr>
                  <a:spLocks noChangeArrowheads="1"/>
                </p:cNvSpPr>
                <p:nvPr/>
              </p:nvSpPr>
              <p:spPr bwMode="gray">
                <a:xfrm>
                  <a:off x="1577"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56" name="Oval 183"/>
                <p:cNvSpPr>
                  <a:spLocks noChangeArrowheads="1"/>
                </p:cNvSpPr>
                <p:nvPr/>
              </p:nvSpPr>
              <p:spPr bwMode="gray">
                <a:xfrm>
                  <a:off x="1596"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57" name="Oval 184"/>
                <p:cNvSpPr>
                  <a:spLocks noChangeArrowheads="1"/>
                </p:cNvSpPr>
                <p:nvPr/>
              </p:nvSpPr>
              <p:spPr bwMode="gray">
                <a:xfrm>
                  <a:off x="1615"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58" name="Oval 185"/>
                <p:cNvSpPr>
                  <a:spLocks noChangeArrowheads="1"/>
                </p:cNvSpPr>
                <p:nvPr/>
              </p:nvSpPr>
              <p:spPr bwMode="gray">
                <a:xfrm>
                  <a:off x="1634"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7900" name="Group 186"/>
              <p:cNvGrpSpPr>
                <a:grpSpLocks/>
              </p:cNvGrpSpPr>
              <p:nvPr/>
            </p:nvGrpSpPr>
            <p:grpSpPr bwMode="auto">
              <a:xfrm>
                <a:off x="1996" y="3153"/>
                <a:ext cx="404" cy="188"/>
                <a:chOff x="1537" y="2990"/>
                <a:chExt cx="165" cy="328"/>
              </a:xfrm>
            </p:grpSpPr>
            <p:sp>
              <p:nvSpPr>
                <p:cNvPr id="177339" name="AutoShape 187"/>
                <p:cNvSpPr>
                  <a:spLocks noChangeArrowheads="1"/>
                </p:cNvSpPr>
                <p:nvPr/>
              </p:nvSpPr>
              <p:spPr bwMode="gray">
                <a:xfrm>
                  <a:off x="1537" y="2987"/>
                  <a:ext cx="165" cy="333"/>
                </a:xfrm>
                <a:prstGeom prst="cube">
                  <a:avLst>
                    <a:gd name="adj" fmla="val 21625"/>
                  </a:avLst>
                </a:prstGeom>
                <a:gradFill rotWithShape="0">
                  <a:gsLst>
                    <a:gs pos="0">
                      <a:srgbClr val="C0C0C0"/>
                    </a:gs>
                    <a:gs pos="100000">
                      <a:srgbClr val="777777"/>
                    </a:gs>
                  </a:gsLst>
                  <a:lin ang="2700000" scaled="1"/>
                </a:gra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618" name="Oval 188"/>
                <p:cNvSpPr>
                  <a:spLocks noChangeArrowheads="1"/>
                </p:cNvSpPr>
                <p:nvPr/>
              </p:nvSpPr>
              <p:spPr bwMode="gray">
                <a:xfrm>
                  <a:off x="1558"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19" name="Oval 189"/>
                <p:cNvSpPr>
                  <a:spLocks noChangeArrowheads="1"/>
                </p:cNvSpPr>
                <p:nvPr/>
              </p:nvSpPr>
              <p:spPr bwMode="gray">
                <a:xfrm>
                  <a:off x="1577"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0" name="Oval 190"/>
                <p:cNvSpPr>
                  <a:spLocks noChangeArrowheads="1"/>
                </p:cNvSpPr>
                <p:nvPr/>
              </p:nvSpPr>
              <p:spPr bwMode="gray">
                <a:xfrm>
                  <a:off x="1596"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1" name="Oval 191"/>
                <p:cNvSpPr>
                  <a:spLocks noChangeArrowheads="1"/>
                </p:cNvSpPr>
                <p:nvPr/>
              </p:nvSpPr>
              <p:spPr bwMode="gray">
                <a:xfrm>
                  <a:off x="1615"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2" name="Oval 192"/>
                <p:cNvSpPr>
                  <a:spLocks noChangeArrowheads="1"/>
                </p:cNvSpPr>
                <p:nvPr/>
              </p:nvSpPr>
              <p:spPr bwMode="gray">
                <a:xfrm>
                  <a:off x="1634"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3" name="Oval 193"/>
                <p:cNvSpPr>
                  <a:spLocks noChangeArrowheads="1"/>
                </p:cNvSpPr>
                <p:nvPr/>
              </p:nvSpPr>
              <p:spPr bwMode="gray">
                <a:xfrm>
                  <a:off x="1558"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4" name="Oval 194"/>
                <p:cNvSpPr>
                  <a:spLocks noChangeArrowheads="1"/>
                </p:cNvSpPr>
                <p:nvPr/>
              </p:nvSpPr>
              <p:spPr bwMode="gray">
                <a:xfrm>
                  <a:off x="1577"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5" name="Oval 195"/>
                <p:cNvSpPr>
                  <a:spLocks noChangeArrowheads="1"/>
                </p:cNvSpPr>
                <p:nvPr/>
              </p:nvSpPr>
              <p:spPr bwMode="gray">
                <a:xfrm>
                  <a:off x="1596"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6" name="Oval 196"/>
                <p:cNvSpPr>
                  <a:spLocks noChangeArrowheads="1"/>
                </p:cNvSpPr>
                <p:nvPr/>
              </p:nvSpPr>
              <p:spPr bwMode="gray">
                <a:xfrm>
                  <a:off x="1615"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7" name="Oval 197"/>
                <p:cNvSpPr>
                  <a:spLocks noChangeArrowheads="1"/>
                </p:cNvSpPr>
                <p:nvPr/>
              </p:nvSpPr>
              <p:spPr bwMode="gray">
                <a:xfrm>
                  <a:off x="1634"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8" name="Oval 198"/>
                <p:cNvSpPr>
                  <a:spLocks noChangeArrowheads="1"/>
                </p:cNvSpPr>
                <p:nvPr/>
              </p:nvSpPr>
              <p:spPr bwMode="gray">
                <a:xfrm>
                  <a:off x="1558"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29" name="Oval 199"/>
                <p:cNvSpPr>
                  <a:spLocks noChangeArrowheads="1"/>
                </p:cNvSpPr>
                <p:nvPr/>
              </p:nvSpPr>
              <p:spPr bwMode="gray">
                <a:xfrm>
                  <a:off x="1577"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30" name="Oval 200"/>
                <p:cNvSpPr>
                  <a:spLocks noChangeArrowheads="1"/>
                </p:cNvSpPr>
                <p:nvPr/>
              </p:nvSpPr>
              <p:spPr bwMode="gray">
                <a:xfrm>
                  <a:off x="1596"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31" name="Oval 201"/>
                <p:cNvSpPr>
                  <a:spLocks noChangeArrowheads="1"/>
                </p:cNvSpPr>
                <p:nvPr/>
              </p:nvSpPr>
              <p:spPr bwMode="gray">
                <a:xfrm>
                  <a:off x="1615"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32" name="Oval 202"/>
                <p:cNvSpPr>
                  <a:spLocks noChangeArrowheads="1"/>
                </p:cNvSpPr>
                <p:nvPr/>
              </p:nvSpPr>
              <p:spPr bwMode="gray">
                <a:xfrm>
                  <a:off x="1634"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33" name="Oval 203"/>
                <p:cNvSpPr>
                  <a:spLocks noChangeArrowheads="1"/>
                </p:cNvSpPr>
                <p:nvPr/>
              </p:nvSpPr>
              <p:spPr bwMode="gray">
                <a:xfrm>
                  <a:off x="1558"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34" name="Oval 204"/>
                <p:cNvSpPr>
                  <a:spLocks noChangeArrowheads="1"/>
                </p:cNvSpPr>
                <p:nvPr/>
              </p:nvSpPr>
              <p:spPr bwMode="gray">
                <a:xfrm>
                  <a:off x="1577"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35" name="Oval 205"/>
                <p:cNvSpPr>
                  <a:spLocks noChangeArrowheads="1"/>
                </p:cNvSpPr>
                <p:nvPr/>
              </p:nvSpPr>
              <p:spPr bwMode="gray">
                <a:xfrm>
                  <a:off x="1596"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36" name="Oval 206"/>
                <p:cNvSpPr>
                  <a:spLocks noChangeArrowheads="1"/>
                </p:cNvSpPr>
                <p:nvPr/>
              </p:nvSpPr>
              <p:spPr bwMode="gray">
                <a:xfrm>
                  <a:off x="1615"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37" name="Oval 207"/>
                <p:cNvSpPr>
                  <a:spLocks noChangeArrowheads="1"/>
                </p:cNvSpPr>
                <p:nvPr/>
              </p:nvSpPr>
              <p:spPr bwMode="gray">
                <a:xfrm>
                  <a:off x="1634"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7901" name="Group 208"/>
              <p:cNvGrpSpPr>
                <a:grpSpLocks/>
              </p:cNvGrpSpPr>
              <p:nvPr/>
            </p:nvGrpSpPr>
            <p:grpSpPr bwMode="auto">
              <a:xfrm>
                <a:off x="1996" y="3601"/>
                <a:ext cx="404" cy="187"/>
                <a:chOff x="1537" y="2990"/>
                <a:chExt cx="165" cy="328"/>
              </a:xfrm>
            </p:grpSpPr>
            <p:sp>
              <p:nvSpPr>
                <p:cNvPr id="177361" name="AutoShape 209"/>
                <p:cNvSpPr>
                  <a:spLocks noChangeArrowheads="1"/>
                </p:cNvSpPr>
                <p:nvPr/>
              </p:nvSpPr>
              <p:spPr bwMode="gray">
                <a:xfrm>
                  <a:off x="1537" y="2992"/>
                  <a:ext cx="165" cy="326"/>
                </a:xfrm>
                <a:prstGeom prst="cube">
                  <a:avLst>
                    <a:gd name="adj" fmla="val 21625"/>
                  </a:avLst>
                </a:prstGeom>
                <a:gradFill rotWithShape="0">
                  <a:gsLst>
                    <a:gs pos="0">
                      <a:srgbClr val="C0C0C0"/>
                    </a:gs>
                    <a:gs pos="100000">
                      <a:srgbClr val="777777"/>
                    </a:gs>
                  </a:gsLst>
                  <a:lin ang="2700000" scaled="1"/>
                </a:gra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597" name="Oval 210"/>
                <p:cNvSpPr>
                  <a:spLocks noChangeArrowheads="1"/>
                </p:cNvSpPr>
                <p:nvPr/>
              </p:nvSpPr>
              <p:spPr bwMode="gray">
                <a:xfrm>
                  <a:off x="1558"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98" name="Oval 211"/>
                <p:cNvSpPr>
                  <a:spLocks noChangeArrowheads="1"/>
                </p:cNvSpPr>
                <p:nvPr/>
              </p:nvSpPr>
              <p:spPr bwMode="gray">
                <a:xfrm>
                  <a:off x="1577"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99" name="Oval 212"/>
                <p:cNvSpPr>
                  <a:spLocks noChangeArrowheads="1"/>
                </p:cNvSpPr>
                <p:nvPr/>
              </p:nvSpPr>
              <p:spPr bwMode="gray">
                <a:xfrm>
                  <a:off x="1596"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0" name="Oval 213"/>
                <p:cNvSpPr>
                  <a:spLocks noChangeArrowheads="1"/>
                </p:cNvSpPr>
                <p:nvPr/>
              </p:nvSpPr>
              <p:spPr bwMode="gray">
                <a:xfrm>
                  <a:off x="1615"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1" name="Oval 214"/>
                <p:cNvSpPr>
                  <a:spLocks noChangeArrowheads="1"/>
                </p:cNvSpPr>
                <p:nvPr/>
              </p:nvSpPr>
              <p:spPr bwMode="gray">
                <a:xfrm>
                  <a:off x="1634"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2" name="Oval 215"/>
                <p:cNvSpPr>
                  <a:spLocks noChangeArrowheads="1"/>
                </p:cNvSpPr>
                <p:nvPr/>
              </p:nvSpPr>
              <p:spPr bwMode="gray">
                <a:xfrm>
                  <a:off x="1558"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3" name="Oval 216"/>
                <p:cNvSpPr>
                  <a:spLocks noChangeArrowheads="1"/>
                </p:cNvSpPr>
                <p:nvPr/>
              </p:nvSpPr>
              <p:spPr bwMode="gray">
                <a:xfrm>
                  <a:off x="1577"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4" name="Oval 217"/>
                <p:cNvSpPr>
                  <a:spLocks noChangeArrowheads="1"/>
                </p:cNvSpPr>
                <p:nvPr/>
              </p:nvSpPr>
              <p:spPr bwMode="gray">
                <a:xfrm>
                  <a:off x="1596"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5" name="Oval 218"/>
                <p:cNvSpPr>
                  <a:spLocks noChangeArrowheads="1"/>
                </p:cNvSpPr>
                <p:nvPr/>
              </p:nvSpPr>
              <p:spPr bwMode="gray">
                <a:xfrm>
                  <a:off x="1615"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6" name="Oval 219"/>
                <p:cNvSpPr>
                  <a:spLocks noChangeArrowheads="1"/>
                </p:cNvSpPr>
                <p:nvPr/>
              </p:nvSpPr>
              <p:spPr bwMode="gray">
                <a:xfrm>
                  <a:off x="1634"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7" name="Oval 220"/>
                <p:cNvSpPr>
                  <a:spLocks noChangeArrowheads="1"/>
                </p:cNvSpPr>
                <p:nvPr/>
              </p:nvSpPr>
              <p:spPr bwMode="gray">
                <a:xfrm>
                  <a:off x="1558"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8" name="Oval 221"/>
                <p:cNvSpPr>
                  <a:spLocks noChangeArrowheads="1"/>
                </p:cNvSpPr>
                <p:nvPr/>
              </p:nvSpPr>
              <p:spPr bwMode="gray">
                <a:xfrm>
                  <a:off x="1577"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09" name="Oval 222"/>
                <p:cNvSpPr>
                  <a:spLocks noChangeArrowheads="1"/>
                </p:cNvSpPr>
                <p:nvPr/>
              </p:nvSpPr>
              <p:spPr bwMode="gray">
                <a:xfrm>
                  <a:off x="1596"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10" name="Oval 223"/>
                <p:cNvSpPr>
                  <a:spLocks noChangeArrowheads="1"/>
                </p:cNvSpPr>
                <p:nvPr/>
              </p:nvSpPr>
              <p:spPr bwMode="gray">
                <a:xfrm>
                  <a:off x="1615"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11" name="Oval 224"/>
                <p:cNvSpPr>
                  <a:spLocks noChangeArrowheads="1"/>
                </p:cNvSpPr>
                <p:nvPr/>
              </p:nvSpPr>
              <p:spPr bwMode="gray">
                <a:xfrm>
                  <a:off x="1634"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12" name="Oval 225"/>
                <p:cNvSpPr>
                  <a:spLocks noChangeArrowheads="1"/>
                </p:cNvSpPr>
                <p:nvPr/>
              </p:nvSpPr>
              <p:spPr bwMode="gray">
                <a:xfrm>
                  <a:off x="1558"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13" name="Oval 226"/>
                <p:cNvSpPr>
                  <a:spLocks noChangeArrowheads="1"/>
                </p:cNvSpPr>
                <p:nvPr/>
              </p:nvSpPr>
              <p:spPr bwMode="gray">
                <a:xfrm>
                  <a:off x="1577"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14" name="Oval 227"/>
                <p:cNvSpPr>
                  <a:spLocks noChangeArrowheads="1"/>
                </p:cNvSpPr>
                <p:nvPr/>
              </p:nvSpPr>
              <p:spPr bwMode="gray">
                <a:xfrm>
                  <a:off x="1596"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15" name="Oval 228"/>
                <p:cNvSpPr>
                  <a:spLocks noChangeArrowheads="1"/>
                </p:cNvSpPr>
                <p:nvPr/>
              </p:nvSpPr>
              <p:spPr bwMode="gray">
                <a:xfrm>
                  <a:off x="1615"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616" name="Oval 229"/>
                <p:cNvSpPr>
                  <a:spLocks noChangeArrowheads="1"/>
                </p:cNvSpPr>
                <p:nvPr/>
              </p:nvSpPr>
              <p:spPr bwMode="gray">
                <a:xfrm>
                  <a:off x="1634"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7902" name="Group 1092"/>
              <p:cNvGrpSpPr>
                <a:grpSpLocks/>
              </p:cNvGrpSpPr>
              <p:nvPr/>
            </p:nvGrpSpPr>
            <p:grpSpPr bwMode="auto">
              <a:xfrm>
                <a:off x="923" y="2732"/>
                <a:ext cx="482" cy="585"/>
                <a:chOff x="923" y="2732"/>
                <a:chExt cx="482" cy="585"/>
              </a:xfrm>
            </p:grpSpPr>
            <p:pic>
              <p:nvPicPr>
                <p:cNvPr id="28594" name="Picture 231" descr="image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gray">
                <a:xfrm>
                  <a:off x="923" y="2732"/>
                  <a:ext cx="48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595" name="Picture 232" descr="image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gray">
                <a:xfrm>
                  <a:off x="923" y="3202"/>
                  <a:ext cx="48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903" name="Picture 104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48" y="2312"/>
                <a:ext cx="442"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27904" name="Picture 104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32" y="2370"/>
                <a:ext cx="442"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27905" name="Picture 104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15" y="2428"/>
                <a:ext cx="442"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27906" name="Picture 236"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4820" y="3370"/>
                <a:ext cx="349"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07" name="Picture 104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32" y="3202"/>
                <a:ext cx="442"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27908" name="Picture 104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5" y="3260"/>
                <a:ext cx="447" cy="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grpSp>
            <p:nvGrpSpPr>
              <p:cNvPr id="27909" name="Group 239"/>
              <p:cNvGrpSpPr>
                <a:grpSpLocks/>
              </p:cNvGrpSpPr>
              <p:nvPr/>
            </p:nvGrpSpPr>
            <p:grpSpPr bwMode="auto">
              <a:xfrm>
                <a:off x="1509" y="2274"/>
                <a:ext cx="333" cy="173"/>
                <a:chOff x="3477" y="1978"/>
                <a:chExt cx="240" cy="179"/>
              </a:xfrm>
            </p:grpSpPr>
            <p:grpSp>
              <p:nvGrpSpPr>
                <p:cNvPr id="28550" name="Group 240"/>
                <p:cNvGrpSpPr>
                  <a:grpSpLocks/>
                </p:cNvGrpSpPr>
                <p:nvPr/>
              </p:nvGrpSpPr>
              <p:grpSpPr bwMode="auto">
                <a:xfrm>
                  <a:off x="3477" y="1978"/>
                  <a:ext cx="183" cy="80"/>
                  <a:chOff x="1537" y="2990"/>
                  <a:chExt cx="165" cy="328"/>
                </a:xfrm>
              </p:grpSpPr>
              <p:sp>
                <p:nvSpPr>
                  <p:cNvPr id="177393" name="AutoShape 241"/>
                  <p:cNvSpPr>
                    <a:spLocks noChangeArrowheads="1"/>
                  </p:cNvSpPr>
                  <p:nvPr/>
                </p:nvSpPr>
                <p:spPr bwMode="gray">
                  <a:xfrm>
                    <a:off x="1537" y="2990"/>
                    <a:ext cx="165" cy="259"/>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574" name="Oval 24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75" name="Oval 24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76" name="Oval 24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77" name="Oval 24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78" name="Oval 24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79" name="Oval 24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0" name="Oval 24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1" name="Oval 24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2" name="Oval 25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3" name="Oval 25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4" name="Oval 25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5" name="Oval 25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6" name="Oval 25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7" name="Oval 25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8" name="Oval 25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89" name="Oval 25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90" name="Oval 25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91" name="Oval 25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92" name="Oval 26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93" name="Oval 26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551" name="Group 262"/>
                <p:cNvGrpSpPr>
                  <a:grpSpLocks/>
                </p:cNvGrpSpPr>
                <p:nvPr/>
              </p:nvGrpSpPr>
              <p:grpSpPr bwMode="auto">
                <a:xfrm>
                  <a:off x="3534" y="2077"/>
                  <a:ext cx="183" cy="80"/>
                  <a:chOff x="1537" y="2990"/>
                  <a:chExt cx="165" cy="328"/>
                </a:xfrm>
              </p:grpSpPr>
              <p:sp>
                <p:nvSpPr>
                  <p:cNvPr id="177415" name="AutoShape 263"/>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553" name="Oval 26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54" name="Oval 26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55" name="Oval 26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56" name="Oval 26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57" name="Oval 26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58" name="Oval 26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59" name="Oval 27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0" name="Oval 27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1" name="Oval 27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2" name="Oval 27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3" name="Oval 27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4" name="Oval 27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5" name="Oval 27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6" name="Oval 27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7" name="Oval 27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8" name="Oval 27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69" name="Oval 28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70" name="Oval 28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71" name="Oval 28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72" name="Oval 28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10" name="Group 284"/>
              <p:cNvGrpSpPr>
                <a:grpSpLocks/>
              </p:cNvGrpSpPr>
              <p:nvPr/>
            </p:nvGrpSpPr>
            <p:grpSpPr bwMode="auto">
              <a:xfrm>
                <a:off x="1509" y="3616"/>
                <a:ext cx="333" cy="173"/>
                <a:chOff x="3477" y="1978"/>
                <a:chExt cx="240" cy="179"/>
              </a:xfrm>
            </p:grpSpPr>
            <p:grpSp>
              <p:nvGrpSpPr>
                <p:cNvPr id="28506" name="Group 285"/>
                <p:cNvGrpSpPr>
                  <a:grpSpLocks/>
                </p:cNvGrpSpPr>
                <p:nvPr/>
              </p:nvGrpSpPr>
              <p:grpSpPr bwMode="auto">
                <a:xfrm>
                  <a:off x="3477" y="1978"/>
                  <a:ext cx="183" cy="80"/>
                  <a:chOff x="1537" y="2990"/>
                  <a:chExt cx="165" cy="328"/>
                </a:xfrm>
              </p:grpSpPr>
              <p:sp>
                <p:nvSpPr>
                  <p:cNvPr id="177438" name="AutoShape 286"/>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530" name="Oval 28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31" name="Oval 28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32" name="Oval 28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33" name="Oval 29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34" name="Oval 29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35" name="Oval 29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36" name="Oval 29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37" name="Oval 29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38" name="Oval 29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39" name="Oval 29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0" name="Oval 29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1" name="Oval 29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2" name="Oval 29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3" name="Oval 30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4" name="Oval 30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5" name="Oval 30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6" name="Oval 30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7" name="Oval 30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8" name="Oval 30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49" name="Oval 30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507" name="Group 307"/>
                <p:cNvGrpSpPr>
                  <a:grpSpLocks/>
                </p:cNvGrpSpPr>
                <p:nvPr/>
              </p:nvGrpSpPr>
              <p:grpSpPr bwMode="auto">
                <a:xfrm>
                  <a:off x="3534" y="2077"/>
                  <a:ext cx="183" cy="80"/>
                  <a:chOff x="1537" y="2990"/>
                  <a:chExt cx="165" cy="328"/>
                </a:xfrm>
              </p:grpSpPr>
              <p:sp>
                <p:nvSpPr>
                  <p:cNvPr id="177460" name="AutoShape 308"/>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509" name="Oval 30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0" name="Oval 31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1" name="Oval 31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2" name="Oval 31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3" name="Oval 31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4" name="Oval 31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5" name="Oval 31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6" name="Oval 31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7" name="Oval 31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8" name="Oval 31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19" name="Oval 31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20" name="Oval 32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21" name="Oval 32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22" name="Oval 32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23" name="Oval 32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24" name="Oval 32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25" name="Oval 32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26" name="Oval 32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27" name="Oval 32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28" name="Oval 32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11" name="Group 329"/>
              <p:cNvGrpSpPr>
                <a:grpSpLocks/>
              </p:cNvGrpSpPr>
              <p:nvPr/>
            </p:nvGrpSpPr>
            <p:grpSpPr bwMode="auto">
              <a:xfrm>
                <a:off x="1509" y="3169"/>
                <a:ext cx="333" cy="173"/>
                <a:chOff x="3477" y="1978"/>
                <a:chExt cx="240" cy="179"/>
              </a:xfrm>
            </p:grpSpPr>
            <p:grpSp>
              <p:nvGrpSpPr>
                <p:cNvPr id="28462" name="Group 330"/>
                <p:cNvGrpSpPr>
                  <a:grpSpLocks/>
                </p:cNvGrpSpPr>
                <p:nvPr/>
              </p:nvGrpSpPr>
              <p:grpSpPr bwMode="auto">
                <a:xfrm>
                  <a:off x="3477" y="1978"/>
                  <a:ext cx="183" cy="80"/>
                  <a:chOff x="1537" y="2990"/>
                  <a:chExt cx="165" cy="328"/>
                </a:xfrm>
              </p:grpSpPr>
              <p:sp>
                <p:nvSpPr>
                  <p:cNvPr id="177483" name="AutoShape 331"/>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486" name="Oval 33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87" name="Oval 33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88" name="Oval 33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89" name="Oval 33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0" name="Oval 33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1" name="Oval 33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2" name="Oval 33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3" name="Oval 33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4" name="Oval 34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5" name="Oval 34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6" name="Oval 34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7" name="Oval 34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8" name="Oval 34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99" name="Oval 34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00" name="Oval 34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01" name="Oval 34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02" name="Oval 34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03" name="Oval 34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04" name="Oval 35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505" name="Oval 35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463" name="Group 352"/>
                <p:cNvGrpSpPr>
                  <a:grpSpLocks/>
                </p:cNvGrpSpPr>
                <p:nvPr/>
              </p:nvGrpSpPr>
              <p:grpSpPr bwMode="auto">
                <a:xfrm>
                  <a:off x="3534" y="2077"/>
                  <a:ext cx="183" cy="80"/>
                  <a:chOff x="1537" y="2990"/>
                  <a:chExt cx="165" cy="328"/>
                </a:xfrm>
              </p:grpSpPr>
              <p:sp>
                <p:nvSpPr>
                  <p:cNvPr id="177505" name="AutoShape 353"/>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465" name="Oval 35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66" name="Oval 35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67" name="Oval 35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68" name="Oval 35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69" name="Oval 35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0" name="Oval 35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1" name="Oval 36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2" name="Oval 36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3" name="Oval 36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4" name="Oval 36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5" name="Oval 36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6" name="Oval 36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7" name="Oval 36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8" name="Oval 36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79" name="Oval 36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80" name="Oval 36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81" name="Oval 37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82" name="Oval 37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83" name="Oval 37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84" name="Oval 37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12" name="Group 374"/>
              <p:cNvGrpSpPr>
                <a:grpSpLocks/>
              </p:cNvGrpSpPr>
              <p:nvPr/>
            </p:nvGrpSpPr>
            <p:grpSpPr bwMode="auto">
              <a:xfrm>
                <a:off x="1509" y="2722"/>
                <a:ext cx="333" cy="173"/>
                <a:chOff x="3477" y="1978"/>
                <a:chExt cx="240" cy="179"/>
              </a:xfrm>
            </p:grpSpPr>
            <p:grpSp>
              <p:nvGrpSpPr>
                <p:cNvPr id="28418" name="Group 375"/>
                <p:cNvGrpSpPr>
                  <a:grpSpLocks/>
                </p:cNvGrpSpPr>
                <p:nvPr/>
              </p:nvGrpSpPr>
              <p:grpSpPr bwMode="auto">
                <a:xfrm>
                  <a:off x="3477" y="1978"/>
                  <a:ext cx="183" cy="80"/>
                  <a:chOff x="1537" y="2990"/>
                  <a:chExt cx="165" cy="328"/>
                </a:xfrm>
              </p:grpSpPr>
              <p:sp>
                <p:nvSpPr>
                  <p:cNvPr id="177528" name="AutoShape 376"/>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442" name="Oval 37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43" name="Oval 37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44" name="Oval 37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45" name="Oval 38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46" name="Oval 38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47" name="Oval 38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48" name="Oval 38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49" name="Oval 38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0" name="Oval 38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1" name="Oval 38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2" name="Oval 38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3" name="Oval 38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4" name="Oval 38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5" name="Oval 39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6" name="Oval 39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7" name="Oval 39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8" name="Oval 39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59" name="Oval 39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60" name="Oval 39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61" name="Oval 39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419" name="Group 397"/>
                <p:cNvGrpSpPr>
                  <a:grpSpLocks/>
                </p:cNvGrpSpPr>
                <p:nvPr/>
              </p:nvGrpSpPr>
              <p:grpSpPr bwMode="auto">
                <a:xfrm>
                  <a:off x="3534" y="2077"/>
                  <a:ext cx="183" cy="80"/>
                  <a:chOff x="1537" y="2990"/>
                  <a:chExt cx="165" cy="328"/>
                </a:xfrm>
              </p:grpSpPr>
              <p:sp>
                <p:nvSpPr>
                  <p:cNvPr id="177550" name="AutoShape 398"/>
                  <p:cNvSpPr>
                    <a:spLocks noChangeArrowheads="1"/>
                  </p:cNvSpPr>
                  <p:nvPr/>
                </p:nvSpPr>
                <p:spPr bwMode="gray">
                  <a:xfrm>
                    <a:off x="1537" y="3059"/>
                    <a:ext cx="165" cy="259"/>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421" name="Oval 39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22" name="Oval 40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23" name="Oval 40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24" name="Oval 40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25" name="Oval 40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26" name="Oval 40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27" name="Oval 40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28" name="Oval 40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29" name="Oval 40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0" name="Oval 40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1" name="Oval 40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2" name="Oval 41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3" name="Oval 41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4" name="Oval 41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5" name="Oval 41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6" name="Oval 41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7" name="Oval 41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8" name="Oval 41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39" name="Oval 41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40" name="Oval 41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13" name="Group 419"/>
              <p:cNvGrpSpPr>
                <a:grpSpLocks/>
              </p:cNvGrpSpPr>
              <p:nvPr/>
            </p:nvGrpSpPr>
            <p:grpSpPr bwMode="auto">
              <a:xfrm>
                <a:off x="2542" y="2274"/>
                <a:ext cx="333" cy="173"/>
                <a:chOff x="3477" y="1978"/>
                <a:chExt cx="240" cy="179"/>
              </a:xfrm>
            </p:grpSpPr>
            <p:grpSp>
              <p:nvGrpSpPr>
                <p:cNvPr id="28374" name="Group 420"/>
                <p:cNvGrpSpPr>
                  <a:grpSpLocks/>
                </p:cNvGrpSpPr>
                <p:nvPr/>
              </p:nvGrpSpPr>
              <p:grpSpPr bwMode="auto">
                <a:xfrm>
                  <a:off x="3477" y="1978"/>
                  <a:ext cx="183" cy="80"/>
                  <a:chOff x="1537" y="2990"/>
                  <a:chExt cx="165" cy="328"/>
                </a:xfrm>
              </p:grpSpPr>
              <p:sp>
                <p:nvSpPr>
                  <p:cNvPr id="177573" name="AutoShape 421"/>
                  <p:cNvSpPr>
                    <a:spLocks noChangeArrowheads="1"/>
                  </p:cNvSpPr>
                  <p:nvPr/>
                </p:nvSpPr>
                <p:spPr bwMode="gray">
                  <a:xfrm>
                    <a:off x="1537" y="2990"/>
                    <a:ext cx="165" cy="259"/>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398" name="Oval 42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99" name="Oval 42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0" name="Oval 42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1" name="Oval 42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2" name="Oval 42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3" name="Oval 42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4" name="Oval 42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5" name="Oval 42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6" name="Oval 43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7" name="Oval 43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8" name="Oval 43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09" name="Oval 43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10" name="Oval 43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11" name="Oval 43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12" name="Oval 43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13" name="Oval 43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14" name="Oval 43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15" name="Oval 43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16" name="Oval 44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417" name="Oval 44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375" name="Group 442"/>
                <p:cNvGrpSpPr>
                  <a:grpSpLocks/>
                </p:cNvGrpSpPr>
                <p:nvPr/>
              </p:nvGrpSpPr>
              <p:grpSpPr bwMode="auto">
                <a:xfrm>
                  <a:off x="3534" y="2077"/>
                  <a:ext cx="183" cy="80"/>
                  <a:chOff x="1537" y="2990"/>
                  <a:chExt cx="165" cy="328"/>
                </a:xfrm>
              </p:grpSpPr>
              <p:sp>
                <p:nvSpPr>
                  <p:cNvPr id="177595" name="AutoShape 443"/>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377" name="Oval 44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78" name="Oval 44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79" name="Oval 44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0" name="Oval 44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1" name="Oval 44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2" name="Oval 44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3" name="Oval 45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4" name="Oval 45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5" name="Oval 45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6" name="Oval 45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7" name="Oval 45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8" name="Oval 45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89" name="Oval 45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90" name="Oval 45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91" name="Oval 45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92" name="Oval 45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93" name="Oval 46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94" name="Oval 46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95" name="Oval 46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96" name="Oval 46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14" name="Group 464"/>
              <p:cNvGrpSpPr>
                <a:grpSpLocks/>
              </p:cNvGrpSpPr>
              <p:nvPr/>
            </p:nvGrpSpPr>
            <p:grpSpPr bwMode="auto">
              <a:xfrm>
                <a:off x="2542" y="3616"/>
                <a:ext cx="333" cy="173"/>
                <a:chOff x="3477" y="1978"/>
                <a:chExt cx="240" cy="179"/>
              </a:xfrm>
            </p:grpSpPr>
            <p:grpSp>
              <p:nvGrpSpPr>
                <p:cNvPr id="28330" name="Group 465"/>
                <p:cNvGrpSpPr>
                  <a:grpSpLocks/>
                </p:cNvGrpSpPr>
                <p:nvPr/>
              </p:nvGrpSpPr>
              <p:grpSpPr bwMode="auto">
                <a:xfrm>
                  <a:off x="3477" y="1978"/>
                  <a:ext cx="183" cy="80"/>
                  <a:chOff x="1537" y="2990"/>
                  <a:chExt cx="165" cy="328"/>
                </a:xfrm>
              </p:grpSpPr>
              <p:sp>
                <p:nvSpPr>
                  <p:cNvPr id="177618" name="AutoShape 466"/>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354" name="Oval 46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55" name="Oval 46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56" name="Oval 46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57" name="Oval 47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58" name="Oval 47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59" name="Oval 47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0" name="Oval 47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1" name="Oval 47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2" name="Oval 47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3" name="Oval 47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4" name="Oval 47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5" name="Oval 47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6" name="Oval 47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7" name="Oval 48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8" name="Oval 48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69" name="Oval 48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70" name="Oval 48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71" name="Oval 48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72" name="Oval 48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73" name="Oval 48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331" name="Group 487"/>
                <p:cNvGrpSpPr>
                  <a:grpSpLocks/>
                </p:cNvGrpSpPr>
                <p:nvPr/>
              </p:nvGrpSpPr>
              <p:grpSpPr bwMode="auto">
                <a:xfrm>
                  <a:off x="3534" y="2077"/>
                  <a:ext cx="183" cy="80"/>
                  <a:chOff x="1537" y="2990"/>
                  <a:chExt cx="165" cy="328"/>
                </a:xfrm>
              </p:grpSpPr>
              <p:sp>
                <p:nvSpPr>
                  <p:cNvPr id="177640" name="AutoShape 488"/>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333" name="Oval 48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34" name="Oval 49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35" name="Oval 49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36" name="Oval 49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37" name="Oval 49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38" name="Oval 49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39" name="Oval 49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0" name="Oval 49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1" name="Oval 49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2" name="Oval 49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3" name="Oval 49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4" name="Oval 50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5" name="Oval 50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6" name="Oval 50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7" name="Oval 50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8" name="Oval 50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49" name="Oval 50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50" name="Oval 50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51" name="Oval 50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52" name="Oval 50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15" name="Group 509"/>
              <p:cNvGrpSpPr>
                <a:grpSpLocks/>
              </p:cNvGrpSpPr>
              <p:nvPr/>
            </p:nvGrpSpPr>
            <p:grpSpPr bwMode="auto">
              <a:xfrm>
                <a:off x="2542" y="3169"/>
                <a:ext cx="333" cy="173"/>
                <a:chOff x="3477" y="1978"/>
                <a:chExt cx="240" cy="179"/>
              </a:xfrm>
            </p:grpSpPr>
            <p:grpSp>
              <p:nvGrpSpPr>
                <p:cNvPr id="28286" name="Group 510"/>
                <p:cNvGrpSpPr>
                  <a:grpSpLocks/>
                </p:cNvGrpSpPr>
                <p:nvPr/>
              </p:nvGrpSpPr>
              <p:grpSpPr bwMode="auto">
                <a:xfrm>
                  <a:off x="3477" y="1978"/>
                  <a:ext cx="183" cy="80"/>
                  <a:chOff x="1537" y="2990"/>
                  <a:chExt cx="165" cy="328"/>
                </a:xfrm>
              </p:grpSpPr>
              <p:sp>
                <p:nvSpPr>
                  <p:cNvPr id="177663" name="AutoShape 511"/>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310" name="Oval 51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11" name="Oval 51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12" name="Oval 51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13" name="Oval 51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14" name="Oval 51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15" name="Oval 51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16" name="Oval 51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17" name="Oval 51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18" name="Oval 52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19" name="Oval 52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0" name="Oval 52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1" name="Oval 52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2" name="Oval 52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3" name="Oval 52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4" name="Oval 52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5" name="Oval 52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6" name="Oval 52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7" name="Oval 52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8" name="Oval 53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29" name="Oval 53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287" name="Group 532"/>
                <p:cNvGrpSpPr>
                  <a:grpSpLocks/>
                </p:cNvGrpSpPr>
                <p:nvPr/>
              </p:nvGrpSpPr>
              <p:grpSpPr bwMode="auto">
                <a:xfrm>
                  <a:off x="3534" y="2077"/>
                  <a:ext cx="183" cy="80"/>
                  <a:chOff x="1537" y="2990"/>
                  <a:chExt cx="165" cy="328"/>
                </a:xfrm>
              </p:grpSpPr>
              <p:sp>
                <p:nvSpPr>
                  <p:cNvPr id="177685" name="AutoShape 533"/>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289" name="Oval 53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0" name="Oval 53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1" name="Oval 53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2" name="Oval 53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3" name="Oval 53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4" name="Oval 53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5" name="Oval 54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6" name="Oval 54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7" name="Oval 54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8" name="Oval 54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99" name="Oval 54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00" name="Oval 54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01" name="Oval 54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02" name="Oval 54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03" name="Oval 54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04" name="Oval 54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05" name="Oval 55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06" name="Oval 55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07" name="Oval 55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308" name="Oval 55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16" name="Group 554"/>
              <p:cNvGrpSpPr>
                <a:grpSpLocks/>
              </p:cNvGrpSpPr>
              <p:nvPr/>
            </p:nvGrpSpPr>
            <p:grpSpPr bwMode="auto">
              <a:xfrm>
                <a:off x="2542" y="2722"/>
                <a:ext cx="333" cy="173"/>
                <a:chOff x="3477" y="1978"/>
                <a:chExt cx="240" cy="179"/>
              </a:xfrm>
            </p:grpSpPr>
            <p:grpSp>
              <p:nvGrpSpPr>
                <p:cNvPr id="28242" name="Group 555"/>
                <p:cNvGrpSpPr>
                  <a:grpSpLocks/>
                </p:cNvGrpSpPr>
                <p:nvPr/>
              </p:nvGrpSpPr>
              <p:grpSpPr bwMode="auto">
                <a:xfrm>
                  <a:off x="3477" y="1978"/>
                  <a:ext cx="183" cy="80"/>
                  <a:chOff x="1537" y="2990"/>
                  <a:chExt cx="165" cy="328"/>
                </a:xfrm>
              </p:grpSpPr>
              <p:sp>
                <p:nvSpPr>
                  <p:cNvPr id="177708" name="AutoShape 556"/>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266" name="Oval 55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67" name="Oval 55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68" name="Oval 55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69" name="Oval 56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0" name="Oval 56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1" name="Oval 56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2" name="Oval 56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3" name="Oval 56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4" name="Oval 56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5" name="Oval 56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6" name="Oval 56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7" name="Oval 56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8" name="Oval 56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79" name="Oval 57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80" name="Oval 57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81" name="Oval 57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82" name="Oval 57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83" name="Oval 57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84" name="Oval 57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85" name="Oval 57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243" name="Group 577"/>
                <p:cNvGrpSpPr>
                  <a:grpSpLocks/>
                </p:cNvGrpSpPr>
                <p:nvPr/>
              </p:nvGrpSpPr>
              <p:grpSpPr bwMode="auto">
                <a:xfrm>
                  <a:off x="3534" y="2077"/>
                  <a:ext cx="183" cy="80"/>
                  <a:chOff x="1537" y="2990"/>
                  <a:chExt cx="165" cy="328"/>
                </a:xfrm>
              </p:grpSpPr>
              <p:sp>
                <p:nvSpPr>
                  <p:cNvPr id="177730" name="AutoShape 578"/>
                  <p:cNvSpPr>
                    <a:spLocks noChangeArrowheads="1"/>
                  </p:cNvSpPr>
                  <p:nvPr/>
                </p:nvSpPr>
                <p:spPr bwMode="gray">
                  <a:xfrm>
                    <a:off x="1537" y="3059"/>
                    <a:ext cx="165" cy="259"/>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245" name="Oval 57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46" name="Oval 58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47" name="Oval 58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48" name="Oval 58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49" name="Oval 58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0" name="Oval 58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1" name="Oval 58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2" name="Oval 58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3" name="Oval 58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4" name="Oval 58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5" name="Oval 58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6" name="Oval 59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7" name="Oval 59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8" name="Oval 59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59" name="Oval 59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60" name="Oval 59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61" name="Oval 59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62" name="Oval 59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63" name="Oval 59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64" name="Oval 59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17" name="Group 1096"/>
              <p:cNvGrpSpPr>
                <a:grpSpLocks/>
              </p:cNvGrpSpPr>
              <p:nvPr/>
            </p:nvGrpSpPr>
            <p:grpSpPr bwMode="auto">
              <a:xfrm>
                <a:off x="3067" y="2060"/>
                <a:ext cx="589" cy="1928"/>
                <a:chOff x="3067" y="2060"/>
                <a:chExt cx="589" cy="1928"/>
              </a:xfrm>
            </p:grpSpPr>
            <p:grpSp>
              <p:nvGrpSpPr>
                <p:cNvPr id="28098" name="Group 600"/>
                <p:cNvGrpSpPr>
                  <a:grpSpLocks/>
                </p:cNvGrpSpPr>
                <p:nvPr/>
              </p:nvGrpSpPr>
              <p:grpSpPr bwMode="auto">
                <a:xfrm>
                  <a:off x="3067" y="2060"/>
                  <a:ext cx="589" cy="270"/>
                  <a:chOff x="4611" y="1702"/>
                  <a:chExt cx="424" cy="280"/>
                </a:xfrm>
              </p:grpSpPr>
              <p:pic>
                <p:nvPicPr>
                  <p:cNvPr id="28219" name="Picture 601" descr="images"/>
                  <p:cNvPicPr>
                    <a:picLocks noChangeAspect="1" noChangeArrowheads="1"/>
                  </p:cNvPicPr>
                  <p:nvPr/>
                </p:nvPicPr>
                <p:blipFill>
                  <a:blip r:embed="rId7" cstate="print">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220" name="Group 602"/>
                  <p:cNvGrpSpPr>
                    <a:grpSpLocks/>
                  </p:cNvGrpSpPr>
                  <p:nvPr/>
                </p:nvGrpSpPr>
                <p:grpSpPr bwMode="auto">
                  <a:xfrm>
                    <a:off x="4611" y="1805"/>
                    <a:ext cx="189" cy="146"/>
                    <a:chOff x="1537" y="2990"/>
                    <a:chExt cx="165" cy="328"/>
                  </a:xfrm>
                </p:grpSpPr>
                <p:sp>
                  <p:nvSpPr>
                    <p:cNvPr id="177755" name="AutoShape 603"/>
                    <p:cNvSpPr>
                      <a:spLocks noChangeArrowheads="1"/>
                    </p:cNvSpPr>
                    <p:nvPr/>
                  </p:nvSpPr>
                  <p:spPr bwMode="gray">
                    <a:xfrm>
                      <a:off x="1537" y="2989"/>
                      <a:ext cx="165" cy="329"/>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222" name="Oval 604"/>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23" name="Oval 605"/>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24" name="Oval 606"/>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25" name="Oval 607"/>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26" name="Oval 608"/>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27" name="Oval 609"/>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28" name="Oval 610"/>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29" name="Oval 611"/>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0" name="Oval 612"/>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1" name="Oval 613"/>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2" name="Oval 614"/>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3" name="Oval 615"/>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4" name="Oval 616"/>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5" name="Oval 617"/>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6" name="Oval 618"/>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7" name="Oval 619"/>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8" name="Oval 620"/>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39" name="Oval 621"/>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40" name="Oval 622"/>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41" name="Oval 623"/>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8099" name="Group 624"/>
                <p:cNvGrpSpPr>
                  <a:grpSpLocks/>
                </p:cNvGrpSpPr>
                <p:nvPr/>
              </p:nvGrpSpPr>
              <p:grpSpPr bwMode="auto">
                <a:xfrm>
                  <a:off x="3067" y="2391"/>
                  <a:ext cx="589" cy="271"/>
                  <a:chOff x="4611" y="1702"/>
                  <a:chExt cx="424" cy="280"/>
                </a:xfrm>
              </p:grpSpPr>
              <p:pic>
                <p:nvPicPr>
                  <p:cNvPr id="28196" name="Picture 625" descr="images"/>
                  <p:cNvPicPr>
                    <a:picLocks noChangeAspect="1" noChangeArrowheads="1"/>
                  </p:cNvPicPr>
                  <p:nvPr/>
                </p:nvPicPr>
                <p:blipFill>
                  <a:blip r:embed="rId7">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197" name="Group 626"/>
                  <p:cNvGrpSpPr>
                    <a:grpSpLocks/>
                  </p:cNvGrpSpPr>
                  <p:nvPr/>
                </p:nvGrpSpPr>
                <p:grpSpPr bwMode="auto">
                  <a:xfrm>
                    <a:off x="4611" y="1805"/>
                    <a:ext cx="189" cy="146"/>
                    <a:chOff x="1537" y="2990"/>
                    <a:chExt cx="165" cy="328"/>
                  </a:xfrm>
                </p:grpSpPr>
                <p:sp>
                  <p:nvSpPr>
                    <p:cNvPr id="177779" name="AutoShape 627"/>
                    <p:cNvSpPr>
                      <a:spLocks noChangeArrowheads="1"/>
                    </p:cNvSpPr>
                    <p:nvPr/>
                  </p:nvSpPr>
                  <p:spPr bwMode="gray">
                    <a:xfrm>
                      <a:off x="1537" y="2991"/>
                      <a:ext cx="165" cy="327"/>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199" name="Oval 628"/>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0" name="Oval 629"/>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1" name="Oval 630"/>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2" name="Oval 631"/>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3" name="Oval 632"/>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4" name="Oval 633"/>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5" name="Oval 634"/>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6" name="Oval 635"/>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7" name="Oval 636"/>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8" name="Oval 637"/>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09" name="Oval 638"/>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10" name="Oval 639"/>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11" name="Oval 640"/>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12" name="Oval 641"/>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13" name="Oval 642"/>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14" name="Oval 643"/>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15" name="Oval 644"/>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16" name="Oval 645"/>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17" name="Oval 646"/>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218" name="Oval 647"/>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8100" name="Group 648"/>
                <p:cNvGrpSpPr>
                  <a:grpSpLocks/>
                </p:cNvGrpSpPr>
                <p:nvPr/>
              </p:nvGrpSpPr>
              <p:grpSpPr bwMode="auto">
                <a:xfrm>
                  <a:off x="3067" y="2723"/>
                  <a:ext cx="589" cy="270"/>
                  <a:chOff x="4611" y="1702"/>
                  <a:chExt cx="424" cy="280"/>
                </a:xfrm>
              </p:grpSpPr>
              <p:pic>
                <p:nvPicPr>
                  <p:cNvPr id="28173" name="Picture 649" descr="images"/>
                  <p:cNvPicPr>
                    <a:picLocks noChangeAspect="1" noChangeArrowheads="1"/>
                  </p:cNvPicPr>
                  <p:nvPr/>
                </p:nvPicPr>
                <p:blipFill>
                  <a:blip r:embed="rId7" cstate="print">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174" name="Group 650"/>
                  <p:cNvGrpSpPr>
                    <a:grpSpLocks/>
                  </p:cNvGrpSpPr>
                  <p:nvPr/>
                </p:nvGrpSpPr>
                <p:grpSpPr bwMode="auto">
                  <a:xfrm>
                    <a:off x="4611" y="1805"/>
                    <a:ext cx="189" cy="146"/>
                    <a:chOff x="1537" y="2990"/>
                    <a:chExt cx="165" cy="328"/>
                  </a:xfrm>
                </p:grpSpPr>
                <p:sp>
                  <p:nvSpPr>
                    <p:cNvPr id="177803" name="AutoShape 651"/>
                    <p:cNvSpPr>
                      <a:spLocks noChangeArrowheads="1"/>
                    </p:cNvSpPr>
                    <p:nvPr/>
                  </p:nvSpPr>
                  <p:spPr bwMode="gray">
                    <a:xfrm>
                      <a:off x="1537" y="2989"/>
                      <a:ext cx="165" cy="328"/>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176" name="Oval 652"/>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77" name="Oval 653"/>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78" name="Oval 654"/>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79" name="Oval 655"/>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0" name="Oval 656"/>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1" name="Oval 657"/>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2" name="Oval 658"/>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3" name="Oval 659"/>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4" name="Oval 660"/>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5" name="Oval 661"/>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6" name="Oval 662"/>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7" name="Oval 663"/>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8" name="Oval 664"/>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89" name="Oval 665"/>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90" name="Oval 666"/>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91" name="Oval 667"/>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92" name="Oval 668"/>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93" name="Oval 669"/>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94" name="Oval 670"/>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95" name="Oval 671"/>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8101" name="Group 672"/>
                <p:cNvGrpSpPr>
                  <a:grpSpLocks/>
                </p:cNvGrpSpPr>
                <p:nvPr/>
              </p:nvGrpSpPr>
              <p:grpSpPr bwMode="auto">
                <a:xfrm>
                  <a:off x="3067" y="3054"/>
                  <a:ext cx="589" cy="270"/>
                  <a:chOff x="4611" y="1702"/>
                  <a:chExt cx="424" cy="280"/>
                </a:xfrm>
              </p:grpSpPr>
              <p:pic>
                <p:nvPicPr>
                  <p:cNvPr id="28150" name="Picture 673" descr="images"/>
                  <p:cNvPicPr>
                    <a:picLocks noChangeAspect="1" noChangeArrowheads="1"/>
                  </p:cNvPicPr>
                  <p:nvPr/>
                </p:nvPicPr>
                <p:blipFill>
                  <a:blip r:embed="rId7" cstate="print">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151" name="Group 674"/>
                  <p:cNvGrpSpPr>
                    <a:grpSpLocks/>
                  </p:cNvGrpSpPr>
                  <p:nvPr/>
                </p:nvGrpSpPr>
                <p:grpSpPr bwMode="auto">
                  <a:xfrm>
                    <a:off x="4611" y="1805"/>
                    <a:ext cx="189" cy="146"/>
                    <a:chOff x="1537" y="2990"/>
                    <a:chExt cx="165" cy="328"/>
                  </a:xfrm>
                </p:grpSpPr>
                <p:sp>
                  <p:nvSpPr>
                    <p:cNvPr id="177827" name="AutoShape 675"/>
                    <p:cNvSpPr>
                      <a:spLocks noChangeArrowheads="1"/>
                    </p:cNvSpPr>
                    <p:nvPr/>
                  </p:nvSpPr>
                  <p:spPr bwMode="gray">
                    <a:xfrm>
                      <a:off x="1537" y="2989"/>
                      <a:ext cx="165" cy="329"/>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153" name="Oval 676"/>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54" name="Oval 677"/>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55" name="Oval 678"/>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56" name="Oval 679"/>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57" name="Oval 680"/>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58" name="Oval 681"/>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59" name="Oval 682"/>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0" name="Oval 683"/>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1" name="Oval 684"/>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2" name="Oval 685"/>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3" name="Oval 686"/>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4" name="Oval 687"/>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5" name="Oval 688"/>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6" name="Oval 689"/>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7" name="Oval 690"/>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8" name="Oval 691"/>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69" name="Oval 692"/>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70" name="Oval 693"/>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71" name="Oval 694"/>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72" name="Oval 695"/>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8102" name="Group 696"/>
                <p:cNvGrpSpPr>
                  <a:grpSpLocks/>
                </p:cNvGrpSpPr>
                <p:nvPr/>
              </p:nvGrpSpPr>
              <p:grpSpPr bwMode="auto">
                <a:xfrm>
                  <a:off x="3067" y="3385"/>
                  <a:ext cx="589" cy="271"/>
                  <a:chOff x="4611" y="1702"/>
                  <a:chExt cx="424" cy="280"/>
                </a:xfrm>
              </p:grpSpPr>
              <p:pic>
                <p:nvPicPr>
                  <p:cNvPr id="28127" name="Picture 697" descr="images"/>
                  <p:cNvPicPr>
                    <a:picLocks noChangeAspect="1" noChangeArrowheads="1"/>
                  </p:cNvPicPr>
                  <p:nvPr/>
                </p:nvPicPr>
                <p:blipFill>
                  <a:blip r:embed="rId7">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128" name="Group 698"/>
                  <p:cNvGrpSpPr>
                    <a:grpSpLocks/>
                  </p:cNvGrpSpPr>
                  <p:nvPr/>
                </p:nvGrpSpPr>
                <p:grpSpPr bwMode="auto">
                  <a:xfrm>
                    <a:off x="4611" y="1805"/>
                    <a:ext cx="189" cy="146"/>
                    <a:chOff x="1537" y="2990"/>
                    <a:chExt cx="165" cy="328"/>
                  </a:xfrm>
                </p:grpSpPr>
                <p:sp>
                  <p:nvSpPr>
                    <p:cNvPr id="177851" name="AutoShape 699"/>
                    <p:cNvSpPr>
                      <a:spLocks noChangeArrowheads="1"/>
                    </p:cNvSpPr>
                    <p:nvPr/>
                  </p:nvSpPr>
                  <p:spPr bwMode="gray">
                    <a:xfrm>
                      <a:off x="1537" y="2991"/>
                      <a:ext cx="165" cy="327"/>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130" name="Oval 700"/>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31" name="Oval 701"/>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32" name="Oval 702"/>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33" name="Oval 703"/>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34" name="Oval 704"/>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35" name="Oval 705"/>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36" name="Oval 706"/>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37" name="Oval 707"/>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38" name="Oval 708"/>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39" name="Oval 709"/>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0" name="Oval 710"/>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1" name="Oval 711"/>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2" name="Oval 712"/>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3" name="Oval 713"/>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4" name="Oval 714"/>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5" name="Oval 715"/>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6" name="Oval 716"/>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7" name="Oval 717"/>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8" name="Oval 718"/>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49" name="Oval 719"/>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8103" name="Group 720"/>
                <p:cNvGrpSpPr>
                  <a:grpSpLocks/>
                </p:cNvGrpSpPr>
                <p:nvPr/>
              </p:nvGrpSpPr>
              <p:grpSpPr bwMode="auto">
                <a:xfrm>
                  <a:off x="3067" y="3718"/>
                  <a:ext cx="589" cy="270"/>
                  <a:chOff x="4611" y="1702"/>
                  <a:chExt cx="424" cy="280"/>
                </a:xfrm>
              </p:grpSpPr>
              <p:pic>
                <p:nvPicPr>
                  <p:cNvPr id="28104" name="Picture 721" descr="images"/>
                  <p:cNvPicPr>
                    <a:picLocks noChangeAspect="1" noChangeArrowheads="1"/>
                  </p:cNvPicPr>
                  <p:nvPr/>
                </p:nvPicPr>
                <p:blipFill>
                  <a:blip r:embed="rId7" cstate="print">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105" name="Group 722"/>
                  <p:cNvGrpSpPr>
                    <a:grpSpLocks/>
                  </p:cNvGrpSpPr>
                  <p:nvPr/>
                </p:nvGrpSpPr>
                <p:grpSpPr bwMode="auto">
                  <a:xfrm>
                    <a:off x="4611" y="1805"/>
                    <a:ext cx="189" cy="146"/>
                    <a:chOff x="1537" y="2990"/>
                    <a:chExt cx="165" cy="328"/>
                  </a:xfrm>
                </p:grpSpPr>
                <p:sp>
                  <p:nvSpPr>
                    <p:cNvPr id="177875" name="AutoShape 723"/>
                    <p:cNvSpPr>
                      <a:spLocks noChangeArrowheads="1"/>
                    </p:cNvSpPr>
                    <p:nvPr/>
                  </p:nvSpPr>
                  <p:spPr bwMode="gray">
                    <a:xfrm>
                      <a:off x="1537" y="2989"/>
                      <a:ext cx="165" cy="329"/>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107" name="Oval 724"/>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08" name="Oval 725"/>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09" name="Oval 726"/>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0" name="Oval 727"/>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1" name="Oval 728"/>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2" name="Oval 729"/>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3" name="Oval 730"/>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4" name="Oval 731"/>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5" name="Oval 732"/>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6" name="Oval 733"/>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7" name="Oval 734"/>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8" name="Oval 735"/>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19" name="Oval 736"/>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20" name="Oval 737"/>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21" name="Oval 738"/>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22" name="Oval 739"/>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23" name="Oval 740"/>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24" name="Oval 741"/>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25" name="Oval 742"/>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126" name="Oval 743"/>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grpSp>
            <p:nvGrpSpPr>
              <p:cNvPr id="27918" name="Group 744"/>
              <p:cNvGrpSpPr>
                <a:grpSpLocks/>
              </p:cNvGrpSpPr>
              <p:nvPr/>
            </p:nvGrpSpPr>
            <p:grpSpPr bwMode="auto">
              <a:xfrm>
                <a:off x="3808" y="2274"/>
                <a:ext cx="334" cy="173"/>
                <a:chOff x="3477" y="1978"/>
                <a:chExt cx="240" cy="179"/>
              </a:xfrm>
            </p:grpSpPr>
            <p:grpSp>
              <p:nvGrpSpPr>
                <p:cNvPr id="28054" name="Group 745"/>
                <p:cNvGrpSpPr>
                  <a:grpSpLocks/>
                </p:cNvGrpSpPr>
                <p:nvPr/>
              </p:nvGrpSpPr>
              <p:grpSpPr bwMode="auto">
                <a:xfrm>
                  <a:off x="3477" y="1978"/>
                  <a:ext cx="183" cy="80"/>
                  <a:chOff x="1537" y="2990"/>
                  <a:chExt cx="165" cy="328"/>
                </a:xfrm>
              </p:grpSpPr>
              <p:sp>
                <p:nvSpPr>
                  <p:cNvPr id="177898" name="AutoShape 746"/>
                  <p:cNvSpPr>
                    <a:spLocks noChangeArrowheads="1"/>
                  </p:cNvSpPr>
                  <p:nvPr/>
                </p:nvSpPr>
                <p:spPr bwMode="gray">
                  <a:xfrm>
                    <a:off x="1537" y="2990"/>
                    <a:ext cx="167" cy="259"/>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078" name="Oval 74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79" name="Oval 74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0" name="Oval 74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1" name="Oval 75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2" name="Oval 75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3" name="Oval 75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4" name="Oval 75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5" name="Oval 75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6" name="Oval 75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7" name="Oval 75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8" name="Oval 75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89" name="Oval 75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90" name="Oval 75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91" name="Oval 76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92" name="Oval 76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93" name="Oval 76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94" name="Oval 76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95" name="Oval 76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96" name="Oval 76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97" name="Oval 76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055" name="Group 767"/>
                <p:cNvGrpSpPr>
                  <a:grpSpLocks/>
                </p:cNvGrpSpPr>
                <p:nvPr/>
              </p:nvGrpSpPr>
              <p:grpSpPr bwMode="auto">
                <a:xfrm>
                  <a:off x="3534" y="2077"/>
                  <a:ext cx="183" cy="80"/>
                  <a:chOff x="1537" y="2990"/>
                  <a:chExt cx="165" cy="328"/>
                </a:xfrm>
              </p:grpSpPr>
              <p:sp>
                <p:nvSpPr>
                  <p:cNvPr id="177920" name="AutoShape 768"/>
                  <p:cNvSpPr>
                    <a:spLocks noChangeArrowheads="1"/>
                  </p:cNvSpPr>
                  <p:nvPr/>
                </p:nvSpPr>
                <p:spPr bwMode="gray">
                  <a:xfrm>
                    <a:off x="1537" y="2991"/>
                    <a:ext cx="167"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057" name="Oval 76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58" name="Oval 77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59" name="Oval 77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0" name="Oval 77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1" name="Oval 77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2" name="Oval 77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3" name="Oval 77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4" name="Oval 77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5" name="Oval 77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6" name="Oval 77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7" name="Oval 77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8" name="Oval 78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69" name="Oval 78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70" name="Oval 78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71" name="Oval 78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72" name="Oval 78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73" name="Oval 78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74" name="Oval 78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75" name="Oval 78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76" name="Oval 78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19" name="Group 789"/>
              <p:cNvGrpSpPr>
                <a:grpSpLocks/>
              </p:cNvGrpSpPr>
              <p:nvPr/>
            </p:nvGrpSpPr>
            <p:grpSpPr bwMode="auto">
              <a:xfrm>
                <a:off x="3808" y="3616"/>
                <a:ext cx="334" cy="173"/>
                <a:chOff x="3477" y="1978"/>
                <a:chExt cx="240" cy="179"/>
              </a:xfrm>
            </p:grpSpPr>
            <p:grpSp>
              <p:nvGrpSpPr>
                <p:cNvPr id="28010" name="Group 790"/>
                <p:cNvGrpSpPr>
                  <a:grpSpLocks/>
                </p:cNvGrpSpPr>
                <p:nvPr/>
              </p:nvGrpSpPr>
              <p:grpSpPr bwMode="auto">
                <a:xfrm>
                  <a:off x="3477" y="1978"/>
                  <a:ext cx="183" cy="80"/>
                  <a:chOff x="1537" y="2990"/>
                  <a:chExt cx="165" cy="328"/>
                </a:xfrm>
              </p:grpSpPr>
              <p:sp>
                <p:nvSpPr>
                  <p:cNvPr id="177943" name="AutoShape 791"/>
                  <p:cNvSpPr>
                    <a:spLocks noChangeArrowheads="1"/>
                  </p:cNvSpPr>
                  <p:nvPr/>
                </p:nvSpPr>
                <p:spPr bwMode="gray">
                  <a:xfrm>
                    <a:off x="1537" y="2990"/>
                    <a:ext cx="167"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034" name="Oval 79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35" name="Oval 79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36" name="Oval 79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37" name="Oval 79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38" name="Oval 79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39" name="Oval 79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0" name="Oval 79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1" name="Oval 79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2" name="Oval 80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3" name="Oval 80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4" name="Oval 80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5" name="Oval 80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6" name="Oval 80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7" name="Oval 80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8" name="Oval 80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49" name="Oval 80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50" name="Oval 80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51" name="Oval 80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52" name="Oval 81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53" name="Oval 81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8011" name="Group 812"/>
                <p:cNvGrpSpPr>
                  <a:grpSpLocks/>
                </p:cNvGrpSpPr>
                <p:nvPr/>
              </p:nvGrpSpPr>
              <p:grpSpPr bwMode="auto">
                <a:xfrm>
                  <a:off x="3534" y="2077"/>
                  <a:ext cx="183" cy="80"/>
                  <a:chOff x="1537" y="2990"/>
                  <a:chExt cx="165" cy="328"/>
                </a:xfrm>
              </p:grpSpPr>
              <p:sp>
                <p:nvSpPr>
                  <p:cNvPr id="177965" name="AutoShape 813"/>
                  <p:cNvSpPr>
                    <a:spLocks noChangeArrowheads="1"/>
                  </p:cNvSpPr>
                  <p:nvPr/>
                </p:nvSpPr>
                <p:spPr bwMode="gray">
                  <a:xfrm>
                    <a:off x="1537" y="2991"/>
                    <a:ext cx="167"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8013" name="Oval 81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14" name="Oval 81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15" name="Oval 81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16" name="Oval 81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17" name="Oval 81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18" name="Oval 81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19" name="Oval 82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0" name="Oval 82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1" name="Oval 82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2" name="Oval 82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3" name="Oval 82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4" name="Oval 82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5" name="Oval 82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6" name="Oval 82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7" name="Oval 82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8" name="Oval 82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29" name="Oval 83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30" name="Oval 83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31" name="Oval 83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32" name="Oval 83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20" name="Group 834"/>
              <p:cNvGrpSpPr>
                <a:grpSpLocks/>
              </p:cNvGrpSpPr>
              <p:nvPr/>
            </p:nvGrpSpPr>
            <p:grpSpPr bwMode="auto">
              <a:xfrm>
                <a:off x="3808" y="3169"/>
                <a:ext cx="334" cy="173"/>
                <a:chOff x="3477" y="1978"/>
                <a:chExt cx="240" cy="179"/>
              </a:xfrm>
            </p:grpSpPr>
            <p:grpSp>
              <p:nvGrpSpPr>
                <p:cNvPr id="27966" name="Group 835"/>
                <p:cNvGrpSpPr>
                  <a:grpSpLocks/>
                </p:cNvGrpSpPr>
                <p:nvPr/>
              </p:nvGrpSpPr>
              <p:grpSpPr bwMode="auto">
                <a:xfrm>
                  <a:off x="3477" y="1978"/>
                  <a:ext cx="183" cy="80"/>
                  <a:chOff x="1537" y="2990"/>
                  <a:chExt cx="165" cy="328"/>
                </a:xfrm>
              </p:grpSpPr>
              <p:sp>
                <p:nvSpPr>
                  <p:cNvPr id="177988" name="AutoShape 836"/>
                  <p:cNvSpPr>
                    <a:spLocks noChangeArrowheads="1"/>
                  </p:cNvSpPr>
                  <p:nvPr/>
                </p:nvSpPr>
                <p:spPr bwMode="gray">
                  <a:xfrm>
                    <a:off x="1537" y="2990"/>
                    <a:ext cx="167"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7990" name="Oval 83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91" name="Oval 83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92" name="Oval 83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93" name="Oval 84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94" name="Oval 84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95" name="Oval 84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96" name="Oval 84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97" name="Oval 84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98" name="Oval 84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99" name="Oval 84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0" name="Oval 84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1" name="Oval 84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2" name="Oval 84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3" name="Oval 85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4" name="Oval 85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5" name="Oval 85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6" name="Oval 85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7" name="Oval 85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8" name="Oval 85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8009" name="Oval 85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7967" name="Group 857"/>
                <p:cNvGrpSpPr>
                  <a:grpSpLocks/>
                </p:cNvGrpSpPr>
                <p:nvPr/>
              </p:nvGrpSpPr>
              <p:grpSpPr bwMode="auto">
                <a:xfrm>
                  <a:off x="3534" y="2077"/>
                  <a:ext cx="183" cy="80"/>
                  <a:chOff x="1537" y="2990"/>
                  <a:chExt cx="165" cy="328"/>
                </a:xfrm>
              </p:grpSpPr>
              <p:sp>
                <p:nvSpPr>
                  <p:cNvPr id="178010" name="AutoShape 858"/>
                  <p:cNvSpPr>
                    <a:spLocks noChangeArrowheads="1"/>
                  </p:cNvSpPr>
                  <p:nvPr/>
                </p:nvSpPr>
                <p:spPr bwMode="gray">
                  <a:xfrm>
                    <a:off x="1537" y="2991"/>
                    <a:ext cx="167"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7969" name="Oval 85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0" name="Oval 86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1" name="Oval 86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2" name="Oval 86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3" name="Oval 86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4" name="Oval 86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5" name="Oval 86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6" name="Oval 86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7" name="Oval 86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8" name="Oval 86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79" name="Oval 86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80" name="Oval 87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81" name="Oval 87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82" name="Oval 87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83" name="Oval 87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84" name="Oval 87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85" name="Oval 87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86" name="Oval 87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87" name="Oval 87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88" name="Oval 87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nvGrpSpPr>
              <p:cNvPr id="27921" name="Group 879"/>
              <p:cNvGrpSpPr>
                <a:grpSpLocks/>
              </p:cNvGrpSpPr>
              <p:nvPr/>
            </p:nvGrpSpPr>
            <p:grpSpPr bwMode="auto">
              <a:xfrm>
                <a:off x="3808" y="2722"/>
                <a:ext cx="334" cy="173"/>
                <a:chOff x="3477" y="1978"/>
                <a:chExt cx="240" cy="179"/>
              </a:xfrm>
            </p:grpSpPr>
            <p:grpSp>
              <p:nvGrpSpPr>
                <p:cNvPr id="27922" name="Group 880"/>
                <p:cNvGrpSpPr>
                  <a:grpSpLocks/>
                </p:cNvGrpSpPr>
                <p:nvPr/>
              </p:nvGrpSpPr>
              <p:grpSpPr bwMode="auto">
                <a:xfrm>
                  <a:off x="3477" y="1978"/>
                  <a:ext cx="183" cy="80"/>
                  <a:chOff x="1537" y="2990"/>
                  <a:chExt cx="165" cy="328"/>
                </a:xfrm>
              </p:grpSpPr>
              <p:sp>
                <p:nvSpPr>
                  <p:cNvPr id="178033" name="AutoShape 881"/>
                  <p:cNvSpPr>
                    <a:spLocks noChangeArrowheads="1"/>
                  </p:cNvSpPr>
                  <p:nvPr/>
                </p:nvSpPr>
                <p:spPr bwMode="gray">
                  <a:xfrm>
                    <a:off x="1537" y="2990"/>
                    <a:ext cx="167"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7946" name="Oval 88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47" name="Oval 88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48" name="Oval 88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49" name="Oval 88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0" name="Oval 88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1" name="Oval 88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2" name="Oval 88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3" name="Oval 88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4" name="Oval 89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5" name="Oval 89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6" name="Oval 89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7" name="Oval 89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8" name="Oval 89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59" name="Oval 89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60" name="Oval 89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61" name="Oval 89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62" name="Oval 89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63" name="Oval 89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64" name="Oval 90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65" name="Oval 90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nvGrpSpPr>
                <p:cNvPr id="27923" name="Group 902"/>
                <p:cNvGrpSpPr>
                  <a:grpSpLocks/>
                </p:cNvGrpSpPr>
                <p:nvPr/>
              </p:nvGrpSpPr>
              <p:grpSpPr bwMode="auto">
                <a:xfrm>
                  <a:off x="3534" y="2077"/>
                  <a:ext cx="183" cy="80"/>
                  <a:chOff x="1537" y="2990"/>
                  <a:chExt cx="165" cy="328"/>
                </a:xfrm>
              </p:grpSpPr>
              <p:sp>
                <p:nvSpPr>
                  <p:cNvPr id="178055" name="AutoShape 903"/>
                  <p:cNvSpPr>
                    <a:spLocks noChangeArrowheads="1"/>
                  </p:cNvSpPr>
                  <p:nvPr/>
                </p:nvSpPr>
                <p:spPr bwMode="gray">
                  <a:xfrm>
                    <a:off x="1537" y="3059"/>
                    <a:ext cx="167" cy="259"/>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27925" name="Oval 90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26" name="Oval 90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27" name="Oval 90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28" name="Oval 90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29" name="Oval 90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0" name="Oval 90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1" name="Oval 91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2" name="Oval 91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3" name="Oval 91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4" name="Oval 91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5" name="Oval 91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6" name="Oval 91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7" name="Oval 91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8" name="Oval 91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39" name="Oval 91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40" name="Oval 91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41" name="Oval 92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42" name="Oval 92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43" name="Oval 92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944" name="Oval 92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grpSp>
        </p:grpSp>
      </p:grpSp>
      <p:sp>
        <p:nvSpPr>
          <p:cNvPr id="27657" name="Oval 924"/>
          <p:cNvSpPr>
            <a:spLocks noChangeArrowheads="1"/>
          </p:cNvSpPr>
          <p:nvPr/>
        </p:nvSpPr>
        <p:spPr bwMode="gray">
          <a:xfrm>
            <a:off x="1555750" y="2647950"/>
            <a:ext cx="7024688" cy="477838"/>
          </a:xfrm>
          <a:prstGeom prst="ellipse">
            <a:avLst/>
          </a:prstGeom>
          <a:solidFill>
            <a:srgbClr val="EDCD93"/>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658" name="Arc 925"/>
          <p:cNvSpPr>
            <a:spLocks/>
          </p:cNvSpPr>
          <p:nvPr/>
        </p:nvSpPr>
        <p:spPr bwMode="gray">
          <a:xfrm rot="683423">
            <a:off x="2806700" y="2563813"/>
            <a:ext cx="968375" cy="407987"/>
          </a:xfrm>
          <a:custGeom>
            <a:avLst/>
            <a:gdLst>
              <a:gd name="T0" fmla="*/ 0 w 38541"/>
              <a:gd name="T1" fmla="*/ 2147483646 h 21600"/>
              <a:gd name="T2" fmla="*/ 2147483646 w 38541"/>
              <a:gd name="T3" fmla="*/ 2147483646 h 21600"/>
              <a:gd name="T4" fmla="*/ 2147483646 w 38541"/>
              <a:gd name="T5" fmla="*/ 2147483646 h 21600"/>
              <a:gd name="T6" fmla="*/ 0 60000 65536"/>
              <a:gd name="T7" fmla="*/ 0 60000 65536"/>
              <a:gd name="T8" fmla="*/ 0 60000 65536"/>
              <a:gd name="T9" fmla="*/ 0 w 38541"/>
              <a:gd name="T10" fmla="*/ 0 h 21600"/>
              <a:gd name="T11" fmla="*/ 38541 w 38541"/>
              <a:gd name="T12" fmla="*/ 21600 h 21600"/>
            </a:gdLst>
            <a:ahLst/>
            <a:cxnLst>
              <a:cxn ang="T6">
                <a:pos x="T0" y="T1"/>
              </a:cxn>
              <a:cxn ang="T7">
                <a:pos x="T2" y="T3"/>
              </a:cxn>
              <a:cxn ang="T8">
                <a:pos x="T4" y="T5"/>
              </a:cxn>
            </a:cxnLst>
            <a:rect l="T9" t="T10" r="T11" b="T12"/>
            <a:pathLst>
              <a:path w="38541" h="21600" fill="none" extrusionOk="0">
                <a:moveTo>
                  <a:pt x="-1" y="15390"/>
                </a:moveTo>
                <a:cubicBezTo>
                  <a:pt x="2741" y="6255"/>
                  <a:pt x="11150" y="-1"/>
                  <a:pt x="20688" y="0"/>
                </a:cubicBezTo>
                <a:cubicBezTo>
                  <a:pt x="27834" y="0"/>
                  <a:pt x="34518" y="3534"/>
                  <a:pt x="38540" y="9441"/>
                </a:cubicBezTo>
              </a:path>
              <a:path w="38541" h="21600" stroke="0" extrusionOk="0">
                <a:moveTo>
                  <a:pt x="-1" y="15390"/>
                </a:moveTo>
                <a:cubicBezTo>
                  <a:pt x="2741" y="6255"/>
                  <a:pt x="11150" y="-1"/>
                  <a:pt x="20688" y="0"/>
                </a:cubicBezTo>
                <a:cubicBezTo>
                  <a:pt x="27834" y="0"/>
                  <a:pt x="34518" y="3534"/>
                  <a:pt x="38540" y="9441"/>
                </a:cubicBezTo>
                <a:lnTo>
                  <a:pt x="20688" y="21600"/>
                </a:lnTo>
                <a:lnTo>
                  <a:pt x="-1" y="15390"/>
                </a:lnTo>
                <a:close/>
              </a:path>
            </a:pathLst>
          </a:custGeom>
          <a:noFill/>
          <a:ln w="38100">
            <a:solidFill>
              <a:srgbClr val="3A73C6"/>
            </a:solidFill>
            <a:round/>
            <a:headEnd/>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27659" name="Arc 926"/>
          <p:cNvSpPr>
            <a:spLocks/>
          </p:cNvSpPr>
          <p:nvPr/>
        </p:nvSpPr>
        <p:spPr bwMode="gray">
          <a:xfrm rot="-948625">
            <a:off x="4584700" y="2206625"/>
            <a:ext cx="909638" cy="603250"/>
          </a:xfrm>
          <a:custGeom>
            <a:avLst/>
            <a:gdLst>
              <a:gd name="T0" fmla="*/ 0 w 38541"/>
              <a:gd name="T1" fmla="*/ 2147483646 h 21600"/>
              <a:gd name="T2" fmla="*/ 2147483646 w 38541"/>
              <a:gd name="T3" fmla="*/ 2147483646 h 21600"/>
              <a:gd name="T4" fmla="*/ 2147483646 w 38541"/>
              <a:gd name="T5" fmla="*/ 2147483646 h 21600"/>
              <a:gd name="T6" fmla="*/ 0 60000 65536"/>
              <a:gd name="T7" fmla="*/ 0 60000 65536"/>
              <a:gd name="T8" fmla="*/ 0 60000 65536"/>
              <a:gd name="T9" fmla="*/ 0 w 38541"/>
              <a:gd name="T10" fmla="*/ 0 h 21600"/>
              <a:gd name="T11" fmla="*/ 38541 w 38541"/>
              <a:gd name="T12" fmla="*/ 21600 h 21600"/>
            </a:gdLst>
            <a:ahLst/>
            <a:cxnLst>
              <a:cxn ang="T6">
                <a:pos x="T0" y="T1"/>
              </a:cxn>
              <a:cxn ang="T7">
                <a:pos x="T2" y="T3"/>
              </a:cxn>
              <a:cxn ang="T8">
                <a:pos x="T4" y="T5"/>
              </a:cxn>
            </a:cxnLst>
            <a:rect l="T9" t="T10" r="T11" b="T12"/>
            <a:pathLst>
              <a:path w="38541" h="21600" fill="none" extrusionOk="0">
                <a:moveTo>
                  <a:pt x="-1" y="15390"/>
                </a:moveTo>
                <a:cubicBezTo>
                  <a:pt x="2741" y="6255"/>
                  <a:pt x="11150" y="-1"/>
                  <a:pt x="20688" y="0"/>
                </a:cubicBezTo>
                <a:cubicBezTo>
                  <a:pt x="27834" y="0"/>
                  <a:pt x="34518" y="3534"/>
                  <a:pt x="38540" y="9441"/>
                </a:cubicBezTo>
              </a:path>
              <a:path w="38541" h="21600" stroke="0" extrusionOk="0">
                <a:moveTo>
                  <a:pt x="-1" y="15390"/>
                </a:moveTo>
                <a:cubicBezTo>
                  <a:pt x="2741" y="6255"/>
                  <a:pt x="11150" y="-1"/>
                  <a:pt x="20688" y="0"/>
                </a:cubicBezTo>
                <a:cubicBezTo>
                  <a:pt x="27834" y="0"/>
                  <a:pt x="34518" y="3534"/>
                  <a:pt x="38540" y="9441"/>
                </a:cubicBezTo>
                <a:lnTo>
                  <a:pt x="20688" y="21600"/>
                </a:lnTo>
                <a:lnTo>
                  <a:pt x="-1" y="15390"/>
                </a:lnTo>
                <a:close/>
              </a:path>
            </a:pathLst>
          </a:custGeom>
          <a:noFill/>
          <a:ln w="38100">
            <a:solidFill>
              <a:srgbClr val="3A73C6"/>
            </a:solidFill>
            <a:round/>
            <a:headEnd/>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27660" name="Arc 927"/>
          <p:cNvSpPr>
            <a:spLocks/>
          </p:cNvSpPr>
          <p:nvPr/>
        </p:nvSpPr>
        <p:spPr bwMode="gray">
          <a:xfrm rot="18567578" flipV="1">
            <a:off x="5590382" y="2743993"/>
            <a:ext cx="425450" cy="176213"/>
          </a:xfrm>
          <a:custGeom>
            <a:avLst/>
            <a:gdLst>
              <a:gd name="T0" fmla="*/ 0 w 38541"/>
              <a:gd name="T1" fmla="*/ 2147483646 h 21600"/>
              <a:gd name="T2" fmla="*/ 2147483646 w 38541"/>
              <a:gd name="T3" fmla="*/ 2147483646 h 21600"/>
              <a:gd name="T4" fmla="*/ 2147483646 w 38541"/>
              <a:gd name="T5" fmla="*/ 2147483646 h 21600"/>
              <a:gd name="T6" fmla="*/ 0 60000 65536"/>
              <a:gd name="T7" fmla="*/ 0 60000 65536"/>
              <a:gd name="T8" fmla="*/ 0 60000 65536"/>
              <a:gd name="T9" fmla="*/ 0 w 38541"/>
              <a:gd name="T10" fmla="*/ 0 h 21600"/>
              <a:gd name="T11" fmla="*/ 38541 w 38541"/>
              <a:gd name="T12" fmla="*/ 21600 h 21600"/>
            </a:gdLst>
            <a:ahLst/>
            <a:cxnLst>
              <a:cxn ang="T6">
                <a:pos x="T0" y="T1"/>
              </a:cxn>
              <a:cxn ang="T7">
                <a:pos x="T2" y="T3"/>
              </a:cxn>
              <a:cxn ang="T8">
                <a:pos x="T4" y="T5"/>
              </a:cxn>
            </a:cxnLst>
            <a:rect l="T9" t="T10" r="T11" b="T12"/>
            <a:pathLst>
              <a:path w="38541" h="21600" fill="none" extrusionOk="0">
                <a:moveTo>
                  <a:pt x="-1" y="15390"/>
                </a:moveTo>
                <a:cubicBezTo>
                  <a:pt x="2741" y="6255"/>
                  <a:pt x="11150" y="-1"/>
                  <a:pt x="20688" y="0"/>
                </a:cubicBezTo>
                <a:cubicBezTo>
                  <a:pt x="27834" y="0"/>
                  <a:pt x="34518" y="3534"/>
                  <a:pt x="38540" y="9441"/>
                </a:cubicBezTo>
              </a:path>
              <a:path w="38541" h="21600" stroke="0" extrusionOk="0">
                <a:moveTo>
                  <a:pt x="-1" y="15390"/>
                </a:moveTo>
                <a:cubicBezTo>
                  <a:pt x="2741" y="6255"/>
                  <a:pt x="11150" y="-1"/>
                  <a:pt x="20688" y="0"/>
                </a:cubicBezTo>
                <a:cubicBezTo>
                  <a:pt x="27834" y="0"/>
                  <a:pt x="34518" y="3534"/>
                  <a:pt x="38540" y="9441"/>
                </a:cubicBezTo>
                <a:lnTo>
                  <a:pt x="20688" y="21600"/>
                </a:lnTo>
                <a:lnTo>
                  <a:pt x="-1" y="15390"/>
                </a:lnTo>
                <a:close/>
              </a:path>
            </a:pathLst>
          </a:custGeom>
          <a:noFill/>
          <a:ln w="38100">
            <a:solidFill>
              <a:srgbClr val="3A73C6"/>
            </a:solidFill>
            <a:round/>
            <a:headEnd/>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27661" name="Arc 928"/>
          <p:cNvSpPr>
            <a:spLocks/>
          </p:cNvSpPr>
          <p:nvPr/>
        </p:nvSpPr>
        <p:spPr bwMode="gray">
          <a:xfrm>
            <a:off x="4562475" y="2411413"/>
            <a:ext cx="2422525" cy="279400"/>
          </a:xfrm>
          <a:custGeom>
            <a:avLst/>
            <a:gdLst>
              <a:gd name="T0" fmla="*/ 0 w 42590"/>
              <a:gd name="T1" fmla="*/ 2147483646 h 21600"/>
              <a:gd name="T2" fmla="*/ 2147483646 w 42590"/>
              <a:gd name="T3" fmla="*/ 2147483646 h 21600"/>
              <a:gd name="T4" fmla="*/ 2147483646 w 42590"/>
              <a:gd name="T5" fmla="*/ 2147483646 h 21600"/>
              <a:gd name="T6" fmla="*/ 0 60000 65536"/>
              <a:gd name="T7" fmla="*/ 0 60000 65536"/>
              <a:gd name="T8" fmla="*/ 0 60000 65536"/>
              <a:gd name="T9" fmla="*/ 0 w 42590"/>
              <a:gd name="T10" fmla="*/ 0 h 21600"/>
              <a:gd name="T11" fmla="*/ 42590 w 42590"/>
              <a:gd name="T12" fmla="*/ 21600 h 21600"/>
            </a:gdLst>
            <a:ahLst/>
            <a:cxnLst>
              <a:cxn ang="T6">
                <a:pos x="T0" y="T1"/>
              </a:cxn>
              <a:cxn ang="T7">
                <a:pos x="T2" y="T3"/>
              </a:cxn>
              <a:cxn ang="T8">
                <a:pos x="T4" y="T5"/>
              </a:cxn>
            </a:cxnLst>
            <a:rect l="T9" t="T10" r="T11" b="T12"/>
            <a:pathLst>
              <a:path w="42590" h="21600" fill="none" extrusionOk="0">
                <a:moveTo>
                  <a:pt x="-1" y="19892"/>
                </a:moveTo>
                <a:cubicBezTo>
                  <a:pt x="890" y="8660"/>
                  <a:pt x="10264" y="-1"/>
                  <a:pt x="21532" y="0"/>
                </a:cubicBezTo>
                <a:cubicBezTo>
                  <a:pt x="31609" y="0"/>
                  <a:pt x="40347" y="6968"/>
                  <a:pt x="42590" y="16792"/>
                </a:cubicBezTo>
              </a:path>
              <a:path w="42590" h="21600" stroke="0" extrusionOk="0">
                <a:moveTo>
                  <a:pt x="-1" y="19892"/>
                </a:moveTo>
                <a:cubicBezTo>
                  <a:pt x="890" y="8660"/>
                  <a:pt x="10264" y="-1"/>
                  <a:pt x="21532" y="0"/>
                </a:cubicBezTo>
                <a:cubicBezTo>
                  <a:pt x="31609" y="0"/>
                  <a:pt x="40347" y="6968"/>
                  <a:pt x="42590" y="16792"/>
                </a:cubicBezTo>
                <a:lnTo>
                  <a:pt x="21532" y="21600"/>
                </a:lnTo>
                <a:lnTo>
                  <a:pt x="-1" y="19892"/>
                </a:lnTo>
                <a:close/>
              </a:path>
            </a:pathLst>
          </a:custGeom>
          <a:noFill/>
          <a:ln w="38100">
            <a:solidFill>
              <a:srgbClr val="3A73C6"/>
            </a:solidFill>
            <a:round/>
            <a:headEnd type="triangle" w="sm" len="sm"/>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27662" name="Arc 929"/>
          <p:cNvSpPr>
            <a:spLocks/>
          </p:cNvSpPr>
          <p:nvPr/>
        </p:nvSpPr>
        <p:spPr bwMode="gray">
          <a:xfrm rot="21113746" flipV="1">
            <a:off x="5689600" y="2644775"/>
            <a:ext cx="1295400" cy="249238"/>
          </a:xfrm>
          <a:custGeom>
            <a:avLst/>
            <a:gdLst>
              <a:gd name="T0" fmla="*/ 0 w 38122"/>
              <a:gd name="T1" fmla="*/ 2147483646 h 21600"/>
              <a:gd name="T2" fmla="*/ 2147483646 w 38122"/>
              <a:gd name="T3" fmla="*/ 2147483646 h 21600"/>
              <a:gd name="T4" fmla="*/ 2147483646 w 38122"/>
              <a:gd name="T5" fmla="*/ 2147483646 h 21600"/>
              <a:gd name="T6" fmla="*/ 0 60000 65536"/>
              <a:gd name="T7" fmla="*/ 0 60000 65536"/>
              <a:gd name="T8" fmla="*/ 0 60000 65536"/>
              <a:gd name="T9" fmla="*/ 0 w 38122"/>
              <a:gd name="T10" fmla="*/ 0 h 21600"/>
              <a:gd name="T11" fmla="*/ 38122 w 38122"/>
              <a:gd name="T12" fmla="*/ 21600 h 21600"/>
            </a:gdLst>
            <a:ahLst/>
            <a:cxnLst>
              <a:cxn ang="T6">
                <a:pos x="T0" y="T1"/>
              </a:cxn>
              <a:cxn ang="T7">
                <a:pos x="T2" y="T3"/>
              </a:cxn>
              <a:cxn ang="T8">
                <a:pos x="T4" y="T5"/>
              </a:cxn>
            </a:cxnLst>
            <a:rect l="T9" t="T10" r="T11" b="T12"/>
            <a:pathLst>
              <a:path w="38122" h="21600" fill="none" extrusionOk="0">
                <a:moveTo>
                  <a:pt x="0" y="13266"/>
                </a:moveTo>
                <a:cubicBezTo>
                  <a:pt x="3360" y="5230"/>
                  <a:pt x="11218" y="-1"/>
                  <a:pt x="19928" y="0"/>
                </a:cubicBezTo>
                <a:cubicBezTo>
                  <a:pt x="27293" y="0"/>
                  <a:pt x="34151" y="3753"/>
                  <a:pt x="38122" y="9957"/>
                </a:cubicBezTo>
              </a:path>
              <a:path w="38122" h="21600" stroke="0" extrusionOk="0">
                <a:moveTo>
                  <a:pt x="0" y="13266"/>
                </a:moveTo>
                <a:cubicBezTo>
                  <a:pt x="3360" y="5230"/>
                  <a:pt x="11218" y="-1"/>
                  <a:pt x="19928" y="0"/>
                </a:cubicBezTo>
                <a:cubicBezTo>
                  <a:pt x="27293" y="0"/>
                  <a:pt x="34151" y="3753"/>
                  <a:pt x="38122" y="9957"/>
                </a:cubicBezTo>
                <a:lnTo>
                  <a:pt x="19928" y="21600"/>
                </a:lnTo>
                <a:lnTo>
                  <a:pt x="0" y="13266"/>
                </a:lnTo>
                <a:close/>
              </a:path>
            </a:pathLst>
          </a:custGeom>
          <a:noFill/>
          <a:ln w="38100">
            <a:solidFill>
              <a:srgbClr val="3A73C6"/>
            </a:solidFill>
            <a:round/>
            <a:headEnd type="triangle" w="sm" len="sm"/>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27663" name="Arc 930"/>
          <p:cNvSpPr>
            <a:spLocks/>
          </p:cNvSpPr>
          <p:nvPr/>
        </p:nvSpPr>
        <p:spPr bwMode="gray">
          <a:xfrm rot="1509821">
            <a:off x="6113463" y="2124075"/>
            <a:ext cx="955675" cy="350838"/>
          </a:xfrm>
          <a:custGeom>
            <a:avLst/>
            <a:gdLst>
              <a:gd name="T0" fmla="*/ 0 w 38541"/>
              <a:gd name="T1" fmla="*/ 2147483646 h 21600"/>
              <a:gd name="T2" fmla="*/ 2147483646 w 38541"/>
              <a:gd name="T3" fmla="*/ 2147483646 h 21600"/>
              <a:gd name="T4" fmla="*/ 2147483646 w 38541"/>
              <a:gd name="T5" fmla="*/ 2147483646 h 21600"/>
              <a:gd name="T6" fmla="*/ 0 60000 65536"/>
              <a:gd name="T7" fmla="*/ 0 60000 65536"/>
              <a:gd name="T8" fmla="*/ 0 60000 65536"/>
              <a:gd name="T9" fmla="*/ 0 w 38541"/>
              <a:gd name="T10" fmla="*/ 0 h 21600"/>
              <a:gd name="T11" fmla="*/ 38541 w 38541"/>
              <a:gd name="T12" fmla="*/ 21600 h 21600"/>
            </a:gdLst>
            <a:ahLst/>
            <a:cxnLst>
              <a:cxn ang="T6">
                <a:pos x="T0" y="T1"/>
              </a:cxn>
              <a:cxn ang="T7">
                <a:pos x="T2" y="T3"/>
              </a:cxn>
              <a:cxn ang="T8">
                <a:pos x="T4" y="T5"/>
              </a:cxn>
            </a:cxnLst>
            <a:rect l="T9" t="T10" r="T11" b="T12"/>
            <a:pathLst>
              <a:path w="38541" h="21600" fill="none" extrusionOk="0">
                <a:moveTo>
                  <a:pt x="-1" y="15390"/>
                </a:moveTo>
                <a:cubicBezTo>
                  <a:pt x="2741" y="6255"/>
                  <a:pt x="11150" y="-1"/>
                  <a:pt x="20688" y="0"/>
                </a:cubicBezTo>
                <a:cubicBezTo>
                  <a:pt x="27834" y="0"/>
                  <a:pt x="34518" y="3534"/>
                  <a:pt x="38540" y="9441"/>
                </a:cubicBezTo>
              </a:path>
              <a:path w="38541" h="21600" stroke="0" extrusionOk="0">
                <a:moveTo>
                  <a:pt x="-1" y="15390"/>
                </a:moveTo>
                <a:cubicBezTo>
                  <a:pt x="2741" y="6255"/>
                  <a:pt x="11150" y="-1"/>
                  <a:pt x="20688" y="0"/>
                </a:cubicBezTo>
                <a:cubicBezTo>
                  <a:pt x="27834" y="0"/>
                  <a:pt x="34518" y="3534"/>
                  <a:pt x="38540" y="9441"/>
                </a:cubicBezTo>
                <a:lnTo>
                  <a:pt x="20688" y="21600"/>
                </a:lnTo>
                <a:lnTo>
                  <a:pt x="-1" y="15390"/>
                </a:lnTo>
                <a:close/>
              </a:path>
            </a:pathLst>
          </a:custGeom>
          <a:noFill/>
          <a:ln w="38100">
            <a:solidFill>
              <a:srgbClr val="3A73C6"/>
            </a:solidFill>
            <a:round/>
            <a:headEnd/>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27664" name="Text Box 931"/>
          <p:cNvSpPr txBox="1">
            <a:spLocks noChangeArrowheads="1"/>
          </p:cNvSpPr>
          <p:nvPr/>
        </p:nvSpPr>
        <p:spPr bwMode="gray">
          <a:xfrm>
            <a:off x="298450" y="1755775"/>
            <a:ext cx="511175"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a:solidFill>
                  <a:srgbClr val="131A1F"/>
                </a:solidFill>
                <a:ea typeface="ＭＳ ゴシック" panose="020B0609070205080204" pitchFamily="49" charset="-128"/>
              </a:rPr>
              <a:t>機能要求</a:t>
            </a:r>
          </a:p>
        </p:txBody>
      </p:sp>
      <p:pic>
        <p:nvPicPr>
          <p:cNvPr id="27665" name="Picture 105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76775" y="2290763"/>
            <a:ext cx="94297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27666" name="Picture 105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434013" y="1546225"/>
            <a:ext cx="658812" cy="89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grpSp>
        <p:nvGrpSpPr>
          <p:cNvPr id="27667" name="Group 1102"/>
          <p:cNvGrpSpPr>
            <a:grpSpLocks/>
          </p:cNvGrpSpPr>
          <p:nvPr/>
        </p:nvGrpSpPr>
        <p:grpSpPr bwMode="auto">
          <a:xfrm>
            <a:off x="3851275" y="2265363"/>
            <a:ext cx="652463" cy="809625"/>
            <a:chOff x="2426" y="1338"/>
            <a:chExt cx="411" cy="510"/>
          </a:xfrm>
        </p:grpSpPr>
        <p:sp>
          <p:nvSpPr>
            <p:cNvPr id="27705" name="Freeform 935"/>
            <p:cNvSpPr>
              <a:spLocks/>
            </p:cNvSpPr>
            <p:nvPr/>
          </p:nvSpPr>
          <p:spPr bwMode="gray">
            <a:xfrm>
              <a:off x="2430" y="1762"/>
              <a:ext cx="314" cy="86"/>
            </a:xfrm>
            <a:custGeom>
              <a:avLst/>
              <a:gdLst>
                <a:gd name="T0" fmla="*/ 0 w 530"/>
                <a:gd name="T1" fmla="*/ 1 h 138"/>
                <a:gd name="T2" fmla="*/ 1 w 530"/>
                <a:gd name="T3" fmla="*/ 1 h 138"/>
                <a:gd name="T4" fmla="*/ 1 w 530"/>
                <a:gd name="T5" fmla="*/ 0 h 138"/>
                <a:gd name="T6" fmla="*/ 1 w 530"/>
                <a:gd name="T7" fmla="*/ 1 h 138"/>
                <a:gd name="T8" fmla="*/ 1 w 530"/>
                <a:gd name="T9" fmla="*/ 1 h 138"/>
                <a:gd name="T10" fmla="*/ 1 w 530"/>
                <a:gd name="T11" fmla="*/ 1 h 138"/>
                <a:gd name="T12" fmla="*/ 1 w 530"/>
                <a:gd name="T13" fmla="*/ 1 h 138"/>
                <a:gd name="T14" fmla="*/ 1 w 530"/>
                <a:gd name="T15" fmla="*/ 1 h 138"/>
                <a:gd name="T16" fmla="*/ 1 w 530"/>
                <a:gd name="T17" fmla="*/ 1 h 138"/>
                <a:gd name="T18" fmla="*/ 1 w 530"/>
                <a:gd name="T19" fmla="*/ 1 h 138"/>
                <a:gd name="T20" fmla="*/ 1 w 530"/>
                <a:gd name="T21" fmla="*/ 1 h 138"/>
                <a:gd name="T22" fmla="*/ 1 w 530"/>
                <a:gd name="T23" fmla="*/ 1 h 138"/>
                <a:gd name="T24" fmla="*/ 1 w 530"/>
                <a:gd name="T25" fmla="*/ 1 h 138"/>
                <a:gd name="T26" fmla="*/ 0 w 530"/>
                <a:gd name="T27" fmla="*/ 1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0"/>
                <a:gd name="T43" fmla="*/ 0 h 138"/>
                <a:gd name="T44" fmla="*/ 530 w 530"/>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0" h="138">
                  <a:moveTo>
                    <a:pt x="0" y="106"/>
                  </a:moveTo>
                  <a:lnTo>
                    <a:pt x="4" y="62"/>
                  </a:lnTo>
                  <a:lnTo>
                    <a:pt x="460" y="0"/>
                  </a:lnTo>
                  <a:lnTo>
                    <a:pt x="484" y="4"/>
                  </a:lnTo>
                  <a:lnTo>
                    <a:pt x="484" y="22"/>
                  </a:lnTo>
                  <a:lnTo>
                    <a:pt x="504" y="22"/>
                  </a:lnTo>
                  <a:lnTo>
                    <a:pt x="508" y="26"/>
                  </a:lnTo>
                  <a:lnTo>
                    <a:pt x="516" y="38"/>
                  </a:lnTo>
                  <a:lnTo>
                    <a:pt x="526" y="56"/>
                  </a:lnTo>
                  <a:lnTo>
                    <a:pt x="530" y="138"/>
                  </a:lnTo>
                  <a:lnTo>
                    <a:pt x="4" y="138"/>
                  </a:lnTo>
                  <a:lnTo>
                    <a:pt x="0" y="106"/>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06" name="Freeform 936"/>
            <p:cNvSpPr>
              <a:spLocks/>
            </p:cNvSpPr>
            <p:nvPr/>
          </p:nvSpPr>
          <p:spPr bwMode="gray">
            <a:xfrm>
              <a:off x="2499" y="1681"/>
              <a:ext cx="222" cy="128"/>
            </a:xfrm>
            <a:custGeom>
              <a:avLst/>
              <a:gdLst>
                <a:gd name="T0" fmla="*/ 1 w 372"/>
                <a:gd name="T1" fmla="*/ 1 h 206"/>
                <a:gd name="T2" fmla="*/ 1 w 372"/>
                <a:gd name="T3" fmla="*/ 0 h 206"/>
                <a:gd name="T4" fmla="*/ 1 w 372"/>
                <a:gd name="T5" fmla="*/ 1 h 206"/>
                <a:gd name="T6" fmla="*/ 1 w 372"/>
                <a:gd name="T7" fmla="*/ 1 h 206"/>
                <a:gd name="T8" fmla="*/ 1 w 372"/>
                <a:gd name="T9" fmla="*/ 1 h 206"/>
                <a:gd name="T10" fmla="*/ 1 w 372"/>
                <a:gd name="T11" fmla="*/ 1 h 206"/>
                <a:gd name="T12" fmla="*/ 1 w 372"/>
                <a:gd name="T13" fmla="*/ 1 h 206"/>
                <a:gd name="T14" fmla="*/ 1 w 372"/>
                <a:gd name="T15" fmla="*/ 1 h 206"/>
                <a:gd name="T16" fmla="*/ 0 w 372"/>
                <a:gd name="T17" fmla="*/ 1 h 206"/>
                <a:gd name="T18" fmla="*/ 1 w 372"/>
                <a:gd name="T19" fmla="*/ 1 h 2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06"/>
                <a:gd name="T32" fmla="*/ 372 w 372"/>
                <a:gd name="T33" fmla="*/ 206 h 20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06">
                  <a:moveTo>
                    <a:pt x="8" y="2"/>
                  </a:moveTo>
                  <a:lnTo>
                    <a:pt x="340" y="0"/>
                  </a:lnTo>
                  <a:lnTo>
                    <a:pt x="346" y="44"/>
                  </a:lnTo>
                  <a:lnTo>
                    <a:pt x="372" y="52"/>
                  </a:lnTo>
                  <a:lnTo>
                    <a:pt x="372" y="68"/>
                  </a:lnTo>
                  <a:lnTo>
                    <a:pt x="370" y="152"/>
                  </a:lnTo>
                  <a:lnTo>
                    <a:pt x="66" y="206"/>
                  </a:lnTo>
                  <a:lnTo>
                    <a:pt x="72" y="98"/>
                  </a:lnTo>
                  <a:lnTo>
                    <a:pt x="0" y="74"/>
                  </a:lnTo>
                  <a:lnTo>
                    <a:pt x="8" y="2"/>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27707" name="Freeform 937"/>
            <p:cNvSpPr>
              <a:spLocks/>
            </p:cNvSpPr>
            <p:nvPr/>
          </p:nvSpPr>
          <p:spPr bwMode="gray">
            <a:xfrm>
              <a:off x="2555" y="1731"/>
              <a:ext cx="80" cy="70"/>
            </a:xfrm>
            <a:custGeom>
              <a:avLst/>
              <a:gdLst>
                <a:gd name="T0" fmla="*/ 1 w 134"/>
                <a:gd name="T1" fmla="*/ 1 h 112"/>
                <a:gd name="T2" fmla="*/ 1 w 134"/>
                <a:gd name="T3" fmla="*/ 0 h 112"/>
                <a:gd name="T4" fmla="*/ 1 w 134"/>
                <a:gd name="T5" fmla="*/ 1 h 112"/>
                <a:gd name="T6" fmla="*/ 1 w 134"/>
                <a:gd name="T7" fmla="*/ 1 h 112"/>
                <a:gd name="T8" fmla="*/ 1 w 134"/>
                <a:gd name="T9" fmla="*/ 1 h 112"/>
                <a:gd name="T10" fmla="*/ 1 w 134"/>
                <a:gd name="T11" fmla="*/ 1 h 112"/>
                <a:gd name="T12" fmla="*/ 1 w 134"/>
                <a:gd name="T13" fmla="*/ 1 h 112"/>
                <a:gd name="T14" fmla="*/ 1 w 134"/>
                <a:gd name="T15" fmla="*/ 1 h 112"/>
                <a:gd name="T16" fmla="*/ 1 w 134"/>
                <a:gd name="T17" fmla="*/ 1 h 112"/>
                <a:gd name="T18" fmla="*/ 1 w 134"/>
                <a:gd name="T19" fmla="*/ 1 h 112"/>
                <a:gd name="T20" fmla="*/ 1 w 134"/>
                <a:gd name="T21" fmla="*/ 1 h 112"/>
                <a:gd name="T22" fmla="*/ 1 w 134"/>
                <a:gd name="T23" fmla="*/ 1 h 112"/>
                <a:gd name="T24" fmla="*/ 1 w 134"/>
                <a:gd name="T25" fmla="*/ 1 h 112"/>
                <a:gd name="T26" fmla="*/ 0 w 134"/>
                <a:gd name="T27" fmla="*/ 1 h 112"/>
                <a:gd name="T28" fmla="*/ 1 w 134"/>
                <a:gd name="T29" fmla="*/ 1 h 112"/>
                <a:gd name="T30" fmla="*/ 1 w 134"/>
                <a:gd name="T31" fmla="*/ 1 h 112"/>
                <a:gd name="T32" fmla="*/ 1 w 134"/>
                <a:gd name="T33" fmla="*/ 1 h 112"/>
                <a:gd name="T34" fmla="*/ 1 w 134"/>
                <a:gd name="T35" fmla="*/ 1 h 112"/>
                <a:gd name="T36" fmla="*/ 1 w 134"/>
                <a:gd name="T37" fmla="*/ 1 h 112"/>
                <a:gd name="T38" fmla="*/ 1 w 134"/>
                <a:gd name="T39" fmla="*/ 1 h 1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4"/>
                <a:gd name="T61" fmla="*/ 0 h 112"/>
                <a:gd name="T62" fmla="*/ 134 w 134"/>
                <a:gd name="T63" fmla="*/ 112 h 1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4" h="112">
                  <a:moveTo>
                    <a:pt x="4" y="6"/>
                  </a:moveTo>
                  <a:lnTo>
                    <a:pt x="70" y="0"/>
                  </a:lnTo>
                  <a:lnTo>
                    <a:pt x="72" y="14"/>
                  </a:lnTo>
                  <a:lnTo>
                    <a:pt x="112" y="14"/>
                  </a:lnTo>
                  <a:lnTo>
                    <a:pt x="114" y="14"/>
                  </a:lnTo>
                  <a:lnTo>
                    <a:pt x="120" y="18"/>
                  </a:lnTo>
                  <a:lnTo>
                    <a:pt x="124" y="24"/>
                  </a:lnTo>
                  <a:lnTo>
                    <a:pt x="126" y="28"/>
                  </a:lnTo>
                  <a:lnTo>
                    <a:pt x="126" y="34"/>
                  </a:lnTo>
                  <a:lnTo>
                    <a:pt x="128" y="50"/>
                  </a:lnTo>
                  <a:lnTo>
                    <a:pt x="134" y="50"/>
                  </a:lnTo>
                  <a:lnTo>
                    <a:pt x="134" y="92"/>
                  </a:lnTo>
                  <a:lnTo>
                    <a:pt x="0" y="112"/>
                  </a:lnTo>
                  <a:lnTo>
                    <a:pt x="4" y="26"/>
                  </a:lnTo>
                  <a:lnTo>
                    <a:pt x="4" y="18"/>
                  </a:lnTo>
                  <a:lnTo>
                    <a:pt x="4" y="12"/>
                  </a:lnTo>
                  <a:lnTo>
                    <a:pt x="4" y="6"/>
                  </a:lnTo>
                  <a:close/>
                </a:path>
              </a:pathLst>
            </a:custGeom>
            <a:solidFill>
              <a:srgbClr val="737373"/>
            </a:solidFill>
            <a:ln w="3175">
              <a:solidFill>
                <a:srgbClr val="000000"/>
              </a:solidFill>
              <a:prstDash val="solid"/>
              <a:round/>
              <a:headEnd/>
              <a:tailEnd/>
            </a:ln>
          </p:spPr>
          <p:txBody>
            <a:bodyPr/>
            <a:lstStyle/>
            <a:p>
              <a:endParaRPr lang="ja-JP" altLang="en-US"/>
            </a:p>
          </p:txBody>
        </p:sp>
        <p:sp>
          <p:nvSpPr>
            <p:cNvPr id="27708" name="Freeform 938"/>
            <p:cNvSpPr>
              <a:spLocks/>
            </p:cNvSpPr>
            <p:nvPr/>
          </p:nvSpPr>
          <p:spPr bwMode="gray">
            <a:xfrm>
              <a:off x="2426" y="1642"/>
              <a:ext cx="133" cy="176"/>
            </a:xfrm>
            <a:custGeom>
              <a:avLst/>
              <a:gdLst>
                <a:gd name="T0" fmla="*/ 0 w 224"/>
                <a:gd name="T1" fmla="*/ 1 h 282"/>
                <a:gd name="T2" fmla="*/ 1 w 224"/>
                <a:gd name="T3" fmla="*/ 1 h 282"/>
                <a:gd name="T4" fmla="*/ 1 w 224"/>
                <a:gd name="T5" fmla="*/ 1 h 282"/>
                <a:gd name="T6" fmla="*/ 1 w 224"/>
                <a:gd name="T7" fmla="*/ 1 h 282"/>
                <a:gd name="T8" fmla="*/ 1 w 224"/>
                <a:gd name="T9" fmla="*/ 1 h 282"/>
                <a:gd name="T10" fmla="*/ 1 w 224"/>
                <a:gd name="T11" fmla="*/ 1 h 282"/>
                <a:gd name="T12" fmla="*/ 1 w 224"/>
                <a:gd name="T13" fmla="*/ 1 h 282"/>
                <a:gd name="T14" fmla="*/ 1 w 224"/>
                <a:gd name="T15" fmla="*/ 1 h 282"/>
                <a:gd name="T16" fmla="*/ 1 w 224"/>
                <a:gd name="T17" fmla="*/ 1 h 282"/>
                <a:gd name="T18" fmla="*/ 1 w 224"/>
                <a:gd name="T19" fmla="*/ 1 h 282"/>
                <a:gd name="T20" fmla="*/ 1 w 224"/>
                <a:gd name="T21" fmla="*/ 1 h 282"/>
                <a:gd name="T22" fmla="*/ 1 w 224"/>
                <a:gd name="T23" fmla="*/ 1 h 282"/>
                <a:gd name="T24" fmla="*/ 1 w 224"/>
                <a:gd name="T25" fmla="*/ 1 h 282"/>
                <a:gd name="T26" fmla="*/ 1 w 224"/>
                <a:gd name="T27" fmla="*/ 1 h 282"/>
                <a:gd name="T28" fmla="*/ 1 w 224"/>
                <a:gd name="T29" fmla="*/ 1 h 282"/>
                <a:gd name="T30" fmla="*/ 1 w 224"/>
                <a:gd name="T31" fmla="*/ 1 h 282"/>
                <a:gd name="T32" fmla="*/ 1 w 224"/>
                <a:gd name="T33" fmla="*/ 1 h 282"/>
                <a:gd name="T34" fmla="*/ 1 w 224"/>
                <a:gd name="T35" fmla="*/ 1 h 282"/>
                <a:gd name="T36" fmla="*/ 1 w 224"/>
                <a:gd name="T37" fmla="*/ 1 h 282"/>
                <a:gd name="T38" fmla="*/ 1 w 224"/>
                <a:gd name="T39" fmla="*/ 1 h 282"/>
                <a:gd name="T40" fmla="*/ 1 w 224"/>
                <a:gd name="T41" fmla="*/ 1 h 282"/>
                <a:gd name="T42" fmla="*/ 1 w 224"/>
                <a:gd name="T43" fmla="*/ 1 h 282"/>
                <a:gd name="T44" fmla="*/ 1 w 224"/>
                <a:gd name="T45" fmla="*/ 1 h 282"/>
                <a:gd name="T46" fmla="*/ 1 w 224"/>
                <a:gd name="T47" fmla="*/ 1 h 282"/>
                <a:gd name="T48" fmla="*/ 1 w 224"/>
                <a:gd name="T49" fmla="*/ 1 h 282"/>
                <a:gd name="T50" fmla="*/ 1 w 224"/>
                <a:gd name="T51" fmla="*/ 1 h 282"/>
                <a:gd name="T52" fmla="*/ 1 w 224"/>
                <a:gd name="T53" fmla="*/ 1 h 282"/>
                <a:gd name="T54" fmla="*/ 1 w 224"/>
                <a:gd name="T55" fmla="*/ 1 h 282"/>
                <a:gd name="T56" fmla="*/ 1 w 224"/>
                <a:gd name="T57" fmla="*/ 1 h 282"/>
                <a:gd name="T58" fmla="*/ 1 w 224"/>
                <a:gd name="T59" fmla="*/ 0 h 282"/>
                <a:gd name="T60" fmla="*/ 1 w 224"/>
                <a:gd name="T61" fmla="*/ 0 h 282"/>
                <a:gd name="T62" fmla="*/ 1 w 224"/>
                <a:gd name="T63" fmla="*/ 0 h 282"/>
                <a:gd name="T64" fmla="*/ 1 w 224"/>
                <a:gd name="T65" fmla="*/ 1 h 282"/>
                <a:gd name="T66" fmla="*/ 1 w 224"/>
                <a:gd name="T67" fmla="*/ 1 h 282"/>
                <a:gd name="T68" fmla="*/ 1 w 224"/>
                <a:gd name="T69" fmla="*/ 1 h 282"/>
                <a:gd name="T70" fmla="*/ 1 w 224"/>
                <a:gd name="T71" fmla="*/ 1 h 282"/>
                <a:gd name="T72" fmla="*/ 1 w 224"/>
                <a:gd name="T73" fmla="*/ 1 h 282"/>
                <a:gd name="T74" fmla="*/ 0 w 224"/>
                <a:gd name="T75" fmla="*/ 1 h 282"/>
                <a:gd name="T76" fmla="*/ 0 w 224"/>
                <a:gd name="T77" fmla="*/ 1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4"/>
                <a:gd name="T118" fmla="*/ 0 h 282"/>
                <a:gd name="T119" fmla="*/ 224 w 224"/>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4" h="282">
                  <a:moveTo>
                    <a:pt x="0" y="260"/>
                  </a:moveTo>
                  <a:lnTo>
                    <a:pt x="146" y="282"/>
                  </a:lnTo>
                  <a:lnTo>
                    <a:pt x="164" y="280"/>
                  </a:lnTo>
                  <a:lnTo>
                    <a:pt x="218" y="272"/>
                  </a:lnTo>
                  <a:lnTo>
                    <a:pt x="224" y="166"/>
                  </a:lnTo>
                  <a:lnTo>
                    <a:pt x="222" y="162"/>
                  </a:lnTo>
                  <a:lnTo>
                    <a:pt x="220" y="148"/>
                  </a:lnTo>
                  <a:lnTo>
                    <a:pt x="214" y="134"/>
                  </a:lnTo>
                  <a:lnTo>
                    <a:pt x="208" y="126"/>
                  </a:lnTo>
                  <a:lnTo>
                    <a:pt x="204" y="122"/>
                  </a:lnTo>
                  <a:lnTo>
                    <a:pt x="192" y="116"/>
                  </a:lnTo>
                  <a:lnTo>
                    <a:pt x="180" y="110"/>
                  </a:lnTo>
                  <a:lnTo>
                    <a:pt x="158" y="104"/>
                  </a:lnTo>
                  <a:lnTo>
                    <a:pt x="150" y="100"/>
                  </a:lnTo>
                  <a:lnTo>
                    <a:pt x="142" y="94"/>
                  </a:lnTo>
                  <a:lnTo>
                    <a:pt x="138" y="86"/>
                  </a:lnTo>
                  <a:lnTo>
                    <a:pt x="134" y="76"/>
                  </a:lnTo>
                  <a:lnTo>
                    <a:pt x="124" y="20"/>
                  </a:lnTo>
                  <a:lnTo>
                    <a:pt x="122" y="18"/>
                  </a:lnTo>
                  <a:lnTo>
                    <a:pt x="120" y="12"/>
                  </a:lnTo>
                  <a:lnTo>
                    <a:pt x="112" y="6"/>
                  </a:lnTo>
                  <a:lnTo>
                    <a:pt x="106" y="2"/>
                  </a:lnTo>
                  <a:lnTo>
                    <a:pt x="98" y="2"/>
                  </a:lnTo>
                  <a:lnTo>
                    <a:pt x="64" y="0"/>
                  </a:lnTo>
                  <a:lnTo>
                    <a:pt x="44" y="0"/>
                  </a:lnTo>
                  <a:lnTo>
                    <a:pt x="38" y="6"/>
                  </a:lnTo>
                  <a:lnTo>
                    <a:pt x="30" y="14"/>
                  </a:lnTo>
                  <a:lnTo>
                    <a:pt x="22" y="26"/>
                  </a:lnTo>
                  <a:lnTo>
                    <a:pt x="8" y="56"/>
                  </a:lnTo>
                  <a:lnTo>
                    <a:pt x="0" y="72"/>
                  </a:lnTo>
                  <a:lnTo>
                    <a:pt x="0" y="260"/>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27709" name="Freeform 939"/>
            <p:cNvSpPr>
              <a:spLocks/>
            </p:cNvSpPr>
            <p:nvPr/>
          </p:nvSpPr>
          <p:spPr bwMode="gray">
            <a:xfrm>
              <a:off x="2558" y="1768"/>
              <a:ext cx="76" cy="23"/>
            </a:xfrm>
            <a:custGeom>
              <a:avLst/>
              <a:gdLst>
                <a:gd name="T0" fmla="*/ 0 w 128"/>
                <a:gd name="T1" fmla="*/ 1 h 36"/>
                <a:gd name="T2" fmla="*/ 1 w 128"/>
                <a:gd name="T3" fmla="*/ 0 h 36"/>
                <a:gd name="T4" fmla="*/ 1 w 128"/>
                <a:gd name="T5" fmla="*/ 1 h 36"/>
                <a:gd name="T6" fmla="*/ 1 w 128"/>
                <a:gd name="T7" fmla="*/ 1 h 36"/>
                <a:gd name="T8" fmla="*/ 0 w 128"/>
                <a:gd name="T9" fmla="*/ 1 h 36"/>
                <a:gd name="T10" fmla="*/ 0 60000 65536"/>
                <a:gd name="T11" fmla="*/ 0 60000 65536"/>
                <a:gd name="T12" fmla="*/ 0 60000 65536"/>
                <a:gd name="T13" fmla="*/ 0 60000 65536"/>
                <a:gd name="T14" fmla="*/ 0 60000 65536"/>
                <a:gd name="T15" fmla="*/ 0 w 128"/>
                <a:gd name="T16" fmla="*/ 0 h 36"/>
                <a:gd name="T17" fmla="*/ 128 w 128"/>
                <a:gd name="T18" fmla="*/ 36 h 36"/>
              </a:gdLst>
              <a:ahLst/>
              <a:cxnLst>
                <a:cxn ang="T10">
                  <a:pos x="T0" y="T1"/>
                </a:cxn>
                <a:cxn ang="T11">
                  <a:pos x="T2" y="T3"/>
                </a:cxn>
                <a:cxn ang="T12">
                  <a:pos x="T4" y="T5"/>
                </a:cxn>
                <a:cxn ang="T13">
                  <a:pos x="T6" y="T7"/>
                </a:cxn>
                <a:cxn ang="T14">
                  <a:pos x="T8" y="T9"/>
                </a:cxn>
              </a:cxnLst>
              <a:rect l="T15" t="T16" r="T17" b="T18"/>
              <a:pathLst>
                <a:path w="128" h="36">
                  <a:moveTo>
                    <a:pt x="0" y="14"/>
                  </a:moveTo>
                  <a:lnTo>
                    <a:pt x="128" y="0"/>
                  </a:lnTo>
                  <a:lnTo>
                    <a:pt x="124" y="20"/>
                  </a:lnTo>
                  <a:lnTo>
                    <a:pt x="4" y="36"/>
                  </a:lnTo>
                  <a:lnTo>
                    <a:pt x="0" y="14"/>
                  </a:lnTo>
                  <a:close/>
                </a:path>
              </a:pathLst>
            </a:custGeom>
            <a:solidFill>
              <a:srgbClr val="CCCCCC"/>
            </a:solidFill>
            <a:ln w="3175">
              <a:solidFill>
                <a:srgbClr val="000000"/>
              </a:solidFill>
              <a:prstDash val="solid"/>
              <a:round/>
              <a:headEnd/>
              <a:tailEnd/>
            </a:ln>
          </p:spPr>
          <p:txBody>
            <a:bodyPr/>
            <a:lstStyle/>
            <a:p>
              <a:endParaRPr lang="ja-JP" altLang="en-US"/>
            </a:p>
          </p:txBody>
        </p:sp>
        <p:sp>
          <p:nvSpPr>
            <p:cNvPr id="27710" name="Freeform 940"/>
            <p:cNvSpPr>
              <a:spLocks noEditPoints="1"/>
            </p:cNvSpPr>
            <p:nvPr/>
          </p:nvSpPr>
          <p:spPr bwMode="gray">
            <a:xfrm>
              <a:off x="2643" y="1764"/>
              <a:ext cx="51" cy="70"/>
            </a:xfrm>
            <a:custGeom>
              <a:avLst/>
              <a:gdLst>
                <a:gd name="T0" fmla="*/ 1 w 86"/>
                <a:gd name="T1" fmla="*/ 0 h 112"/>
                <a:gd name="T2" fmla="*/ 1 w 86"/>
                <a:gd name="T3" fmla="*/ 1 h 112"/>
                <a:gd name="T4" fmla="*/ 1 w 86"/>
                <a:gd name="T5" fmla="*/ 1 h 112"/>
                <a:gd name="T6" fmla="*/ 1 w 86"/>
                <a:gd name="T7" fmla="*/ 1 h 112"/>
                <a:gd name="T8" fmla="*/ 0 w 86"/>
                <a:gd name="T9" fmla="*/ 1 h 112"/>
                <a:gd name="T10" fmla="*/ 1 w 86"/>
                <a:gd name="T11" fmla="*/ 1 h 112"/>
                <a:gd name="T12" fmla="*/ 1 w 86"/>
                <a:gd name="T13" fmla="*/ 1 h 112"/>
                <a:gd name="T14" fmla="*/ 1 w 86"/>
                <a:gd name="T15" fmla="*/ 1 h 112"/>
                <a:gd name="T16" fmla="*/ 1 w 86"/>
                <a:gd name="T17" fmla="*/ 1 h 112"/>
                <a:gd name="T18" fmla="*/ 1 w 86"/>
                <a:gd name="T19" fmla="*/ 1 h 112"/>
                <a:gd name="T20" fmla="*/ 1 w 86"/>
                <a:gd name="T21" fmla="*/ 1 h 112"/>
                <a:gd name="T22" fmla="*/ 1 w 86"/>
                <a:gd name="T23" fmla="*/ 1 h 112"/>
                <a:gd name="T24" fmla="*/ 1 w 86"/>
                <a:gd name="T25" fmla="*/ 1 h 112"/>
                <a:gd name="T26" fmla="*/ 1 w 86"/>
                <a:gd name="T27" fmla="*/ 1 h 112"/>
                <a:gd name="T28" fmla="*/ 1 w 86"/>
                <a:gd name="T29" fmla="*/ 1 h 112"/>
                <a:gd name="T30" fmla="*/ 1 w 86"/>
                <a:gd name="T31" fmla="*/ 1 h 112"/>
                <a:gd name="T32" fmla="*/ 1 w 86"/>
                <a:gd name="T33" fmla="*/ 1 h 112"/>
                <a:gd name="T34" fmla="*/ 1 w 86"/>
                <a:gd name="T35" fmla="*/ 0 h 112"/>
                <a:gd name="T36" fmla="*/ 1 w 86"/>
                <a:gd name="T37" fmla="*/ 0 h 112"/>
                <a:gd name="T38" fmla="*/ 1 w 86"/>
                <a:gd name="T39" fmla="*/ 1 h 112"/>
                <a:gd name="T40" fmla="*/ 1 w 86"/>
                <a:gd name="T41" fmla="*/ 1 h 112"/>
                <a:gd name="T42" fmla="*/ 1 w 86"/>
                <a:gd name="T43" fmla="*/ 1 h 112"/>
                <a:gd name="T44" fmla="*/ 1 w 86"/>
                <a:gd name="T45" fmla="*/ 1 h 112"/>
                <a:gd name="T46" fmla="*/ 1 w 86"/>
                <a:gd name="T47" fmla="*/ 1 h 112"/>
                <a:gd name="T48" fmla="*/ 1 w 86"/>
                <a:gd name="T49" fmla="*/ 1 h 112"/>
                <a:gd name="T50" fmla="*/ 1 w 86"/>
                <a:gd name="T51" fmla="*/ 1 h 112"/>
                <a:gd name="T52" fmla="*/ 1 w 86"/>
                <a:gd name="T53" fmla="*/ 1 h 112"/>
                <a:gd name="T54" fmla="*/ 1 w 86"/>
                <a:gd name="T55" fmla="*/ 1 h 112"/>
                <a:gd name="T56" fmla="*/ 1 w 86"/>
                <a:gd name="T57" fmla="*/ 1 h 112"/>
                <a:gd name="T58" fmla="*/ 1 w 86"/>
                <a:gd name="T59" fmla="*/ 1 h 112"/>
                <a:gd name="T60" fmla="*/ 1 w 86"/>
                <a:gd name="T61" fmla="*/ 1 h 112"/>
                <a:gd name="T62" fmla="*/ 1 w 86"/>
                <a:gd name="T63" fmla="*/ 1 h 112"/>
                <a:gd name="T64" fmla="*/ 1 w 86"/>
                <a:gd name="T65" fmla="*/ 1 h 112"/>
                <a:gd name="T66" fmla="*/ 1 w 86"/>
                <a:gd name="T67" fmla="*/ 1 h 112"/>
                <a:gd name="T68" fmla="*/ 1 w 86"/>
                <a:gd name="T69" fmla="*/ 1 h 112"/>
                <a:gd name="T70" fmla="*/ 1 w 86"/>
                <a:gd name="T71" fmla="*/ 1 h 112"/>
                <a:gd name="T72" fmla="*/ 1 w 86"/>
                <a:gd name="T73" fmla="*/ 1 h 112"/>
                <a:gd name="T74" fmla="*/ 1 w 86"/>
                <a:gd name="T75" fmla="*/ 1 h 1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6"/>
                <a:gd name="T115" fmla="*/ 0 h 112"/>
                <a:gd name="T116" fmla="*/ 86 w 86"/>
                <a:gd name="T117" fmla="*/ 112 h 11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6" h="112">
                  <a:moveTo>
                    <a:pt x="44" y="0"/>
                  </a:moveTo>
                  <a:lnTo>
                    <a:pt x="44" y="0"/>
                  </a:lnTo>
                  <a:lnTo>
                    <a:pt x="34" y="0"/>
                  </a:lnTo>
                  <a:lnTo>
                    <a:pt x="26" y="4"/>
                  </a:lnTo>
                  <a:lnTo>
                    <a:pt x="20" y="10"/>
                  </a:lnTo>
                  <a:lnTo>
                    <a:pt x="14" y="16"/>
                  </a:lnTo>
                  <a:lnTo>
                    <a:pt x="8" y="24"/>
                  </a:lnTo>
                  <a:lnTo>
                    <a:pt x="4" y="34"/>
                  </a:lnTo>
                  <a:lnTo>
                    <a:pt x="2" y="44"/>
                  </a:lnTo>
                  <a:lnTo>
                    <a:pt x="0" y="56"/>
                  </a:lnTo>
                  <a:lnTo>
                    <a:pt x="2" y="68"/>
                  </a:lnTo>
                  <a:lnTo>
                    <a:pt x="4" y="78"/>
                  </a:lnTo>
                  <a:lnTo>
                    <a:pt x="8" y="88"/>
                  </a:lnTo>
                  <a:lnTo>
                    <a:pt x="14" y="96"/>
                  </a:lnTo>
                  <a:lnTo>
                    <a:pt x="20" y="102"/>
                  </a:lnTo>
                  <a:lnTo>
                    <a:pt x="26" y="108"/>
                  </a:lnTo>
                  <a:lnTo>
                    <a:pt x="34" y="112"/>
                  </a:lnTo>
                  <a:lnTo>
                    <a:pt x="44" y="112"/>
                  </a:lnTo>
                  <a:lnTo>
                    <a:pt x="52" y="112"/>
                  </a:lnTo>
                  <a:lnTo>
                    <a:pt x="60" y="108"/>
                  </a:lnTo>
                  <a:lnTo>
                    <a:pt x="68" y="102"/>
                  </a:lnTo>
                  <a:lnTo>
                    <a:pt x="74" y="96"/>
                  </a:lnTo>
                  <a:lnTo>
                    <a:pt x="80" y="88"/>
                  </a:lnTo>
                  <a:lnTo>
                    <a:pt x="84" y="78"/>
                  </a:lnTo>
                  <a:lnTo>
                    <a:pt x="86" y="68"/>
                  </a:lnTo>
                  <a:lnTo>
                    <a:pt x="86" y="56"/>
                  </a:lnTo>
                  <a:lnTo>
                    <a:pt x="86" y="44"/>
                  </a:lnTo>
                  <a:lnTo>
                    <a:pt x="84" y="34"/>
                  </a:lnTo>
                  <a:lnTo>
                    <a:pt x="80" y="24"/>
                  </a:lnTo>
                  <a:lnTo>
                    <a:pt x="74" y="16"/>
                  </a:lnTo>
                  <a:lnTo>
                    <a:pt x="68" y="10"/>
                  </a:lnTo>
                  <a:lnTo>
                    <a:pt x="60" y="4"/>
                  </a:lnTo>
                  <a:lnTo>
                    <a:pt x="52" y="0"/>
                  </a:lnTo>
                  <a:lnTo>
                    <a:pt x="44" y="0"/>
                  </a:lnTo>
                  <a:close/>
                  <a:moveTo>
                    <a:pt x="44" y="98"/>
                  </a:moveTo>
                  <a:lnTo>
                    <a:pt x="44" y="98"/>
                  </a:lnTo>
                  <a:lnTo>
                    <a:pt x="38" y="98"/>
                  </a:lnTo>
                  <a:lnTo>
                    <a:pt x="32" y="94"/>
                  </a:lnTo>
                  <a:lnTo>
                    <a:pt x="26" y="90"/>
                  </a:lnTo>
                  <a:lnTo>
                    <a:pt x="22" y="86"/>
                  </a:lnTo>
                  <a:lnTo>
                    <a:pt x="18" y="80"/>
                  </a:lnTo>
                  <a:lnTo>
                    <a:pt x="16" y="72"/>
                  </a:lnTo>
                  <a:lnTo>
                    <a:pt x="14" y="64"/>
                  </a:lnTo>
                  <a:lnTo>
                    <a:pt x="14" y="56"/>
                  </a:lnTo>
                  <a:lnTo>
                    <a:pt x="14" y="48"/>
                  </a:lnTo>
                  <a:lnTo>
                    <a:pt x="16" y="40"/>
                  </a:lnTo>
                  <a:lnTo>
                    <a:pt x="18" y="32"/>
                  </a:lnTo>
                  <a:lnTo>
                    <a:pt x="22" y="26"/>
                  </a:lnTo>
                  <a:lnTo>
                    <a:pt x="26" y="20"/>
                  </a:lnTo>
                  <a:lnTo>
                    <a:pt x="32" y="18"/>
                  </a:lnTo>
                  <a:lnTo>
                    <a:pt x="38" y="14"/>
                  </a:lnTo>
                  <a:lnTo>
                    <a:pt x="44" y="14"/>
                  </a:lnTo>
                  <a:lnTo>
                    <a:pt x="50" y="14"/>
                  </a:lnTo>
                  <a:lnTo>
                    <a:pt x="56" y="18"/>
                  </a:lnTo>
                  <a:lnTo>
                    <a:pt x="60" y="20"/>
                  </a:lnTo>
                  <a:lnTo>
                    <a:pt x="66" y="26"/>
                  </a:lnTo>
                  <a:lnTo>
                    <a:pt x="68" y="32"/>
                  </a:lnTo>
                  <a:lnTo>
                    <a:pt x="72" y="40"/>
                  </a:lnTo>
                  <a:lnTo>
                    <a:pt x="74" y="48"/>
                  </a:lnTo>
                  <a:lnTo>
                    <a:pt x="74" y="56"/>
                  </a:lnTo>
                  <a:lnTo>
                    <a:pt x="74" y="64"/>
                  </a:lnTo>
                  <a:lnTo>
                    <a:pt x="72" y="72"/>
                  </a:lnTo>
                  <a:lnTo>
                    <a:pt x="68" y="80"/>
                  </a:lnTo>
                  <a:lnTo>
                    <a:pt x="66" y="86"/>
                  </a:lnTo>
                  <a:lnTo>
                    <a:pt x="60" y="90"/>
                  </a:lnTo>
                  <a:lnTo>
                    <a:pt x="56" y="94"/>
                  </a:lnTo>
                  <a:lnTo>
                    <a:pt x="50" y="98"/>
                  </a:lnTo>
                  <a:lnTo>
                    <a:pt x="44" y="98"/>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27711" name="Freeform 941"/>
            <p:cNvSpPr>
              <a:spLocks/>
            </p:cNvSpPr>
            <p:nvPr/>
          </p:nvSpPr>
          <p:spPr bwMode="gray">
            <a:xfrm>
              <a:off x="2655" y="1774"/>
              <a:ext cx="24" cy="32"/>
            </a:xfrm>
            <a:custGeom>
              <a:avLst/>
              <a:gdLst>
                <a:gd name="T0" fmla="*/ 1 w 40"/>
                <a:gd name="T1" fmla="*/ 1 h 50"/>
                <a:gd name="T2" fmla="*/ 1 w 40"/>
                <a:gd name="T3" fmla="*/ 1 h 50"/>
                <a:gd name="T4" fmla="*/ 1 w 40"/>
                <a:gd name="T5" fmla="*/ 0 h 50"/>
                <a:gd name="T6" fmla="*/ 1 w 40"/>
                <a:gd name="T7" fmla="*/ 1 h 50"/>
                <a:gd name="T8" fmla="*/ 0 w 40"/>
                <a:gd name="T9" fmla="*/ 1 h 50"/>
                <a:gd name="T10" fmla="*/ 0 w 40"/>
                <a:gd name="T11" fmla="*/ 1 h 50"/>
                <a:gd name="T12" fmla="*/ 1 w 40"/>
                <a:gd name="T13" fmla="*/ 1 h 50"/>
                <a:gd name="T14" fmla="*/ 1 w 40"/>
                <a:gd name="T15" fmla="*/ 1 h 50"/>
                <a:gd name="T16" fmla="*/ 1 w 40"/>
                <a:gd name="T17" fmla="*/ 1 h 50"/>
                <a:gd name="T18" fmla="*/ 1 w 40"/>
                <a:gd name="T19" fmla="*/ 1 h 50"/>
                <a:gd name="T20" fmla="*/ 1 w 40"/>
                <a:gd name="T21" fmla="*/ 1 h 50"/>
                <a:gd name="T22" fmla="*/ 1 w 4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50"/>
                <a:gd name="T38" fmla="*/ 40 w 40"/>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50">
                  <a:moveTo>
                    <a:pt x="20" y="34"/>
                  </a:moveTo>
                  <a:lnTo>
                    <a:pt x="40" y="6"/>
                  </a:lnTo>
                  <a:lnTo>
                    <a:pt x="36" y="0"/>
                  </a:lnTo>
                  <a:lnTo>
                    <a:pt x="12" y="34"/>
                  </a:lnTo>
                  <a:lnTo>
                    <a:pt x="0" y="36"/>
                  </a:lnTo>
                  <a:lnTo>
                    <a:pt x="0" y="44"/>
                  </a:lnTo>
                  <a:lnTo>
                    <a:pt x="16" y="50"/>
                  </a:lnTo>
                  <a:lnTo>
                    <a:pt x="20" y="46"/>
                  </a:lnTo>
                  <a:lnTo>
                    <a:pt x="22" y="42"/>
                  </a:lnTo>
                  <a:lnTo>
                    <a:pt x="20" y="34"/>
                  </a:lnTo>
                  <a:close/>
                </a:path>
              </a:pathLst>
            </a:custGeom>
            <a:solidFill>
              <a:srgbClr val="4D4D4D"/>
            </a:solidFill>
            <a:ln w="3175">
              <a:solidFill>
                <a:srgbClr val="000000"/>
              </a:solidFill>
              <a:prstDash val="solid"/>
              <a:round/>
              <a:headEnd/>
              <a:tailEnd/>
            </a:ln>
          </p:spPr>
          <p:txBody>
            <a:bodyPr/>
            <a:lstStyle/>
            <a:p>
              <a:endParaRPr lang="ja-JP" altLang="en-US"/>
            </a:p>
          </p:txBody>
        </p:sp>
        <p:sp>
          <p:nvSpPr>
            <p:cNvPr id="27712" name="Freeform 942"/>
            <p:cNvSpPr>
              <a:spLocks/>
            </p:cNvSpPr>
            <p:nvPr/>
          </p:nvSpPr>
          <p:spPr bwMode="gray">
            <a:xfrm>
              <a:off x="2638" y="1736"/>
              <a:ext cx="9" cy="56"/>
            </a:xfrm>
            <a:custGeom>
              <a:avLst/>
              <a:gdLst>
                <a:gd name="T0" fmla="*/ 0 w 16"/>
                <a:gd name="T1" fmla="*/ 0 h 90"/>
                <a:gd name="T2" fmla="*/ 0 w 16"/>
                <a:gd name="T3" fmla="*/ 1 h 90"/>
                <a:gd name="T4" fmla="*/ 1 w 16"/>
                <a:gd name="T5" fmla="*/ 1 h 90"/>
                <a:gd name="T6" fmla="*/ 1 w 16"/>
                <a:gd name="T7" fmla="*/ 1 h 90"/>
                <a:gd name="T8" fmla="*/ 1 w 16"/>
                <a:gd name="T9" fmla="*/ 1 h 90"/>
                <a:gd name="T10" fmla="*/ 1 w 16"/>
                <a:gd name="T11" fmla="*/ 1 h 90"/>
                <a:gd name="T12" fmla="*/ 0 w 16"/>
                <a:gd name="T13" fmla="*/ 0 h 90"/>
                <a:gd name="T14" fmla="*/ 0 60000 65536"/>
                <a:gd name="T15" fmla="*/ 0 60000 65536"/>
                <a:gd name="T16" fmla="*/ 0 60000 65536"/>
                <a:gd name="T17" fmla="*/ 0 60000 65536"/>
                <a:gd name="T18" fmla="*/ 0 60000 65536"/>
                <a:gd name="T19" fmla="*/ 0 60000 65536"/>
                <a:gd name="T20" fmla="*/ 0 60000 65536"/>
                <a:gd name="T21" fmla="*/ 0 w 16"/>
                <a:gd name="T22" fmla="*/ 0 h 90"/>
                <a:gd name="T23" fmla="*/ 16 w 16"/>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90">
                  <a:moveTo>
                    <a:pt x="0" y="0"/>
                  </a:moveTo>
                  <a:lnTo>
                    <a:pt x="0" y="78"/>
                  </a:lnTo>
                  <a:lnTo>
                    <a:pt x="8" y="90"/>
                  </a:lnTo>
                  <a:lnTo>
                    <a:pt x="16" y="74"/>
                  </a:lnTo>
                  <a:lnTo>
                    <a:pt x="10" y="66"/>
                  </a:lnTo>
                  <a:lnTo>
                    <a:pt x="10" y="2"/>
                  </a:lnTo>
                  <a:lnTo>
                    <a:pt x="0" y="0"/>
                  </a:lnTo>
                  <a:close/>
                </a:path>
              </a:pathLst>
            </a:custGeom>
            <a:solidFill>
              <a:srgbClr val="8C8C8C"/>
            </a:solidFill>
            <a:ln w="3175">
              <a:solidFill>
                <a:srgbClr val="000000"/>
              </a:solidFill>
              <a:prstDash val="solid"/>
              <a:round/>
              <a:headEnd/>
              <a:tailEnd/>
            </a:ln>
          </p:spPr>
          <p:txBody>
            <a:bodyPr/>
            <a:lstStyle/>
            <a:p>
              <a:endParaRPr lang="ja-JP" altLang="en-US"/>
            </a:p>
          </p:txBody>
        </p:sp>
        <p:sp>
          <p:nvSpPr>
            <p:cNvPr id="27713" name="Freeform 943"/>
            <p:cNvSpPr>
              <a:spLocks/>
            </p:cNvSpPr>
            <p:nvPr/>
          </p:nvSpPr>
          <p:spPr bwMode="gray">
            <a:xfrm>
              <a:off x="2624" y="1726"/>
              <a:ext cx="35" cy="6"/>
            </a:xfrm>
            <a:custGeom>
              <a:avLst/>
              <a:gdLst>
                <a:gd name="T0" fmla="*/ 1 w 58"/>
                <a:gd name="T1" fmla="*/ 1 h 10"/>
                <a:gd name="T2" fmla="*/ 1 w 58"/>
                <a:gd name="T3" fmla="*/ 1 h 10"/>
                <a:gd name="T4" fmla="*/ 1 w 58"/>
                <a:gd name="T5" fmla="*/ 0 h 10"/>
                <a:gd name="T6" fmla="*/ 0 w 58"/>
                <a:gd name="T7" fmla="*/ 0 h 10"/>
                <a:gd name="T8" fmla="*/ 1 w 58"/>
                <a:gd name="T9" fmla="*/ 1 h 10"/>
                <a:gd name="T10" fmla="*/ 0 60000 65536"/>
                <a:gd name="T11" fmla="*/ 0 60000 65536"/>
                <a:gd name="T12" fmla="*/ 0 60000 65536"/>
                <a:gd name="T13" fmla="*/ 0 60000 65536"/>
                <a:gd name="T14" fmla="*/ 0 60000 65536"/>
                <a:gd name="T15" fmla="*/ 0 w 58"/>
                <a:gd name="T16" fmla="*/ 0 h 10"/>
                <a:gd name="T17" fmla="*/ 58 w 58"/>
                <a:gd name="T18" fmla="*/ 10 h 10"/>
              </a:gdLst>
              <a:ahLst/>
              <a:cxnLst>
                <a:cxn ang="T10">
                  <a:pos x="T0" y="T1"/>
                </a:cxn>
                <a:cxn ang="T11">
                  <a:pos x="T2" y="T3"/>
                </a:cxn>
                <a:cxn ang="T12">
                  <a:pos x="T4" y="T5"/>
                </a:cxn>
                <a:cxn ang="T13">
                  <a:pos x="T6" y="T7"/>
                </a:cxn>
                <a:cxn ang="T14">
                  <a:pos x="T8" y="T9"/>
                </a:cxn>
              </a:cxnLst>
              <a:rect l="T15" t="T16" r="T17" b="T18"/>
              <a:pathLst>
                <a:path w="58" h="10">
                  <a:moveTo>
                    <a:pt x="4" y="10"/>
                  </a:moveTo>
                  <a:lnTo>
                    <a:pt x="56" y="10"/>
                  </a:lnTo>
                  <a:lnTo>
                    <a:pt x="58" y="0"/>
                  </a:lnTo>
                  <a:lnTo>
                    <a:pt x="0" y="0"/>
                  </a:lnTo>
                  <a:lnTo>
                    <a:pt x="4" y="10"/>
                  </a:lnTo>
                  <a:close/>
                </a:path>
              </a:pathLst>
            </a:custGeom>
            <a:solidFill>
              <a:srgbClr val="8C8C8C"/>
            </a:solidFill>
            <a:ln w="3175">
              <a:solidFill>
                <a:srgbClr val="000000"/>
              </a:solidFill>
              <a:prstDash val="solid"/>
              <a:round/>
              <a:headEnd/>
              <a:tailEnd/>
            </a:ln>
          </p:spPr>
          <p:txBody>
            <a:bodyPr/>
            <a:lstStyle/>
            <a:p>
              <a:endParaRPr lang="ja-JP" altLang="en-US"/>
            </a:p>
          </p:txBody>
        </p:sp>
        <p:sp>
          <p:nvSpPr>
            <p:cNvPr id="27714" name="Freeform 944"/>
            <p:cNvSpPr>
              <a:spLocks/>
            </p:cNvSpPr>
            <p:nvPr/>
          </p:nvSpPr>
          <p:spPr bwMode="gray">
            <a:xfrm>
              <a:off x="2590" y="1716"/>
              <a:ext cx="28" cy="6"/>
            </a:xfrm>
            <a:custGeom>
              <a:avLst/>
              <a:gdLst>
                <a:gd name="T0" fmla="*/ 1 w 48"/>
                <a:gd name="T1" fmla="*/ 0 h 10"/>
                <a:gd name="T2" fmla="*/ 1 w 48"/>
                <a:gd name="T3" fmla="*/ 0 h 10"/>
                <a:gd name="T4" fmla="*/ 1 w 48"/>
                <a:gd name="T5" fmla="*/ 1 h 10"/>
                <a:gd name="T6" fmla="*/ 0 w 48"/>
                <a:gd name="T7" fmla="*/ 1 h 10"/>
                <a:gd name="T8" fmla="*/ 1 w 48"/>
                <a:gd name="T9" fmla="*/ 0 h 10"/>
                <a:gd name="T10" fmla="*/ 0 60000 65536"/>
                <a:gd name="T11" fmla="*/ 0 60000 65536"/>
                <a:gd name="T12" fmla="*/ 0 60000 65536"/>
                <a:gd name="T13" fmla="*/ 0 60000 65536"/>
                <a:gd name="T14" fmla="*/ 0 60000 65536"/>
                <a:gd name="T15" fmla="*/ 0 w 48"/>
                <a:gd name="T16" fmla="*/ 0 h 10"/>
                <a:gd name="T17" fmla="*/ 48 w 48"/>
                <a:gd name="T18" fmla="*/ 10 h 10"/>
              </a:gdLst>
              <a:ahLst/>
              <a:cxnLst>
                <a:cxn ang="T10">
                  <a:pos x="T0" y="T1"/>
                </a:cxn>
                <a:cxn ang="T11">
                  <a:pos x="T2" y="T3"/>
                </a:cxn>
                <a:cxn ang="T12">
                  <a:pos x="T4" y="T5"/>
                </a:cxn>
                <a:cxn ang="T13">
                  <a:pos x="T6" y="T7"/>
                </a:cxn>
                <a:cxn ang="T14">
                  <a:pos x="T8" y="T9"/>
                </a:cxn>
              </a:cxnLst>
              <a:rect l="T15" t="T16" r="T17" b="T18"/>
              <a:pathLst>
                <a:path w="48" h="10">
                  <a:moveTo>
                    <a:pt x="4" y="0"/>
                  </a:moveTo>
                  <a:lnTo>
                    <a:pt x="48" y="0"/>
                  </a:lnTo>
                  <a:lnTo>
                    <a:pt x="48" y="10"/>
                  </a:lnTo>
                  <a:lnTo>
                    <a:pt x="0" y="10"/>
                  </a:lnTo>
                  <a:lnTo>
                    <a:pt x="4" y="0"/>
                  </a:lnTo>
                  <a:close/>
                </a:path>
              </a:pathLst>
            </a:custGeom>
            <a:solidFill>
              <a:srgbClr val="8C8C8C"/>
            </a:solidFill>
            <a:ln w="3175">
              <a:solidFill>
                <a:srgbClr val="000000"/>
              </a:solidFill>
              <a:prstDash val="solid"/>
              <a:round/>
              <a:headEnd/>
              <a:tailEnd/>
            </a:ln>
          </p:spPr>
          <p:txBody>
            <a:bodyPr/>
            <a:lstStyle/>
            <a:p>
              <a:endParaRPr lang="ja-JP" altLang="en-US"/>
            </a:p>
          </p:txBody>
        </p:sp>
        <p:sp>
          <p:nvSpPr>
            <p:cNvPr id="27715" name="Freeform 945"/>
            <p:cNvSpPr>
              <a:spLocks/>
            </p:cNvSpPr>
            <p:nvPr/>
          </p:nvSpPr>
          <p:spPr bwMode="gray">
            <a:xfrm>
              <a:off x="2516" y="1651"/>
              <a:ext cx="59" cy="55"/>
            </a:xfrm>
            <a:custGeom>
              <a:avLst/>
              <a:gdLst>
                <a:gd name="T0" fmla="*/ 0 w 98"/>
                <a:gd name="T1" fmla="*/ 1 h 88"/>
                <a:gd name="T2" fmla="*/ 0 w 98"/>
                <a:gd name="T3" fmla="*/ 1 h 88"/>
                <a:gd name="T4" fmla="*/ 1 w 98"/>
                <a:gd name="T5" fmla="*/ 1 h 88"/>
                <a:gd name="T6" fmla="*/ 1 w 98"/>
                <a:gd name="T7" fmla="*/ 1 h 88"/>
                <a:gd name="T8" fmla="*/ 1 w 98"/>
                <a:gd name="T9" fmla="*/ 1 h 88"/>
                <a:gd name="T10" fmla="*/ 1 w 98"/>
                <a:gd name="T11" fmla="*/ 1 h 88"/>
                <a:gd name="T12" fmla="*/ 1 w 98"/>
                <a:gd name="T13" fmla="*/ 1 h 88"/>
                <a:gd name="T14" fmla="*/ 1 w 98"/>
                <a:gd name="T15" fmla="*/ 1 h 88"/>
                <a:gd name="T16" fmla="*/ 1 w 98"/>
                <a:gd name="T17" fmla="*/ 1 h 88"/>
                <a:gd name="T18" fmla="*/ 1 w 98"/>
                <a:gd name="T19" fmla="*/ 1 h 88"/>
                <a:gd name="T20" fmla="*/ 1 w 98"/>
                <a:gd name="T21" fmla="*/ 1 h 88"/>
                <a:gd name="T22" fmla="*/ 1 w 98"/>
                <a:gd name="T23" fmla="*/ 1 h 88"/>
                <a:gd name="T24" fmla="*/ 1 w 98"/>
                <a:gd name="T25" fmla="*/ 1 h 88"/>
                <a:gd name="T26" fmla="*/ 1 w 98"/>
                <a:gd name="T27" fmla="*/ 1 h 88"/>
                <a:gd name="T28" fmla="*/ 1 w 98"/>
                <a:gd name="T29" fmla="*/ 1 h 88"/>
                <a:gd name="T30" fmla="*/ 1 w 98"/>
                <a:gd name="T31" fmla="*/ 1 h 88"/>
                <a:gd name="T32" fmla="*/ 1 w 98"/>
                <a:gd name="T33" fmla="*/ 1 h 88"/>
                <a:gd name="T34" fmla="*/ 1 w 98"/>
                <a:gd name="T35" fmla="*/ 1 h 88"/>
                <a:gd name="T36" fmla="*/ 1 w 98"/>
                <a:gd name="T37" fmla="*/ 1 h 88"/>
                <a:gd name="T38" fmla="*/ 1 w 98"/>
                <a:gd name="T39" fmla="*/ 1 h 88"/>
                <a:gd name="T40" fmla="*/ 1 w 98"/>
                <a:gd name="T41" fmla="*/ 1 h 88"/>
                <a:gd name="T42" fmla="*/ 1 w 98"/>
                <a:gd name="T43" fmla="*/ 0 h 88"/>
                <a:gd name="T44" fmla="*/ 1 w 98"/>
                <a:gd name="T45" fmla="*/ 0 h 88"/>
                <a:gd name="T46" fmla="*/ 1 w 98"/>
                <a:gd name="T47" fmla="*/ 0 h 88"/>
                <a:gd name="T48" fmla="*/ 1 w 98"/>
                <a:gd name="T49" fmla="*/ 1 h 88"/>
                <a:gd name="T50" fmla="*/ 0 w 98"/>
                <a:gd name="T51" fmla="*/ 1 h 88"/>
                <a:gd name="T52" fmla="*/ 0 w 98"/>
                <a:gd name="T53" fmla="*/ 1 h 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88"/>
                <a:gd name="T83" fmla="*/ 98 w 98"/>
                <a:gd name="T84" fmla="*/ 88 h 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88">
                  <a:moveTo>
                    <a:pt x="0" y="4"/>
                  </a:moveTo>
                  <a:lnTo>
                    <a:pt x="0" y="34"/>
                  </a:lnTo>
                  <a:lnTo>
                    <a:pt x="4" y="40"/>
                  </a:lnTo>
                  <a:lnTo>
                    <a:pt x="4" y="50"/>
                  </a:lnTo>
                  <a:lnTo>
                    <a:pt x="8" y="52"/>
                  </a:lnTo>
                  <a:lnTo>
                    <a:pt x="18" y="54"/>
                  </a:lnTo>
                  <a:lnTo>
                    <a:pt x="30" y="60"/>
                  </a:lnTo>
                  <a:lnTo>
                    <a:pt x="36" y="66"/>
                  </a:lnTo>
                  <a:lnTo>
                    <a:pt x="40" y="70"/>
                  </a:lnTo>
                  <a:lnTo>
                    <a:pt x="44" y="76"/>
                  </a:lnTo>
                  <a:lnTo>
                    <a:pt x="50" y="80"/>
                  </a:lnTo>
                  <a:lnTo>
                    <a:pt x="62" y="86"/>
                  </a:lnTo>
                  <a:lnTo>
                    <a:pt x="74" y="88"/>
                  </a:lnTo>
                  <a:lnTo>
                    <a:pt x="78" y="88"/>
                  </a:lnTo>
                  <a:lnTo>
                    <a:pt x="90" y="86"/>
                  </a:lnTo>
                  <a:lnTo>
                    <a:pt x="98" y="8"/>
                  </a:lnTo>
                  <a:lnTo>
                    <a:pt x="84" y="4"/>
                  </a:lnTo>
                  <a:lnTo>
                    <a:pt x="70" y="2"/>
                  </a:lnTo>
                  <a:lnTo>
                    <a:pt x="48" y="0"/>
                  </a:lnTo>
                  <a:lnTo>
                    <a:pt x="26" y="0"/>
                  </a:lnTo>
                  <a:lnTo>
                    <a:pt x="12" y="2"/>
                  </a:lnTo>
                  <a:lnTo>
                    <a:pt x="0" y="4"/>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27716" name="Freeform 946"/>
            <p:cNvSpPr>
              <a:spLocks/>
            </p:cNvSpPr>
            <p:nvPr/>
          </p:nvSpPr>
          <p:spPr bwMode="gray">
            <a:xfrm>
              <a:off x="2577" y="1651"/>
              <a:ext cx="58" cy="55"/>
            </a:xfrm>
            <a:custGeom>
              <a:avLst/>
              <a:gdLst>
                <a:gd name="T0" fmla="*/ 0 w 98"/>
                <a:gd name="T1" fmla="*/ 1 h 88"/>
                <a:gd name="T2" fmla="*/ 0 w 98"/>
                <a:gd name="T3" fmla="*/ 1 h 88"/>
                <a:gd name="T4" fmla="*/ 1 w 98"/>
                <a:gd name="T5" fmla="*/ 1 h 88"/>
                <a:gd name="T6" fmla="*/ 1 w 98"/>
                <a:gd name="T7" fmla="*/ 1 h 88"/>
                <a:gd name="T8" fmla="*/ 1 w 98"/>
                <a:gd name="T9" fmla="*/ 1 h 88"/>
                <a:gd name="T10" fmla="*/ 1 w 98"/>
                <a:gd name="T11" fmla="*/ 1 h 88"/>
                <a:gd name="T12" fmla="*/ 1 w 98"/>
                <a:gd name="T13" fmla="*/ 1 h 88"/>
                <a:gd name="T14" fmla="*/ 1 w 98"/>
                <a:gd name="T15" fmla="*/ 1 h 88"/>
                <a:gd name="T16" fmla="*/ 1 w 98"/>
                <a:gd name="T17" fmla="*/ 1 h 88"/>
                <a:gd name="T18" fmla="*/ 1 w 98"/>
                <a:gd name="T19" fmla="*/ 1 h 88"/>
                <a:gd name="T20" fmla="*/ 1 w 98"/>
                <a:gd name="T21" fmla="*/ 1 h 88"/>
                <a:gd name="T22" fmla="*/ 1 w 98"/>
                <a:gd name="T23" fmla="*/ 1 h 88"/>
                <a:gd name="T24" fmla="*/ 1 w 98"/>
                <a:gd name="T25" fmla="*/ 1 h 88"/>
                <a:gd name="T26" fmla="*/ 1 w 98"/>
                <a:gd name="T27" fmla="*/ 1 h 88"/>
                <a:gd name="T28" fmla="*/ 1 w 98"/>
                <a:gd name="T29" fmla="*/ 1 h 88"/>
                <a:gd name="T30" fmla="*/ 1 w 98"/>
                <a:gd name="T31" fmla="*/ 1 h 88"/>
                <a:gd name="T32" fmla="*/ 1 w 98"/>
                <a:gd name="T33" fmla="*/ 1 h 88"/>
                <a:gd name="T34" fmla="*/ 1 w 98"/>
                <a:gd name="T35" fmla="*/ 1 h 88"/>
                <a:gd name="T36" fmla="*/ 1 w 98"/>
                <a:gd name="T37" fmla="*/ 1 h 88"/>
                <a:gd name="T38" fmla="*/ 1 w 98"/>
                <a:gd name="T39" fmla="*/ 1 h 88"/>
                <a:gd name="T40" fmla="*/ 1 w 98"/>
                <a:gd name="T41" fmla="*/ 0 h 88"/>
                <a:gd name="T42" fmla="*/ 1 w 98"/>
                <a:gd name="T43" fmla="*/ 0 h 88"/>
                <a:gd name="T44" fmla="*/ 1 w 98"/>
                <a:gd name="T45" fmla="*/ 0 h 88"/>
                <a:gd name="T46" fmla="*/ 1 w 98"/>
                <a:gd name="T47" fmla="*/ 0 h 88"/>
                <a:gd name="T48" fmla="*/ 1 w 98"/>
                <a:gd name="T49" fmla="*/ 0 h 88"/>
                <a:gd name="T50" fmla="*/ 0 w 98"/>
                <a:gd name="T51" fmla="*/ 1 h 88"/>
                <a:gd name="T52" fmla="*/ 0 w 98"/>
                <a:gd name="T53" fmla="*/ 1 h 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88"/>
                <a:gd name="T83" fmla="*/ 98 w 98"/>
                <a:gd name="T84" fmla="*/ 88 h 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88">
                  <a:moveTo>
                    <a:pt x="0" y="2"/>
                  </a:moveTo>
                  <a:lnTo>
                    <a:pt x="0" y="32"/>
                  </a:lnTo>
                  <a:lnTo>
                    <a:pt x="4" y="38"/>
                  </a:lnTo>
                  <a:lnTo>
                    <a:pt x="4" y="50"/>
                  </a:lnTo>
                  <a:lnTo>
                    <a:pt x="8" y="50"/>
                  </a:lnTo>
                  <a:lnTo>
                    <a:pt x="18" y="54"/>
                  </a:lnTo>
                  <a:lnTo>
                    <a:pt x="30" y="60"/>
                  </a:lnTo>
                  <a:lnTo>
                    <a:pt x="36" y="64"/>
                  </a:lnTo>
                  <a:lnTo>
                    <a:pt x="40" y="70"/>
                  </a:lnTo>
                  <a:lnTo>
                    <a:pt x="44" y="76"/>
                  </a:lnTo>
                  <a:lnTo>
                    <a:pt x="50" y="80"/>
                  </a:lnTo>
                  <a:lnTo>
                    <a:pt x="62" y="84"/>
                  </a:lnTo>
                  <a:lnTo>
                    <a:pt x="74" y="88"/>
                  </a:lnTo>
                  <a:lnTo>
                    <a:pt x="78" y="88"/>
                  </a:lnTo>
                  <a:lnTo>
                    <a:pt x="90" y="86"/>
                  </a:lnTo>
                  <a:lnTo>
                    <a:pt x="98" y="6"/>
                  </a:lnTo>
                  <a:lnTo>
                    <a:pt x="86" y="4"/>
                  </a:lnTo>
                  <a:lnTo>
                    <a:pt x="70" y="0"/>
                  </a:lnTo>
                  <a:lnTo>
                    <a:pt x="48" y="0"/>
                  </a:lnTo>
                  <a:lnTo>
                    <a:pt x="26" y="0"/>
                  </a:lnTo>
                  <a:lnTo>
                    <a:pt x="12" y="0"/>
                  </a:lnTo>
                  <a:lnTo>
                    <a:pt x="0" y="2"/>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27717" name="Freeform 947"/>
            <p:cNvSpPr>
              <a:spLocks/>
            </p:cNvSpPr>
            <p:nvPr/>
          </p:nvSpPr>
          <p:spPr bwMode="gray">
            <a:xfrm>
              <a:off x="2650" y="1766"/>
              <a:ext cx="41" cy="17"/>
            </a:xfrm>
            <a:custGeom>
              <a:avLst/>
              <a:gdLst>
                <a:gd name="T0" fmla="*/ 0 w 68"/>
                <a:gd name="T1" fmla="*/ 1 h 28"/>
                <a:gd name="T2" fmla="*/ 0 w 68"/>
                <a:gd name="T3" fmla="*/ 1 h 28"/>
                <a:gd name="T4" fmla="*/ 1 w 68"/>
                <a:gd name="T5" fmla="*/ 1 h 28"/>
                <a:gd name="T6" fmla="*/ 1 w 68"/>
                <a:gd name="T7" fmla="*/ 1 h 28"/>
                <a:gd name="T8" fmla="*/ 1 w 68"/>
                <a:gd name="T9" fmla="*/ 1 h 28"/>
                <a:gd name="T10" fmla="*/ 1 w 68"/>
                <a:gd name="T11" fmla="*/ 1 h 28"/>
                <a:gd name="T12" fmla="*/ 1 w 68"/>
                <a:gd name="T13" fmla="*/ 0 h 28"/>
                <a:gd name="T14" fmla="*/ 1 w 68"/>
                <a:gd name="T15" fmla="*/ 1 h 28"/>
                <a:gd name="T16" fmla="*/ 1 w 68"/>
                <a:gd name="T17" fmla="*/ 1 h 28"/>
                <a:gd name="T18" fmla="*/ 1 w 68"/>
                <a:gd name="T19" fmla="*/ 1 h 28"/>
                <a:gd name="T20" fmla="*/ 1 w 68"/>
                <a:gd name="T21" fmla="*/ 1 h 28"/>
                <a:gd name="T22" fmla="*/ 1 w 68"/>
                <a:gd name="T23" fmla="*/ 1 h 28"/>
                <a:gd name="T24" fmla="*/ 1 w 68"/>
                <a:gd name="T25" fmla="*/ 1 h 28"/>
                <a:gd name="T26" fmla="*/ 1 w 68"/>
                <a:gd name="T27" fmla="*/ 1 h 28"/>
                <a:gd name="T28" fmla="*/ 1 w 68"/>
                <a:gd name="T29" fmla="*/ 1 h 28"/>
                <a:gd name="T30" fmla="*/ 1 w 68"/>
                <a:gd name="T31" fmla="*/ 1 h 28"/>
                <a:gd name="T32" fmla="*/ 1 w 68"/>
                <a:gd name="T33" fmla="*/ 1 h 28"/>
                <a:gd name="T34" fmla="*/ 1 w 68"/>
                <a:gd name="T35" fmla="*/ 1 h 28"/>
                <a:gd name="T36" fmla="*/ 1 w 68"/>
                <a:gd name="T37" fmla="*/ 1 h 28"/>
                <a:gd name="T38" fmla="*/ 1 w 68"/>
                <a:gd name="T39" fmla="*/ 1 h 28"/>
                <a:gd name="T40" fmla="*/ 1 w 68"/>
                <a:gd name="T41" fmla="*/ 1 h 28"/>
                <a:gd name="T42" fmla="*/ 1 w 68"/>
                <a:gd name="T43" fmla="*/ 1 h 28"/>
                <a:gd name="T44" fmla="*/ 1 w 68"/>
                <a:gd name="T45" fmla="*/ 1 h 28"/>
                <a:gd name="T46" fmla="*/ 1 w 68"/>
                <a:gd name="T47" fmla="*/ 1 h 28"/>
                <a:gd name="T48" fmla="*/ 1 w 68"/>
                <a:gd name="T49" fmla="*/ 1 h 28"/>
                <a:gd name="T50" fmla="*/ 1 w 68"/>
                <a:gd name="T51" fmla="*/ 1 h 28"/>
                <a:gd name="T52" fmla="*/ 1 w 68"/>
                <a:gd name="T53" fmla="*/ 1 h 28"/>
                <a:gd name="T54" fmla="*/ 1 w 68"/>
                <a:gd name="T55" fmla="*/ 1 h 28"/>
                <a:gd name="T56" fmla="*/ 1 w 68"/>
                <a:gd name="T57" fmla="*/ 1 h 28"/>
                <a:gd name="T58" fmla="*/ 0 w 68"/>
                <a:gd name="T59" fmla="*/ 1 h 28"/>
                <a:gd name="T60" fmla="*/ 0 w 68"/>
                <a:gd name="T61" fmla="*/ 1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8"/>
                <a:gd name="T94" fmla="*/ 0 h 28"/>
                <a:gd name="T95" fmla="*/ 68 w 68"/>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8" h="28">
                  <a:moveTo>
                    <a:pt x="0" y="20"/>
                  </a:moveTo>
                  <a:lnTo>
                    <a:pt x="0" y="20"/>
                  </a:lnTo>
                  <a:lnTo>
                    <a:pt x="2" y="16"/>
                  </a:lnTo>
                  <a:lnTo>
                    <a:pt x="10" y="10"/>
                  </a:lnTo>
                  <a:lnTo>
                    <a:pt x="14" y="6"/>
                  </a:lnTo>
                  <a:lnTo>
                    <a:pt x="20" y="2"/>
                  </a:lnTo>
                  <a:lnTo>
                    <a:pt x="28" y="0"/>
                  </a:lnTo>
                  <a:lnTo>
                    <a:pt x="36" y="2"/>
                  </a:lnTo>
                  <a:lnTo>
                    <a:pt x="44" y="4"/>
                  </a:lnTo>
                  <a:lnTo>
                    <a:pt x="52" y="8"/>
                  </a:lnTo>
                  <a:lnTo>
                    <a:pt x="60" y="16"/>
                  </a:lnTo>
                  <a:lnTo>
                    <a:pt x="66" y="24"/>
                  </a:lnTo>
                  <a:lnTo>
                    <a:pt x="68" y="28"/>
                  </a:lnTo>
                  <a:lnTo>
                    <a:pt x="64" y="28"/>
                  </a:lnTo>
                  <a:lnTo>
                    <a:pt x="62" y="24"/>
                  </a:lnTo>
                  <a:lnTo>
                    <a:pt x="56" y="18"/>
                  </a:lnTo>
                  <a:lnTo>
                    <a:pt x="48" y="10"/>
                  </a:lnTo>
                  <a:lnTo>
                    <a:pt x="42" y="8"/>
                  </a:lnTo>
                  <a:lnTo>
                    <a:pt x="36" y="6"/>
                  </a:lnTo>
                  <a:lnTo>
                    <a:pt x="28" y="8"/>
                  </a:lnTo>
                  <a:lnTo>
                    <a:pt x="22" y="10"/>
                  </a:lnTo>
                  <a:lnTo>
                    <a:pt x="14" y="16"/>
                  </a:lnTo>
                  <a:lnTo>
                    <a:pt x="8" y="22"/>
                  </a:lnTo>
                  <a:lnTo>
                    <a:pt x="6" y="24"/>
                  </a:lnTo>
                  <a:lnTo>
                    <a:pt x="4" y="24"/>
                  </a:lnTo>
                  <a:lnTo>
                    <a:pt x="0"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18" name="Freeform 948"/>
            <p:cNvSpPr>
              <a:spLocks/>
            </p:cNvSpPr>
            <p:nvPr/>
          </p:nvSpPr>
          <p:spPr bwMode="gray">
            <a:xfrm>
              <a:off x="2658" y="1803"/>
              <a:ext cx="30" cy="26"/>
            </a:xfrm>
            <a:custGeom>
              <a:avLst/>
              <a:gdLst>
                <a:gd name="T0" fmla="*/ 0 w 52"/>
                <a:gd name="T1" fmla="*/ 1 h 42"/>
                <a:gd name="T2" fmla="*/ 0 w 52"/>
                <a:gd name="T3" fmla="*/ 1 h 42"/>
                <a:gd name="T4" fmla="*/ 1 w 52"/>
                <a:gd name="T5" fmla="*/ 1 h 42"/>
                <a:gd name="T6" fmla="*/ 1 w 52"/>
                <a:gd name="T7" fmla="*/ 1 h 42"/>
                <a:gd name="T8" fmla="*/ 1 w 52"/>
                <a:gd name="T9" fmla="*/ 1 h 42"/>
                <a:gd name="T10" fmla="*/ 1 w 52"/>
                <a:gd name="T11" fmla="*/ 1 h 42"/>
                <a:gd name="T12" fmla="*/ 1 w 52"/>
                <a:gd name="T13" fmla="*/ 1 h 42"/>
                <a:gd name="T14" fmla="*/ 1 w 52"/>
                <a:gd name="T15" fmla="*/ 1 h 42"/>
                <a:gd name="T16" fmla="*/ 1 w 52"/>
                <a:gd name="T17" fmla="*/ 1 h 42"/>
                <a:gd name="T18" fmla="*/ 1 w 52"/>
                <a:gd name="T19" fmla="*/ 1 h 42"/>
                <a:gd name="T20" fmla="*/ 1 w 52"/>
                <a:gd name="T21" fmla="*/ 1 h 42"/>
                <a:gd name="T22" fmla="*/ 1 w 52"/>
                <a:gd name="T23" fmla="*/ 0 h 42"/>
                <a:gd name="T24" fmla="*/ 1 w 52"/>
                <a:gd name="T25" fmla="*/ 0 h 42"/>
                <a:gd name="T26" fmla="*/ 1 w 52"/>
                <a:gd name="T27" fmla="*/ 1 h 42"/>
                <a:gd name="T28" fmla="*/ 1 w 52"/>
                <a:gd name="T29" fmla="*/ 1 h 42"/>
                <a:gd name="T30" fmla="*/ 1 w 52"/>
                <a:gd name="T31" fmla="*/ 1 h 42"/>
                <a:gd name="T32" fmla="*/ 1 w 52"/>
                <a:gd name="T33" fmla="*/ 1 h 42"/>
                <a:gd name="T34" fmla="*/ 1 w 52"/>
                <a:gd name="T35" fmla="*/ 1 h 42"/>
                <a:gd name="T36" fmla="*/ 1 w 52"/>
                <a:gd name="T37" fmla="*/ 1 h 42"/>
                <a:gd name="T38" fmla="*/ 1 w 52"/>
                <a:gd name="T39" fmla="*/ 1 h 42"/>
                <a:gd name="T40" fmla="*/ 1 w 52"/>
                <a:gd name="T41" fmla="*/ 1 h 42"/>
                <a:gd name="T42" fmla="*/ 1 w 52"/>
                <a:gd name="T43" fmla="*/ 1 h 42"/>
                <a:gd name="T44" fmla="*/ 1 w 52"/>
                <a:gd name="T45" fmla="*/ 1 h 42"/>
                <a:gd name="T46" fmla="*/ 0 w 52"/>
                <a:gd name="T47" fmla="*/ 1 h 42"/>
                <a:gd name="T48" fmla="*/ 0 w 52"/>
                <a:gd name="T49" fmla="*/ 1 h 42"/>
                <a:gd name="T50" fmla="*/ 0 w 52"/>
                <a:gd name="T51" fmla="*/ 1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42"/>
                <a:gd name="T80" fmla="*/ 52 w 52"/>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42">
                  <a:moveTo>
                    <a:pt x="0" y="28"/>
                  </a:moveTo>
                  <a:lnTo>
                    <a:pt x="0" y="28"/>
                  </a:lnTo>
                  <a:lnTo>
                    <a:pt x="4" y="32"/>
                  </a:lnTo>
                  <a:lnTo>
                    <a:pt x="12" y="36"/>
                  </a:lnTo>
                  <a:lnTo>
                    <a:pt x="22" y="38"/>
                  </a:lnTo>
                  <a:lnTo>
                    <a:pt x="28" y="36"/>
                  </a:lnTo>
                  <a:lnTo>
                    <a:pt x="32" y="34"/>
                  </a:lnTo>
                  <a:lnTo>
                    <a:pt x="38" y="30"/>
                  </a:lnTo>
                  <a:lnTo>
                    <a:pt x="42" y="26"/>
                  </a:lnTo>
                  <a:lnTo>
                    <a:pt x="48" y="14"/>
                  </a:lnTo>
                  <a:lnTo>
                    <a:pt x="52" y="0"/>
                  </a:lnTo>
                  <a:lnTo>
                    <a:pt x="52" y="6"/>
                  </a:lnTo>
                  <a:lnTo>
                    <a:pt x="50" y="20"/>
                  </a:lnTo>
                  <a:lnTo>
                    <a:pt x="48" y="28"/>
                  </a:lnTo>
                  <a:lnTo>
                    <a:pt x="42" y="34"/>
                  </a:lnTo>
                  <a:lnTo>
                    <a:pt x="36" y="40"/>
                  </a:lnTo>
                  <a:lnTo>
                    <a:pt x="28" y="42"/>
                  </a:lnTo>
                  <a:lnTo>
                    <a:pt x="20" y="42"/>
                  </a:lnTo>
                  <a:lnTo>
                    <a:pt x="14" y="42"/>
                  </a:lnTo>
                  <a:lnTo>
                    <a:pt x="6" y="36"/>
                  </a:lnTo>
                  <a:lnTo>
                    <a:pt x="0" y="30"/>
                  </a:lnTo>
                  <a:lnTo>
                    <a:pt x="0" y="2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19" name="Freeform 949"/>
            <p:cNvSpPr>
              <a:spLocks/>
            </p:cNvSpPr>
            <p:nvPr/>
          </p:nvSpPr>
          <p:spPr bwMode="gray">
            <a:xfrm>
              <a:off x="2656" y="1776"/>
              <a:ext cx="21" cy="26"/>
            </a:xfrm>
            <a:custGeom>
              <a:avLst/>
              <a:gdLst>
                <a:gd name="T0" fmla="*/ 1 w 36"/>
                <a:gd name="T1" fmla="*/ 1 h 42"/>
                <a:gd name="T2" fmla="*/ 1 w 36"/>
                <a:gd name="T3" fmla="*/ 0 h 42"/>
                <a:gd name="T4" fmla="*/ 1 w 36"/>
                <a:gd name="T5" fmla="*/ 1 h 42"/>
                <a:gd name="T6" fmla="*/ 1 w 36"/>
                <a:gd name="T7" fmla="*/ 1 h 42"/>
                <a:gd name="T8" fmla="*/ 1 w 36"/>
                <a:gd name="T9" fmla="*/ 1 h 42"/>
                <a:gd name="T10" fmla="*/ 1 w 36"/>
                <a:gd name="T11" fmla="*/ 1 h 42"/>
                <a:gd name="T12" fmla="*/ 1 w 36"/>
                <a:gd name="T13" fmla="*/ 1 h 42"/>
                <a:gd name="T14" fmla="*/ 1 w 36"/>
                <a:gd name="T15" fmla="*/ 1 h 42"/>
                <a:gd name="T16" fmla="*/ 1 w 36"/>
                <a:gd name="T17" fmla="*/ 1 h 42"/>
                <a:gd name="T18" fmla="*/ 1 w 36"/>
                <a:gd name="T19" fmla="*/ 1 h 42"/>
                <a:gd name="T20" fmla="*/ 0 w 36"/>
                <a:gd name="T21" fmla="*/ 1 h 42"/>
                <a:gd name="T22" fmla="*/ 1 w 36"/>
                <a:gd name="T23" fmla="*/ 1 h 42"/>
                <a:gd name="T24" fmla="*/ 1 w 36"/>
                <a:gd name="T25" fmla="*/ 1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12" y="30"/>
                  </a:moveTo>
                  <a:lnTo>
                    <a:pt x="34" y="0"/>
                  </a:lnTo>
                  <a:lnTo>
                    <a:pt x="36" y="2"/>
                  </a:lnTo>
                  <a:lnTo>
                    <a:pt x="14" y="30"/>
                  </a:lnTo>
                  <a:lnTo>
                    <a:pt x="14" y="32"/>
                  </a:lnTo>
                  <a:lnTo>
                    <a:pt x="12" y="38"/>
                  </a:lnTo>
                  <a:lnTo>
                    <a:pt x="12" y="42"/>
                  </a:lnTo>
                  <a:lnTo>
                    <a:pt x="2" y="38"/>
                  </a:lnTo>
                  <a:lnTo>
                    <a:pt x="0" y="32"/>
                  </a:lnTo>
                  <a:lnTo>
                    <a:pt x="10" y="32"/>
                  </a:lnTo>
                  <a:lnTo>
                    <a:pt x="12" y="3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20" name="Freeform 950"/>
            <p:cNvSpPr>
              <a:spLocks/>
            </p:cNvSpPr>
            <p:nvPr/>
          </p:nvSpPr>
          <p:spPr bwMode="gray">
            <a:xfrm>
              <a:off x="2641" y="1715"/>
              <a:ext cx="27" cy="7"/>
            </a:xfrm>
            <a:custGeom>
              <a:avLst/>
              <a:gdLst>
                <a:gd name="T0" fmla="*/ 1 w 46"/>
                <a:gd name="T1" fmla="*/ 0 h 12"/>
                <a:gd name="T2" fmla="*/ 1 w 46"/>
                <a:gd name="T3" fmla="*/ 0 h 12"/>
                <a:gd name="T4" fmla="*/ 1 w 46"/>
                <a:gd name="T5" fmla="*/ 1 h 12"/>
                <a:gd name="T6" fmla="*/ 1 w 46"/>
                <a:gd name="T7" fmla="*/ 1 h 12"/>
                <a:gd name="T8" fmla="*/ 1 w 46"/>
                <a:gd name="T9" fmla="*/ 1 h 12"/>
                <a:gd name="T10" fmla="*/ 1 w 46"/>
                <a:gd name="T11" fmla="*/ 1 h 12"/>
                <a:gd name="T12" fmla="*/ 1 w 46"/>
                <a:gd name="T13" fmla="*/ 1 h 12"/>
                <a:gd name="T14" fmla="*/ 0 w 46"/>
                <a:gd name="T15" fmla="*/ 1 h 12"/>
                <a:gd name="T16" fmla="*/ 1 w 46"/>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2"/>
                <a:gd name="T29" fmla="*/ 46 w 4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2">
                  <a:moveTo>
                    <a:pt x="2" y="0"/>
                  </a:moveTo>
                  <a:lnTo>
                    <a:pt x="20" y="0"/>
                  </a:lnTo>
                  <a:lnTo>
                    <a:pt x="20" y="4"/>
                  </a:lnTo>
                  <a:lnTo>
                    <a:pt x="46" y="4"/>
                  </a:lnTo>
                  <a:lnTo>
                    <a:pt x="46" y="8"/>
                  </a:lnTo>
                  <a:lnTo>
                    <a:pt x="8" y="12"/>
                  </a:lnTo>
                  <a:lnTo>
                    <a:pt x="6" y="6"/>
                  </a:lnTo>
                  <a:lnTo>
                    <a:pt x="0" y="6"/>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21" name="Rectangle 951"/>
            <p:cNvSpPr>
              <a:spLocks noChangeArrowheads="1"/>
            </p:cNvSpPr>
            <p:nvPr/>
          </p:nvSpPr>
          <p:spPr bwMode="gray">
            <a:xfrm>
              <a:off x="2658" y="1740"/>
              <a:ext cx="1" cy="3"/>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27722" name="Freeform 952"/>
            <p:cNvSpPr>
              <a:spLocks/>
            </p:cNvSpPr>
            <p:nvPr/>
          </p:nvSpPr>
          <p:spPr bwMode="gray">
            <a:xfrm>
              <a:off x="2663" y="1732"/>
              <a:ext cx="28" cy="8"/>
            </a:xfrm>
            <a:custGeom>
              <a:avLst/>
              <a:gdLst>
                <a:gd name="T0" fmla="*/ 0 w 46"/>
                <a:gd name="T1" fmla="*/ 0 h 12"/>
                <a:gd name="T2" fmla="*/ 0 w 46"/>
                <a:gd name="T3" fmla="*/ 1 h 12"/>
                <a:gd name="T4" fmla="*/ 1 w 46"/>
                <a:gd name="T5" fmla="*/ 1 h 12"/>
                <a:gd name="T6" fmla="*/ 1 w 46"/>
                <a:gd name="T7" fmla="*/ 1 h 12"/>
                <a:gd name="T8" fmla="*/ 1 w 46"/>
                <a:gd name="T9" fmla="*/ 1 h 12"/>
                <a:gd name="T10" fmla="*/ 1 w 46"/>
                <a:gd name="T11" fmla="*/ 1 h 12"/>
                <a:gd name="T12" fmla="*/ 1 w 46"/>
                <a:gd name="T13" fmla="*/ 1 h 12"/>
                <a:gd name="T14" fmla="*/ 1 w 46"/>
                <a:gd name="T15" fmla="*/ 1 h 12"/>
                <a:gd name="T16" fmla="*/ 1 w 46"/>
                <a:gd name="T17" fmla="*/ 1 h 12"/>
                <a:gd name="T18" fmla="*/ 1 w 46"/>
                <a:gd name="T19" fmla="*/ 1 h 12"/>
                <a:gd name="T20" fmla="*/ 1 w 46"/>
                <a:gd name="T21" fmla="*/ 1 h 12"/>
                <a:gd name="T22" fmla="*/ 1 w 46"/>
                <a:gd name="T23" fmla="*/ 1 h 12"/>
                <a:gd name="T24" fmla="*/ 1 w 46"/>
                <a:gd name="T25" fmla="*/ 1 h 12"/>
                <a:gd name="T26" fmla="*/ 1 w 46"/>
                <a:gd name="T27" fmla="*/ 1 h 12"/>
                <a:gd name="T28" fmla="*/ 1 w 46"/>
                <a:gd name="T29" fmla="*/ 0 h 12"/>
                <a:gd name="T30" fmla="*/ 0 w 4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12"/>
                <a:gd name="T50" fmla="*/ 46 w 4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12">
                  <a:moveTo>
                    <a:pt x="0" y="0"/>
                  </a:moveTo>
                  <a:lnTo>
                    <a:pt x="0" y="6"/>
                  </a:lnTo>
                  <a:lnTo>
                    <a:pt x="22" y="6"/>
                  </a:lnTo>
                  <a:lnTo>
                    <a:pt x="26" y="8"/>
                  </a:lnTo>
                  <a:lnTo>
                    <a:pt x="28" y="10"/>
                  </a:lnTo>
                  <a:lnTo>
                    <a:pt x="30" y="12"/>
                  </a:lnTo>
                  <a:lnTo>
                    <a:pt x="46" y="12"/>
                  </a:lnTo>
                  <a:lnTo>
                    <a:pt x="46" y="6"/>
                  </a:lnTo>
                  <a:lnTo>
                    <a:pt x="40" y="8"/>
                  </a:lnTo>
                  <a:lnTo>
                    <a:pt x="32" y="6"/>
                  </a:lnTo>
                  <a:lnTo>
                    <a:pt x="30" y="4"/>
                  </a:lnTo>
                  <a:lnTo>
                    <a:pt x="30" y="0"/>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23" name="Freeform 953"/>
            <p:cNvSpPr>
              <a:spLocks/>
            </p:cNvSpPr>
            <p:nvPr/>
          </p:nvSpPr>
          <p:spPr bwMode="gray">
            <a:xfrm>
              <a:off x="2617" y="1385"/>
              <a:ext cx="107" cy="96"/>
            </a:xfrm>
            <a:custGeom>
              <a:avLst/>
              <a:gdLst>
                <a:gd name="T0" fmla="*/ 1 w 180"/>
                <a:gd name="T1" fmla="*/ 1 h 154"/>
                <a:gd name="T2" fmla="*/ 1 w 180"/>
                <a:gd name="T3" fmla="*/ 1 h 154"/>
                <a:gd name="T4" fmla="*/ 1 w 180"/>
                <a:gd name="T5" fmla="*/ 1 h 154"/>
                <a:gd name="T6" fmla="*/ 1 w 180"/>
                <a:gd name="T7" fmla="*/ 1 h 154"/>
                <a:gd name="T8" fmla="*/ 1 w 180"/>
                <a:gd name="T9" fmla="*/ 1 h 154"/>
                <a:gd name="T10" fmla="*/ 1 w 180"/>
                <a:gd name="T11" fmla="*/ 1 h 154"/>
                <a:gd name="T12" fmla="*/ 1 w 180"/>
                <a:gd name="T13" fmla="*/ 1 h 154"/>
                <a:gd name="T14" fmla="*/ 1 w 180"/>
                <a:gd name="T15" fmla="*/ 1 h 154"/>
                <a:gd name="T16" fmla="*/ 1 w 180"/>
                <a:gd name="T17" fmla="*/ 1 h 154"/>
                <a:gd name="T18" fmla="*/ 1 w 180"/>
                <a:gd name="T19" fmla="*/ 1 h 154"/>
                <a:gd name="T20" fmla="*/ 1 w 180"/>
                <a:gd name="T21" fmla="*/ 1 h 154"/>
                <a:gd name="T22" fmla="*/ 1 w 180"/>
                <a:gd name="T23" fmla="*/ 1 h 154"/>
                <a:gd name="T24" fmla="*/ 1 w 180"/>
                <a:gd name="T25" fmla="*/ 1 h 154"/>
                <a:gd name="T26" fmla="*/ 1 w 180"/>
                <a:gd name="T27" fmla="*/ 1 h 154"/>
                <a:gd name="T28" fmla="*/ 1 w 180"/>
                <a:gd name="T29" fmla="*/ 1 h 154"/>
                <a:gd name="T30" fmla="*/ 1 w 180"/>
                <a:gd name="T31" fmla="*/ 1 h 154"/>
                <a:gd name="T32" fmla="*/ 1 w 180"/>
                <a:gd name="T33" fmla="*/ 1 h 154"/>
                <a:gd name="T34" fmla="*/ 1 w 180"/>
                <a:gd name="T35" fmla="*/ 1 h 154"/>
                <a:gd name="T36" fmla="*/ 1 w 180"/>
                <a:gd name="T37" fmla="*/ 1 h 154"/>
                <a:gd name="T38" fmla="*/ 1 w 180"/>
                <a:gd name="T39" fmla="*/ 1 h 154"/>
                <a:gd name="T40" fmla="*/ 1 w 180"/>
                <a:gd name="T41" fmla="*/ 1 h 154"/>
                <a:gd name="T42" fmla="*/ 1 w 180"/>
                <a:gd name="T43" fmla="*/ 1 h 154"/>
                <a:gd name="T44" fmla="*/ 1 w 180"/>
                <a:gd name="T45" fmla="*/ 1 h 154"/>
                <a:gd name="T46" fmla="*/ 1 w 180"/>
                <a:gd name="T47" fmla="*/ 1 h 154"/>
                <a:gd name="T48" fmla="*/ 1 w 180"/>
                <a:gd name="T49" fmla="*/ 1 h 154"/>
                <a:gd name="T50" fmla="*/ 1 w 180"/>
                <a:gd name="T51" fmla="*/ 1 h 154"/>
                <a:gd name="T52" fmla="*/ 1 w 180"/>
                <a:gd name="T53" fmla="*/ 1 h 154"/>
                <a:gd name="T54" fmla="*/ 1 w 180"/>
                <a:gd name="T55" fmla="*/ 1 h 154"/>
                <a:gd name="T56" fmla="*/ 1 w 180"/>
                <a:gd name="T57" fmla="*/ 1 h 154"/>
                <a:gd name="T58" fmla="*/ 1 w 180"/>
                <a:gd name="T59" fmla="*/ 1 h 154"/>
                <a:gd name="T60" fmla="*/ 1 w 180"/>
                <a:gd name="T61" fmla="*/ 1 h 154"/>
                <a:gd name="T62" fmla="*/ 1 w 180"/>
                <a:gd name="T63" fmla="*/ 0 h 154"/>
                <a:gd name="T64" fmla="*/ 1 w 180"/>
                <a:gd name="T65" fmla="*/ 1 h 154"/>
                <a:gd name="T66" fmla="*/ 1 w 180"/>
                <a:gd name="T67" fmla="*/ 1 h 154"/>
                <a:gd name="T68" fmla="*/ 1 w 180"/>
                <a:gd name="T69" fmla="*/ 1 h 154"/>
                <a:gd name="T70" fmla="*/ 1 w 180"/>
                <a:gd name="T71" fmla="*/ 1 h 154"/>
                <a:gd name="T72" fmla="*/ 0 w 180"/>
                <a:gd name="T73" fmla="*/ 1 h 154"/>
                <a:gd name="T74" fmla="*/ 1 w 180"/>
                <a:gd name="T75" fmla="*/ 1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0"/>
                <a:gd name="T115" fmla="*/ 0 h 154"/>
                <a:gd name="T116" fmla="*/ 180 w 180"/>
                <a:gd name="T117" fmla="*/ 154 h 1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0" h="154">
                  <a:moveTo>
                    <a:pt x="2" y="66"/>
                  </a:moveTo>
                  <a:lnTo>
                    <a:pt x="2" y="66"/>
                  </a:lnTo>
                  <a:lnTo>
                    <a:pt x="4" y="70"/>
                  </a:lnTo>
                  <a:lnTo>
                    <a:pt x="12" y="76"/>
                  </a:lnTo>
                  <a:lnTo>
                    <a:pt x="16" y="80"/>
                  </a:lnTo>
                  <a:lnTo>
                    <a:pt x="20" y="86"/>
                  </a:lnTo>
                  <a:lnTo>
                    <a:pt x="22" y="94"/>
                  </a:lnTo>
                  <a:lnTo>
                    <a:pt x="22" y="108"/>
                  </a:lnTo>
                  <a:lnTo>
                    <a:pt x="22" y="122"/>
                  </a:lnTo>
                  <a:lnTo>
                    <a:pt x="24" y="124"/>
                  </a:lnTo>
                  <a:lnTo>
                    <a:pt x="26" y="126"/>
                  </a:lnTo>
                  <a:lnTo>
                    <a:pt x="30" y="126"/>
                  </a:lnTo>
                  <a:lnTo>
                    <a:pt x="32" y="126"/>
                  </a:lnTo>
                  <a:lnTo>
                    <a:pt x="40" y="122"/>
                  </a:lnTo>
                  <a:lnTo>
                    <a:pt x="42" y="124"/>
                  </a:lnTo>
                  <a:lnTo>
                    <a:pt x="46" y="128"/>
                  </a:lnTo>
                  <a:lnTo>
                    <a:pt x="48" y="130"/>
                  </a:lnTo>
                  <a:lnTo>
                    <a:pt x="50" y="132"/>
                  </a:lnTo>
                  <a:lnTo>
                    <a:pt x="56" y="134"/>
                  </a:lnTo>
                  <a:lnTo>
                    <a:pt x="56" y="136"/>
                  </a:lnTo>
                  <a:lnTo>
                    <a:pt x="56" y="140"/>
                  </a:lnTo>
                  <a:lnTo>
                    <a:pt x="62" y="142"/>
                  </a:lnTo>
                  <a:lnTo>
                    <a:pt x="66" y="142"/>
                  </a:lnTo>
                  <a:lnTo>
                    <a:pt x="72" y="150"/>
                  </a:lnTo>
                  <a:lnTo>
                    <a:pt x="74" y="152"/>
                  </a:lnTo>
                  <a:lnTo>
                    <a:pt x="78" y="154"/>
                  </a:lnTo>
                  <a:lnTo>
                    <a:pt x="84" y="154"/>
                  </a:lnTo>
                  <a:lnTo>
                    <a:pt x="92" y="152"/>
                  </a:lnTo>
                  <a:lnTo>
                    <a:pt x="106" y="144"/>
                  </a:lnTo>
                  <a:lnTo>
                    <a:pt x="116" y="138"/>
                  </a:lnTo>
                  <a:lnTo>
                    <a:pt x="122" y="144"/>
                  </a:lnTo>
                  <a:lnTo>
                    <a:pt x="132" y="152"/>
                  </a:lnTo>
                  <a:lnTo>
                    <a:pt x="134" y="150"/>
                  </a:lnTo>
                  <a:lnTo>
                    <a:pt x="138" y="142"/>
                  </a:lnTo>
                  <a:lnTo>
                    <a:pt x="146" y="122"/>
                  </a:lnTo>
                  <a:lnTo>
                    <a:pt x="150" y="112"/>
                  </a:lnTo>
                  <a:lnTo>
                    <a:pt x="158" y="96"/>
                  </a:lnTo>
                  <a:lnTo>
                    <a:pt x="168" y="80"/>
                  </a:lnTo>
                  <a:lnTo>
                    <a:pt x="180" y="64"/>
                  </a:lnTo>
                  <a:lnTo>
                    <a:pt x="170" y="52"/>
                  </a:lnTo>
                  <a:lnTo>
                    <a:pt x="160" y="40"/>
                  </a:lnTo>
                  <a:lnTo>
                    <a:pt x="152" y="28"/>
                  </a:lnTo>
                  <a:lnTo>
                    <a:pt x="140" y="8"/>
                  </a:lnTo>
                  <a:lnTo>
                    <a:pt x="134" y="0"/>
                  </a:lnTo>
                  <a:lnTo>
                    <a:pt x="90" y="2"/>
                  </a:lnTo>
                  <a:lnTo>
                    <a:pt x="56" y="6"/>
                  </a:lnTo>
                  <a:lnTo>
                    <a:pt x="42" y="8"/>
                  </a:lnTo>
                  <a:lnTo>
                    <a:pt x="32" y="10"/>
                  </a:lnTo>
                  <a:lnTo>
                    <a:pt x="26" y="14"/>
                  </a:lnTo>
                  <a:lnTo>
                    <a:pt x="20" y="22"/>
                  </a:lnTo>
                  <a:lnTo>
                    <a:pt x="8" y="36"/>
                  </a:lnTo>
                  <a:lnTo>
                    <a:pt x="0" y="54"/>
                  </a:lnTo>
                  <a:lnTo>
                    <a:pt x="0" y="60"/>
                  </a:lnTo>
                  <a:lnTo>
                    <a:pt x="0" y="64"/>
                  </a:lnTo>
                  <a:lnTo>
                    <a:pt x="2" y="66"/>
                  </a:lnTo>
                  <a:close/>
                </a:path>
              </a:pathLst>
            </a:custGeom>
            <a:solidFill>
              <a:srgbClr val="FDCC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24" name="Freeform 954"/>
            <p:cNvSpPr>
              <a:spLocks/>
            </p:cNvSpPr>
            <p:nvPr/>
          </p:nvSpPr>
          <p:spPr bwMode="gray">
            <a:xfrm>
              <a:off x="2662" y="1419"/>
              <a:ext cx="172" cy="287"/>
            </a:xfrm>
            <a:custGeom>
              <a:avLst/>
              <a:gdLst>
                <a:gd name="T0" fmla="*/ 1 w 290"/>
                <a:gd name="T1" fmla="*/ 1 h 460"/>
                <a:gd name="T2" fmla="*/ 1 w 290"/>
                <a:gd name="T3" fmla="*/ 1 h 460"/>
                <a:gd name="T4" fmla="*/ 1 w 290"/>
                <a:gd name="T5" fmla="*/ 1 h 460"/>
                <a:gd name="T6" fmla="*/ 1 w 290"/>
                <a:gd name="T7" fmla="*/ 1 h 460"/>
                <a:gd name="T8" fmla="*/ 1 w 290"/>
                <a:gd name="T9" fmla="*/ 1 h 460"/>
                <a:gd name="T10" fmla="*/ 1 w 290"/>
                <a:gd name="T11" fmla="*/ 1 h 460"/>
                <a:gd name="T12" fmla="*/ 1 w 290"/>
                <a:gd name="T13" fmla="*/ 1 h 460"/>
                <a:gd name="T14" fmla="*/ 1 w 290"/>
                <a:gd name="T15" fmla="*/ 1 h 460"/>
                <a:gd name="T16" fmla="*/ 1 w 290"/>
                <a:gd name="T17" fmla="*/ 1 h 460"/>
                <a:gd name="T18" fmla="*/ 1 w 290"/>
                <a:gd name="T19" fmla="*/ 1 h 460"/>
                <a:gd name="T20" fmla="*/ 1 w 290"/>
                <a:gd name="T21" fmla="*/ 1 h 460"/>
                <a:gd name="T22" fmla="*/ 1 w 290"/>
                <a:gd name="T23" fmla="*/ 1 h 460"/>
                <a:gd name="T24" fmla="*/ 1 w 290"/>
                <a:gd name="T25" fmla="*/ 1 h 460"/>
                <a:gd name="T26" fmla="*/ 1 w 290"/>
                <a:gd name="T27" fmla="*/ 1 h 460"/>
                <a:gd name="T28" fmla="*/ 1 w 290"/>
                <a:gd name="T29" fmla="*/ 1 h 460"/>
                <a:gd name="T30" fmla="*/ 1 w 290"/>
                <a:gd name="T31" fmla="*/ 1 h 460"/>
                <a:gd name="T32" fmla="*/ 1 w 290"/>
                <a:gd name="T33" fmla="*/ 1 h 460"/>
                <a:gd name="T34" fmla="*/ 1 w 290"/>
                <a:gd name="T35" fmla="*/ 1 h 460"/>
                <a:gd name="T36" fmla="*/ 0 w 290"/>
                <a:gd name="T37" fmla="*/ 1 h 460"/>
                <a:gd name="T38" fmla="*/ 0 w 290"/>
                <a:gd name="T39" fmla="*/ 1 h 460"/>
                <a:gd name="T40" fmla="*/ 1 w 290"/>
                <a:gd name="T41" fmla="*/ 1 h 460"/>
                <a:gd name="T42" fmla="*/ 1 w 290"/>
                <a:gd name="T43" fmla="*/ 1 h 460"/>
                <a:gd name="T44" fmla="*/ 1 w 290"/>
                <a:gd name="T45" fmla="*/ 1 h 460"/>
                <a:gd name="T46" fmla="*/ 1 w 290"/>
                <a:gd name="T47" fmla="*/ 1 h 460"/>
                <a:gd name="T48" fmla="*/ 1 w 290"/>
                <a:gd name="T49" fmla="*/ 1 h 460"/>
                <a:gd name="T50" fmla="*/ 1 w 290"/>
                <a:gd name="T51" fmla="*/ 1 h 460"/>
                <a:gd name="T52" fmla="*/ 1 w 290"/>
                <a:gd name="T53" fmla="*/ 1 h 460"/>
                <a:gd name="T54" fmla="*/ 1 w 290"/>
                <a:gd name="T55" fmla="*/ 1 h 460"/>
                <a:gd name="T56" fmla="*/ 1 w 290"/>
                <a:gd name="T57" fmla="*/ 1 h 460"/>
                <a:gd name="T58" fmla="*/ 1 w 290"/>
                <a:gd name="T59" fmla="*/ 1 h 460"/>
                <a:gd name="T60" fmla="*/ 1 w 290"/>
                <a:gd name="T61" fmla="*/ 1 h 460"/>
                <a:gd name="T62" fmla="*/ 1 w 290"/>
                <a:gd name="T63" fmla="*/ 1 h 460"/>
                <a:gd name="T64" fmla="*/ 1 w 290"/>
                <a:gd name="T65" fmla="*/ 1 h 460"/>
                <a:gd name="T66" fmla="*/ 1 w 290"/>
                <a:gd name="T67" fmla="*/ 1 h 460"/>
                <a:gd name="T68" fmla="*/ 1 w 290"/>
                <a:gd name="T69" fmla="*/ 1 h 460"/>
                <a:gd name="T70" fmla="*/ 1 w 290"/>
                <a:gd name="T71" fmla="*/ 1 h 460"/>
                <a:gd name="T72" fmla="*/ 1 w 290"/>
                <a:gd name="T73" fmla="*/ 1 h 460"/>
                <a:gd name="T74" fmla="*/ 1 w 290"/>
                <a:gd name="T75" fmla="*/ 1 h 460"/>
                <a:gd name="T76" fmla="*/ 1 w 290"/>
                <a:gd name="T77" fmla="*/ 1 h 460"/>
                <a:gd name="T78" fmla="*/ 1 w 290"/>
                <a:gd name="T79" fmla="*/ 1 h 460"/>
                <a:gd name="T80" fmla="*/ 1 w 290"/>
                <a:gd name="T81" fmla="*/ 1 h 460"/>
                <a:gd name="T82" fmla="*/ 1 w 290"/>
                <a:gd name="T83" fmla="*/ 1 h 460"/>
                <a:gd name="T84" fmla="*/ 1 w 290"/>
                <a:gd name="T85" fmla="*/ 1 h 460"/>
                <a:gd name="T86" fmla="*/ 1 w 290"/>
                <a:gd name="T87" fmla="*/ 1 h 460"/>
                <a:gd name="T88" fmla="*/ 1 w 290"/>
                <a:gd name="T89" fmla="*/ 1 h 460"/>
                <a:gd name="T90" fmla="*/ 1 w 290"/>
                <a:gd name="T91" fmla="*/ 1 h 460"/>
                <a:gd name="T92" fmla="*/ 1 w 290"/>
                <a:gd name="T93" fmla="*/ 1 h 460"/>
                <a:gd name="T94" fmla="*/ 1 w 290"/>
                <a:gd name="T95" fmla="*/ 1 h 460"/>
                <a:gd name="T96" fmla="*/ 1 w 290"/>
                <a:gd name="T97" fmla="*/ 0 h 460"/>
                <a:gd name="T98" fmla="*/ 1 w 290"/>
                <a:gd name="T99" fmla="*/ 0 h 460"/>
                <a:gd name="T100" fmla="*/ 1 w 290"/>
                <a:gd name="T101" fmla="*/ 1 h 460"/>
                <a:gd name="T102" fmla="*/ 1 w 290"/>
                <a:gd name="T103" fmla="*/ 1 h 460"/>
                <a:gd name="T104" fmla="*/ 1 w 290"/>
                <a:gd name="T105" fmla="*/ 1 h 460"/>
                <a:gd name="T106" fmla="*/ 1 w 290"/>
                <a:gd name="T107" fmla="*/ 1 h 460"/>
                <a:gd name="T108" fmla="*/ 1 w 290"/>
                <a:gd name="T109" fmla="*/ 1 h 4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0"/>
                <a:gd name="T166" fmla="*/ 0 h 460"/>
                <a:gd name="T167" fmla="*/ 290 w 290"/>
                <a:gd name="T168" fmla="*/ 460 h 4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0" h="460">
                  <a:moveTo>
                    <a:pt x="56" y="98"/>
                  </a:moveTo>
                  <a:lnTo>
                    <a:pt x="56" y="98"/>
                  </a:lnTo>
                  <a:lnTo>
                    <a:pt x="52" y="94"/>
                  </a:lnTo>
                  <a:lnTo>
                    <a:pt x="44" y="86"/>
                  </a:lnTo>
                  <a:lnTo>
                    <a:pt x="40" y="84"/>
                  </a:lnTo>
                  <a:lnTo>
                    <a:pt x="38" y="84"/>
                  </a:lnTo>
                  <a:lnTo>
                    <a:pt x="36" y="86"/>
                  </a:lnTo>
                  <a:lnTo>
                    <a:pt x="34" y="100"/>
                  </a:lnTo>
                  <a:lnTo>
                    <a:pt x="34" y="124"/>
                  </a:lnTo>
                  <a:lnTo>
                    <a:pt x="36" y="126"/>
                  </a:lnTo>
                  <a:lnTo>
                    <a:pt x="36" y="130"/>
                  </a:lnTo>
                  <a:lnTo>
                    <a:pt x="36" y="132"/>
                  </a:lnTo>
                  <a:lnTo>
                    <a:pt x="32" y="140"/>
                  </a:lnTo>
                  <a:lnTo>
                    <a:pt x="28" y="148"/>
                  </a:lnTo>
                  <a:lnTo>
                    <a:pt x="26" y="152"/>
                  </a:lnTo>
                  <a:lnTo>
                    <a:pt x="24" y="154"/>
                  </a:lnTo>
                  <a:lnTo>
                    <a:pt x="22" y="160"/>
                  </a:lnTo>
                  <a:lnTo>
                    <a:pt x="20" y="170"/>
                  </a:lnTo>
                  <a:lnTo>
                    <a:pt x="20" y="188"/>
                  </a:lnTo>
                  <a:lnTo>
                    <a:pt x="24" y="296"/>
                  </a:lnTo>
                  <a:lnTo>
                    <a:pt x="24" y="298"/>
                  </a:lnTo>
                  <a:lnTo>
                    <a:pt x="22" y="298"/>
                  </a:lnTo>
                  <a:lnTo>
                    <a:pt x="18" y="300"/>
                  </a:lnTo>
                  <a:lnTo>
                    <a:pt x="16" y="300"/>
                  </a:lnTo>
                  <a:lnTo>
                    <a:pt x="14" y="302"/>
                  </a:lnTo>
                  <a:lnTo>
                    <a:pt x="12" y="312"/>
                  </a:lnTo>
                  <a:lnTo>
                    <a:pt x="12" y="318"/>
                  </a:lnTo>
                  <a:lnTo>
                    <a:pt x="8" y="322"/>
                  </a:lnTo>
                  <a:lnTo>
                    <a:pt x="0" y="332"/>
                  </a:lnTo>
                  <a:lnTo>
                    <a:pt x="0" y="336"/>
                  </a:lnTo>
                  <a:lnTo>
                    <a:pt x="0" y="338"/>
                  </a:lnTo>
                  <a:lnTo>
                    <a:pt x="4" y="342"/>
                  </a:lnTo>
                  <a:lnTo>
                    <a:pt x="22" y="348"/>
                  </a:lnTo>
                  <a:lnTo>
                    <a:pt x="38" y="356"/>
                  </a:lnTo>
                  <a:lnTo>
                    <a:pt x="44" y="358"/>
                  </a:lnTo>
                  <a:lnTo>
                    <a:pt x="46" y="362"/>
                  </a:lnTo>
                  <a:lnTo>
                    <a:pt x="52" y="416"/>
                  </a:lnTo>
                  <a:lnTo>
                    <a:pt x="70" y="460"/>
                  </a:lnTo>
                  <a:lnTo>
                    <a:pt x="94" y="452"/>
                  </a:lnTo>
                  <a:lnTo>
                    <a:pt x="114" y="444"/>
                  </a:lnTo>
                  <a:lnTo>
                    <a:pt x="130" y="438"/>
                  </a:lnTo>
                  <a:lnTo>
                    <a:pt x="140" y="434"/>
                  </a:lnTo>
                  <a:lnTo>
                    <a:pt x="160" y="428"/>
                  </a:lnTo>
                  <a:lnTo>
                    <a:pt x="210" y="418"/>
                  </a:lnTo>
                  <a:lnTo>
                    <a:pt x="280" y="402"/>
                  </a:lnTo>
                  <a:lnTo>
                    <a:pt x="284" y="394"/>
                  </a:lnTo>
                  <a:lnTo>
                    <a:pt x="288" y="384"/>
                  </a:lnTo>
                  <a:lnTo>
                    <a:pt x="290" y="374"/>
                  </a:lnTo>
                  <a:lnTo>
                    <a:pt x="288" y="328"/>
                  </a:lnTo>
                  <a:lnTo>
                    <a:pt x="284" y="300"/>
                  </a:lnTo>
                  <a:lnTo>
                    <a:pt x="280" y="276"/>
                  </a:lnTo>
                  <a:lnTo>
                    <a:pt x="278" y="264"/>
                  </a:lnTo>
                  <a:lnTo>
                    <a:pt x="276" y="248"/>
                  </a:lnTo>
                  <a:lnTo>
                    <a:pt x="274" y="210"/>
                  </a:lnTo>
                  <a:lnTo>
                    <a:pt x="274" y="158"/>
                  </a:lnTo>
                  <a:lnTo>
                    <a:pt x="274" y="156"/>
                  </a:lnTo>
                  <a:lnTo>
                    <a:pt x="272" y="152"/>
                  </a:lnTo>
                  <a:lnTo>
                    <a:pt x="270" y="142"/>
                  </a:lnTo>
                  <a:lnTo>
                    <a:pt x="268" y="120"/>
                  </a:lnTo>
                  <a:lnTo>
                    <a:pt x="266" y="108"/>
                  </a:lnTo>
                  <a:lnTo>
                    <a:pt x="262" y="94"/>
                  </a:lnTo>
                  <a:lnTo>
                    <a:pt x="258" y="84"/>
                  </a:lnTo>
                  <a:lnTo>
                    <a:pt x="252" y="74"/>
                  </a:lnTo>
                  <a:lnTo>
                    <a:pt x="246" y="64"/>
                  </a:lnTo>
                  <a:lnTo>
                    <a:pt x="238" y="56"/>
                  </a:lnTo>
                  <a:lnTo>
                    <a:pt x="230" y="50"/>
                  </a:lnTo>
                  <a:lnTo>
                    <a:pt x="222" y="46"/>
                  </a:lnTo>
                  <a:lnTo>
                    <a:pt x="204" y="38"/>
                  </a:lnTo>
                  <a:lnTo>
                    <a:pt x="186" y="32"/>
                  </a:lnTo>
                  <a:lnTo>
                    <a:pt x="160" y="28"/>
                  </a:lnTo>
                  <a:lnTo>
                    <a:pt x="148" y="26"/>
                  </a:lnTo>
                  <a:lnTo>
                    <a:pt x="138" y="24"/>
                  </a:lnTo>
                  <a:lnTo>
                    <a:pt x="136" y="20"/>
                  </a:lnTo>
                  <a:lnTo>
                    <a:pt x="122" y="6"/>
                  </a:lnTo>
                  <a:lnTo>
                    <a:pt x="118" y="2"/>
                  </a:lnTo>
                  <a:lnTo>
                    <a:pt x="114" y="0"/>
                  </a:lnTo>
                  <a:lnTo>
                    <a:pt x="108" y="0"/>
                  </a:lnTo>
                  <a:lnTo>
                    <a:pt x="98" y="4"/>
                  </a:lnTo>
                  <a:lnTo>
                    <a:pt x="104" y="10"/>
                  </a:lnTo>
                  <a:lnTo>
                    <a:pt x="106" y="12"/>
                  </a:lnTo>
                  <a:lnTo>
                    <a:pt x="100" y="16"/>
                  </a:lnTo>
                  <a:lnTo>
                    <a:pt x="92" y="24"/>
                  </a:lnTo>
                  <a:lnTo>
                    <a:pt x="86" y="32"/>
                  </a:lnTo>
                  <a:lnTo>
                    <a:pt x="74" y="56"/>
                  </a:lnTo>
                  <a:lnTo>
                    <a:pt x="62" y="88"/>
                  </a:lnTo>
                  <a:lnTo>
                    <a:pt x="56" y="98"/>
                  </a:lnTo>
                  <a:close/>
                </a:path>
              </a:pathLst>
            </a:custGeom>
            <a:solidFill>
              <a:srgbClr val="4B84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25" name="Freeform 955"/>
            <p:cNvSpPr>
              <a:spLocks/>
            </p:cNvSpPr>
            <p:nvPr/>
          </p:nvSpPr>
          <p:spPr bwMode="gray">
            <a:xfrm>
              <a:off x="2662" y="1419"/>
              <a:ext cx="172" cy="287"/>
            </a:xfrm>
            <a:custGeom>
              <a:avLst/>
              <a:gdLst>
                <a:gd name="T0" fmla="*/ 1 w 290"/>
                <a:gd name="T1" fmla="*/ 1 h 460"/>
                <a:gd name="T2" fmla="*/ 1 w 290"/>
                <a:gd name="T3" fmla="*/ 1 h 460"/>
                <a:gd name="T4" fmla="*/ 1 w 290"/>
                <a:gd name="T5" fmla="*/ 1 h 460"/>
                <a:gd name="T6" fmla="*/ 1 w 290"/>
                <a:gd name="T7" fmla="*/ 1 h 460"/>
                <a:gd name="T8" fmla="*/ 1 w 290"/>
                <a:gd name="T9" fmla="*/ 1 h 460"/>
                <a:gd name="T10" fmla="*/ 1 w 290"/>
                <a:gd name="T11" fmla="*/ 1 h 460"/>
                <a:gd name="T12" fmla="*/ 1 w 290"/>
                <a:gd name="T13" fmla="*/ 1 h 460"/>
                <a:gd name="T14" fmla="*/ 1 w 290"/>
                <a:gd name="T15" fmla="*/ 1 h 460"/>
                <a:gd name="T16" fmla="*/ 1 w 290"/>
                <a:gd name="T17" fmla="*/ 1 h 460"/>
                <a:gd name="T18" fmla="*/ 1 w 290"/>
                <a:gd name="T19" fmla="*/ 1 h 460"/>
                <a:gd name="T20" fmla="*/ 1 w 290"/>
                <a:gd name="T21" fmla="*/ 1 h 460"/>
                <a:gd name="T22" fmla="*/ 1 w 290"/>
                <a:gd name="T23" fmla="*/ 1 h 460"/>
                <a:gd name="T24" fmla="*/ 1 w 290"/>
                <a:gd name="T25" fmla="*/ 1 h 460"/>
                <a:gd name="T26" fmla="*/ 1 w 290"/>
                <a:gd name="T27" fmla="*/ 1 h 460"/>
                <a:gd name="T28" fmla="*/ 1 w 290"/>
                <a:gd name="T29" fmla="*/ 1 h 460"/>
                <a:gd name="T30" fmla="*/ 1 w 290"/>
                <a:gd name="T31" fmla="*/ 1 h 460"/>
                <a:gd name="T32" fmla="*/ 1 w 290"/>
                <a:gd name="T33" fmla="*/ 1 h 460"/>
                <a:gd name="T34" fmla="*/ 1 w 290"/>
                <a:gd name="T35" fmla="*/ 1 h 460"/>
                <a:gd name="T36" fmla="*/ 0 w 290"/>
                <a:gd name="T37" fmla="*/ 1 h 460"/>
                <a:gd name="T38" fmla="*/ 0 w 290"/>
                <a:gd name="T39" fmla="*/ 1 h 460"/>
                <a:gd name="T40" fmla="*/ 1 w 290"/>
                <a:gd name="T41" fmla="*/ 1 h 460"/>
                <a:gd name="T42" fmla="*/ 1 w 290"/>
                <a:gd name="T43" fmla="*/ 1 h 460"/>
                <a:gd name="T44" fmla="*/ 1 w 290"/>
                <a:gd name="T45" fmla="*/ 1 h 460"/>
                <a:gd name="T46" fmla="*/ 1 w 290"/>
                <a:gd name="T47" fmla="*/ 1 h 460"/>
                <a:gd name="T48" fmla="*/ 1 w 290"/>
                <a:gd name="T49" fmla="*/ 1 h 460"/>
                <a:gd name="T50" fmla="*/ 1 w 290"/>
                <a:gd name="T51" fmla="*/ 1 h 460"/>
                <a:gd name="T52" fmla="*/ 1 w 290"/>
                <a:gd name="T53" fmla="*/ 1 h 460"/>
                <a:gd name="T54" fmla="*/ 1 w 290"/>
                <a:gd name="T55" fmla="*/ 1 h 460"/>
                <a:gd name="T56" fmla="*/ 1 w 290"/>
                <a:gd name="T57" fmla="*/ 1 h 460"/>
                <a:gd name="T58" fmla="*/ 1 w 290"/>
                <a:gd name="T59" fmla="*/ 1 h 460"/>
                <a:gd name="T60" fmla="*/ 1 w 290"/>
                <a:gd name="T61" fmla="*/ 1 h 460"/>
                <a:gd name="T62" fmla="*/ 1 w 290"/>
                <a:gd name="T63" fmla="*/ 1 h 460"/>
                <a:gd name="T64" fmla="*/ 1 w 290"/>
                <a:gd name="T65" fmla="*/ 1 h 460"/>
                <a:gd name="T66" fmla="*/ 1 w 290"/>
                <a:gd name="T67" fmla="*/ 1 h 460"/>
                <a:gd name="T68" fmla="*/ 1 w 290"/>
                <a:gd name="T69" fmla="*/ 1 h 460"/>
                <a:gd name="T70" fmla="*/ 1 w 290"/>
                <a:gd name="T71" fmla="*/ 1 h 460"/>
                <a:gd name="T72" fmla="*/ 1 w 290"/>
                <a:gd name="T73" fmla="*/ 1 h 460"/>
                <a:gd name="T74" fmla="*/ 1 w 290"/>
                <a:gd name="T75" fmla="*/ 1 h 460"/>
                <a:gd name="T76" fmla="*/ 1 w 290"/>
                <a:gd name="T77" fmla="*/ 1 h 460"/>
                <a:gd name="T78" fmla="*/ 1 w 290"/>
                <a:gd name="T79" fmla="*/ 1 h 460"/>
                <a:gd name="T80" fmla="*/ 1 w 290"/>
                <a:gd name="T81" fmla="*/ 1 h 460"/>
                <a:gd name="T82" fmla="*/ 1 w 290"/>
                <a:gd name="T83" fmla="*/ 1 h 460"/>
                <a:gd name="T84" fmla="*/ 1 w 290"/>
                <a:gd name="T85" fmla="*/ 1 h 460"/>
                <a:gd name="T86" fmla="*/ 1 w 290"/>
                <a:gd name="T87" fmla="*/ 1 h 460"/>
                <a:gd name="T88" fmla="*/ 1 w 290"/>
                <a:gd name="T89" fmla="*/ 1 h 460"/>
                <a:gd name="T90" fmla="*/ 1 w 290"/>
                <a:gd name="T91" fmla="*/ 1 h 460"/>
                <a:gd name="T92" fmla="*/ 1 w 290"/>
                <a:gd name="T93" fmla="*/ 1 h 460"/>
                <a:gd name="T94" fmla="*/ 1 w 290"/>
                <a:gd name="T95" fmla="*/ 1 h 460"/>
                <a:gd name="T96" fmla="*/ 1 w 290"/>
                <a:gd name="T97" fmla="*/ 0 h 460"/>
                <a:gd name="T98" fmla="*/ 1 w 290"/>
                <a:gd name="T99" fmla="*/ 0 h 460"/>
                <a:gd name="T100" fmla="*/ 1 w 290"/>
                <a:gd name="T101" fmla="*/ 1 h 460"/>
                <a:gd name="T102" fmla="*/ 1 w 290"/>
                <a:gd name="T103" fmla="*/ 1 h 460"/>
                <a:gd name="T104" fmla="*/ 1 w 290"/>
                <a:gd name="T105" fmla="*/ 1 h 460"/>
                <a:gd name="T106" fmla="*/ 1 w 290"/>
                <a:gd name="T107" fmla="*/ 1 h 460"/>
                <a:gd name="T108" fmla="*/ 1 w 290"/>
                <a:gd name="T109" fmla="*/ 1 h 4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0"/>
                <a:gd name="T166" fmla="*/ 0 h 460"/>
                <a:gd name="T167" fmla="*/ 290 w 290"/>
                <a:gd name="T168" fmla="*/ 460 h 4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0" h="460">
                  <a:moveTo>
                    <a:pt x="56" y="98"/>
                  </a:moveTo>
                  <a:lnTo>
                    <a:pt x="56" y="98"/>
                  </a:lnTo>
                  <a:lnTo>
                    <a:pt x="52" y="94"/>
                  </a:lnTo>
                  <a:lnTo>
                    <a:pt x="44" y="86"/>
                  </a:lnTo>
                  <a:lnTo>
                    <a:pt x="40" y="84"/>
                  </a:lnTo>
                  <a:lnTo>
                    <a:pt x="38" y="84"/>
                  </a:lnTo>
                  <a:lnTo>
                    <a:pt x="36" y="86"/>
                  </a:lnTo>
                  <a:lnTo>
                    <a:pt x="34" y="100"/>
                  </a:lnTo>
                  <a:lnTo>
                    <a:pt x="34" y="124"/>
                  </a:lnTo>
                  <a:lnTo>
                    <a:pt x="36" y="126"/>
                  </a:lnTo>
                  <a:lnTo>
                    <a:pt x="36" y="130"/>
                  </a:lnTo>
                  <a:lnTo>
                    <a:pt x="36" y="132"/>
                  </a:lnTo>
                  <a:lnTo>
                    <a:pt x="32" y="140"/>
                  </a:lnTo>
                  <a:lnTo>
                    <a:pt x="28" y="148"/>
                  </a:lnTo>
                  <a:lnTo>
                    <a:pt x="26" y="152"/>
                  </a:lnTo>
                  <a:lnTo>
                    <a:pt x="24" y="154"/>
                  </a:lnTo>
                  <a:lnTo>
                    <a:pt x="22" y="160"/>
                  </a:lnTo>
                  <a:lnTo>
                    <a:pt x="20" y="170"/>
                  </a:lnTo>
                  <a:lnTo>
                    <a:pt x="20" y="188"/>
                  </a:lnTo>
                  <a:lnTo>
                    <a:pt x="24" y="296"/>
                  </a:lnTo>
                  <a:lnTo>
                    <a:pt x="24" y="298"/>
                  </a:lnTo>
                  <a:lnTo>
                    <a:pt x="22" y="298"/>
                  </a:lnTo>
                  <a:lnTo>
                    <a:pt x="18" y="300"/>
                  </a:lnTo>
                  <a:lnTo>
                    <a:pt x="16" y="300"/>
                  </a:lnTo>
                  <a:lnTo>
                    <a:pt x="14" y="302"/>
                  </a:lnTo>
                  <a:lnTo>
                    <a:pt x="12" y="312"/>
                  </a:lnTo>
                  <a:lnTo>
                    <a:pt x="12" y="318"/>
                  </a:lnTo>
                  <a:lnTo>
                    <a:pt x="8" y="322"/>
                  </a:lnTo>
                  <a:lnTo>
                    <a:pt x="0" y="332"/>
                  </a:lnTo>
                  <a:lnTo>
                    <a:pt x="0" y="336"/>
                  </a:lnTo>
                  <a:lnTo>
                    <a:pt x="0" y="338"/>
                  </a:lnTo>
                  <a:lnTo>
                    <a:pt x="4" y="342"/>
                  </a:lnTo>
                  <a:lnTo>
                    <a:pt x="22" y="348"/>
                  </a:lnTo>
                  <a:lnTo>
                    <a:pt x="38" y="356"/>
                  </a:lnTo>
                  <a:lnTo>
                    <a:pt x="44" y="358"/>
                  </a:lnTo>
                  <a:lnTo>
                    <a:pt x="46" y="362"/>
                  </a:lnTo>
                  <a:lnTo>
                    <a:pt x="52" y="416"/>
                  </a:lnTo>
                  <a:lnTo>
                    <a:pt x="70" y="460"/>
                  </a:lnTo>
                  <a:lnTo>
                    <a:pt x="94" y="452"/>
                  </a:lnTo>
                  <a:lnTo>
                    <a:pt x="114" y="444"/>
                  </a:lnTo>
                  <a:lnTo>
                    <a:pt x="130" y="438"/>
                  </a:lnTo>
                  <a:lnTo>
                    <a:pt x="140" y="434"/>
                  </a:lnTo>
                  <a:lnTo>
                    <a:pt x="160" y="428"/>
                  </a:lnTo>
                  <a:lnTo>
                    <a:pt x="210" y="418"/>
                  </a:lnTo>
                  <a:lnTo>
                    <a:pt x="280" y="402"/>
                  </a:lnTo>
                  <a:lnTo>
                    <a:pt x="284" y="394"/>
                  </a:lnTo>
                  <a:lnTo>
                    <a:pt x="288" y="384"/>
                  </a:lnTo>
                  <a:lnTo>
                    <a:pt x="290" y="374"/>
                  </a:lnTo>
                  <a:lnTo>
                    <a:pt x="288" y="328"/>
                  </a:lnTo>
                  <a:lnTo>
                    <a:pt x="284" y="300"/>
                  </a:lnTo>
                  <a:lnTo>
                    <a:pt x="280" y="276"/>
                  </a:lnTo>
                  <a:lnTo>
                    <a:pt x="278" y="264"/>
                  </a:lnTo>
                  <a:lnTo>
                    <a:pt x="276" y="248"/>
                  </a:lnTo>
                  <a:lnTo>
                    <a:pt x="274" y="210"/>
                  </a:lnTo>
                  <a:lnTo>
                    <a:pt x="274" y="158"/>
                  </a:lnTo>
                  <a:lnTo>
                    <a:pt x="274" y="156"/>
                  </a:lnTo>
                  <a:lnTo>
                    <a:pt x="272" y="152"/>
                  </a:lnTo>
                  <a:lnTo>
                    <a:pt x="270" y="142"/>
                  </a:lnTo>
                  <a:lnTo>
                    <a:pt x="268" y="120"/>
                  </a:lnTo>
                  <a:lnTo>
                    <a:pt x="266" y="108"/>
                  </a:lnTo>
                  <a:lnTo>
                    <a:pt x="262" y="94"/>
                  </a:lnTo>
                  <a:lnTo>
                    <a:pt x="258" y="84"/>
                  </a:lnTo>
                  <a:lnTo>
                    <a:pt x="252" y="74"/>
                  </a:lnTo>
                  <a:lnTo>
                    <a:pt x="246" y="64"/>
                  </a:lnTo>
                  <a:lnTo>
                    <a:pt x="238" y="56"/>
                  </a:lnTo>
                  <a:lnTo>
                    <a:pt x="230" y="50"/>
                  </a:lnTo>
                  <a:lnTo>
                    <a:pt x="222" y="46"/>
                  </a:lnTo>
                  <a:lnTo>
                    <a:pt x="204" y="38"/>
                  </a:lnTo>
                  <a:lnTo>
                    <a:pt x="186" y="32"/>
                  </a:lnTo>
                  <a:lnTo>
                    <a:pt x="160" y="28"/>
                  </a:lnTo>
                  <a:lnTo>
                    <a:pt x="148" y="26"/>
                  </a:lnTo>
                  <a:lnTo>
                    <a:pt x="138" y="24"/>
                  </a:lnTo>
                  <a:lnTo>
                    <a:pt x="136" y="20"/>
                  </a:lnTo>
                  <a:lnTo>
                    <a:pt x="122" y="6"/>
                  </a:lnTo>
                  <a:lnTo>
                    <a:pt x="118" y="2"/>
                  </a:lnTo>
                  <a:lnTo>
                    <a:pt x="114" y="0"/>
                  </a:lnTo>
                  <a:lnTo>
                    <a:pt x="108" y="0"/>
                  </a:lnTo>
                  <a:lnTo>
                    <a:pt x="98" y="4"/>
                  </a:lnTo>
                  <a:lnTo>
                    <a:pt x="104" y="10"/>
                  </a:lnTo>
                  <a:lnTo>
                    <a:pt x="106" y="12"/>
                  </a:lnTo>
                  <a:lnTo>
                    <a:pt x="100" y="16"/>
                  </a:lnTo>
                  <a:lnTo>
                    <a:pt x="92" y="24"/>
                  </a:lnTo>
                  <a:lnTo>
                    <a:pt x="86" y="32"/>
                  </a:lnTo>
                  <a:lnTo>
                    <a:pt x="74" y="56"/>
                  </a:lnTo>
                  <a:lnTo>
                    <a:pt x="62"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26" name="Freeform 956"/>
            <p:cNvSpPr>
              <a:spLocks/>
            </p:cNvSpPr>
            <p:nvPr/>
          </p:nvSpPr>
          <p:spPr bwMode="gray">
            <a:xfrm>
              <a:off x="2623" y="1395"/>
              <a:ext cx="76" cy="46"/>
            </a:xfrm>
            <a:custGeom>
              <a:avLst/>
              <a:gdLst>
                <a:gd name="T0" fmla="*/ 1 w 128"/>
                <a:gd name="T1" fmla="*/ 1 h 74"/>
                <a:gd name="T2" fmla="*/ 1 w 128"/>
                <a:gd name="T3" fmla="*/ 1 h 74"/>
                <a:gd name="T4" fmla="*/ 1 w 128"/>
                <a:gd name="T5" fmla="*/ 1 h 74"/>
                <a:gd name="T6" fmla="*/ 1 w 128"/>
                <a:gd name="T7" fmla="*/ 1 h 74"/>
                <a:gd name="T8" fmla="*/ 1 w 128"/>
                <a:gd name="T9" fmla="*/ 1 h 74"/>
                <a:gd name="T10" fmla="*/ 1 w 128"/>
                <a:gd name="T11" fmla="*/ 1 h 74"/>
                <a:gd name="T12" fmla="*/ 1 w 128"/>
                <a:gd name="T13" fmla="*/ 1 h 74"/>
                <a:gd name="T14" fmla="*/ 1 w 128"/>
                <a:gd name="T15" fmla="*/ 1 h 74"/>
                <a:gd name="T16" fmla="*/ 1 w 128"/>
                <a:gd name="T17" fmla="*/ 1 h 74"/>
                <a:gd name="T18" fmla="*/ 1 w 128"/>
                <a:gd name="T19" fmla="*/ 1 h 74"/>
                <a:gd name="T20" fmla="*/ 1 w 128"/>
                <a:gd name="T21" fmla="*/ 1 h 74"/>
                <a:gd name="T22" fmla="*/ 1 w 128"/>
                <a:gd name="T23" fmla="*/ 1 h 74"/>
                <a:gd name="T24" fmla="*/ 1 w 128"/>
                <a:gd name="T25" fmla="*/ 1 h 74"/>
                <a:gd name="T26" fmla="*/ 1 w 128"/>
                <a:gd name="T27" fmla="*/ 1 h 74"/>
                <a:gd name="T28" fmla="*/ 1 w 128"/>
                <a:gd name="T29" fmla="*/ 1 h 74"/>
                <a:gd name="T30" fmla="*/ 1 w 128"/>
                <a:gd name="T31" fmla="*/ 1 h 74"/>
                <a:gd name="T32" fmla="*/ 1 w 128"/>
                <a:gd name="T33" fmla="*/ 1 h 74"/>
                <a:gd name="T34" fmla="*/ 1 w 128"/>
                <a:gd name="T35" fmla="*/ 1 h 74"/>
                <a:gd name="T36" fmla="*/ 1 w 128"/>
                <a:gd name="T37" fmla="*/ 1 h 74"/>
                <a:gd name="T38" fmla="*/ 1 w 128"/>
                <a:gd name="T39" fmla="*/ 1 h 74"/>
                <a:gd name="T40" fmla="*/ 1 w 128"/>
                <a:gd name="T41" fmla="*/ 1 h 74"/>
                <a:gd name="T42" fmla="*/ 1 w 128"/>
                <a:gd name="T43" fmla="*/ 1 h 74"/>
                <a:gd name="T44" fmla="*/ 1 w 128"/>
                <a:gd name="T45" fmla="*/ 1 h 74"/>
                <a:gd name="T46" fmla="*/ 1 w 128"/>
                <a:gd name="T47" fmla="*/ 1 h 74"/>
                <a:gd name="T48" fmla="*/ 1 w 128"/>
                <a:gd name="T49" fmla="*/ 1 h 74"/>
                <a:gd name="T50" fmla="*/ 1 w 128"/>
                <a:gd name="T51" fmla="*/ 1 h 74"/>
                <a:gd name="T52" fmla="*/ 1 w 128"/>
                <a:gd name="T53" fmla="*/ 1 h 74"/>
                <a:gd name="T54" fmla="*/ 1 w 128"/>
                <a:gd name="T55" fmla="*/ 1 h 74"/>
                <a:gd name="T56" fmla="*/ 1 w 128"/>
                <a:gd name="T57" fmla="*/ 1 h 74"/>
                <a:gd name="T58" fmla="*/ 1 w 128"/>
                <a:gd name="T59" fmla="*/ 1 h 74"/>
                <a:gd name="T60" fmla="*/ 1 w 128"/>
                <a:gd name="T61" fmla="*/ 1 h 74"/>
                <a:gd name="T62" fmla="*/ 1 w 128"/>
                <a:gd name="T63" fmla="*/ 1 h 74"/>
                <a:gd name="T64" fmla="*/ 1 w 128"/>
                <a:gd name="T65" fmla="*/ 1 h 74"/>
                <a:gd name="T66" fmla="*/ 1 w 128"/>
                <a:gd name="T67" fmla="*/ 1 h 74"/>
                <a:gd name="T68" fmla="*/ 1 w 128"/>
                <a:gd name="T69" fmla="*/ 1 h 74"/>
                <a:gd name="T70" fmla="*/ 1 w 128"/>
                <a:gd name="T71" fmla="*/ 1 h 74"/>
                <a:gd name="T72" fmla="*/ 1 w 128"/>
                <a:gd name="T73" fmla="*/ 1 h 74"/>
                <a:gd name="T74" fmla="*/ 1 w 128"/>
                <a:gd name="T75" fmla="*/ 0 h 74"/>
                <a:gd name="T76" fmla="*/ 1 w 128"/>
                <a:gd name="T77" fmla="*/ 1 h 74"/>
                <a:gd name="T78" fmla="*/ 1 w 128"/>
                <a:gd name="T79" fmla="*/ 1 h 74"/>
                <a:gd name="T80" fmla="*/ 0 w 128"/>
                <a:gd name="T81" fmla="*/ 1 h 74"/>
                <a:gd name="T82" fmla="*/ 0 w 128"/>
                <a:gd name="T83" fmla="*/ 1 h 74"/>
                <a:gd name="T84" fmla="*/ 1 w 128"/>
                <a:gd name="T85" fmla="*/ 1 h 74"/>
                <a:gd name="T86" fmla="*/ 1 w 128"/>
                <a:gd name="T87" fmla="*/ 1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
                <a:gd name="T133" fmla="*/ 0 h 74"/>
                <a:gd name="T134" fmla="*/ 128 w 12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 h="74">
                  <a:moveTo>
                    <a:pt x="10" y="66"/>
                  </a:moveTo>
                  <a:lnTo>
                    <a:pt x="10" y="66"/>
                  </a:lnTo>
                  <a:lnTo>
                    <a:pt x="14" y="66"/>
                  </a:lnTo>
                  <a:lnTo>
                    <a:pt x="18" y="64"/>
                  </a:lnTo>
                  <a:lnTo>
                    <a:pt x="30" y="74"/>
                  </a:lnTo>
                  <a:lnTo>
                    <a:pt x="28" y="66"/>
                  </a:lnTo>
                  <a:lnTo>
                    <a:pt x="24" y="60"/>
                  </a:lnTo>
                  <a:lnTo>
                    <a:pt x="32" y="60"/>
                  </a:lnTo>
                  <a:lnTo>
                    <a:pt x="40" y="58"/>
                  </a:lnTo>
                  <a:lnTo>
                    <a:pt x="48" y="56"/>
                  </a:lnTo>
                  <a:lnTo>
                    <a:pt x="64" y="44"/>
                  </a:lnTo>
                  <a:lnTo>
                    <a:pt x="80" y="32"/>
                  </a:lnTo>
                  <a:lnTo>
                    <a:pt x="86" y="28"/>
                  </a:lnTo>
                  <a:lnTo>
                    <a:pt x="92" y="26"/>
                  </a:lnTo>
                  <a:lnTo>
                    <a:pt x="100" y="22"/>
                  </a:lnTo>
                  <a:lnTo>
                    <a:pt x="106" y="18"/>
                  </a:lnTo>
                  <a:lnTo>
                    <a:pt x="106" y="22"/>
                  </a:lnTo>
                  <a:lnTo>
                    <a:pt x="106" y="24"/>
                  </a:lnTo>
                  <a:lnTo>
                    <a:pt x="108" y="24"/>
                  </a:lnTo>
                  <a:lnTo>
                    <a:pt x="110" y="24"/>
                  </a:lnTo>
                  <a:lnTo>
                    <a:pt x="112" y="20"/>
                  </a:lnTo>
                  <a:lnTo>
                    <a:pt x="112" y="12"/>
                  </a:lnTo>
                  <a:lnTo>
                    <a:pt x="116" y="10"/>
                  </a:lnTo>
                  <a:lnTo>
                    <a:pt x="118" y="10"/>
                  </a:lnTo>
                  <a:lnTo>
                    <a:pt x="128" y="6"/>
                  </a:lnTo>
                  <a:lnTo>
                    <a:pt x="126" y="0"/>
                  </a:lnTo>
                  <a:lnTo>
                    <a:pt x="72" y="4"/>
                  </a:lnTo>
                  <a:lnTo>
                    <a:pt x="36" y="16"/>
                  </a:lnTo>
                  <a:lnTo>
                    <a:pt x="0" y="56"/>
                  </a:lnTo>
                  <a:lnTo>
                    <a:pt x="10" y="66"/>
                  </a:lnTo>
                  <a:close/>
                </a:path>
              </a:pathLst>
            </a:custGeom>
            <a:solidFill>
              <a:srgbClr val="FB8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27" name="Freeform 957"/>
            <p:cNvSpPr>
              <a:spLocks/>
            </p:cNvSpPr>
            <p:nvPr/>
          </p:nvSpPr>
          <p:spPr bwMode="gray">
            <a:xfrm>
              <a:off x="2677" y="1751"/>
              <a:ext cx="34" cy="97"/>
            </a:xfrm>
            <a:custGeom>
              <a:avLst/>
              <a:gdLst>
                <a:gd name="T0" fmla="*/ 1 w 56"/>
                <a:gd name="T1" fmla="*/ 0 h 156"/>
                <a:gd name="T2" fmla="*/ 1 w 56"/>
                <a:gd name="T3" fmla="*/ 0 h 156"/>
                <a:gd name="T4" fmla="*/ 0 w 56"/>
                <a:gd name="T5" fmla="*/ 1 h 156"/>
                <a:gd name="T6" fmla="*/ 0 w 56"/>
                <a:gd name="T7" fmla="*/ 1 h 156"/>
                <a:gd name="T8" fmla="*/ 0 w 56"/>
                <a:gd name="T9" fmla="*/ 1 h 156"/>
                <a:gd name="T10" fmla="*/ 1 w 56"/>
                <a:gd name="T11" fmla="*/ 1 h 156"/>
                <a:gd name="T12" fmla="*/ 1 w 56"/>
                <a:gd name="T13" fmla="*/ 1 h 156"/>
                <a:gd name="T14" fmla="*/ 1 w 56"/>
                <a:gd name="T15" fmla="*/ 0 h 156"/>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156"/>
                <a:gd name="T26" fmla="*/ 56 w 56"/>
                <a:gd name="T27" fmla="*/ 156 h 1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156">
                  <a:moveTo>
                    <a:pt x="30" y="0"/>
                  </a:moveTo>
                  <a:lnTo>
                    <a:pt x="30" y="0"/>
                  </a:lnTo>
                  <a:lnTo>
                    <a:pt x="0" y="144"/>
                  </a:lnTo>
                  <a:lnTo>
                    <a:pt x="0" y="152"/>
                  </a:lnTo>
                  <a:lnTo>
                    <a:pt x="2" y="156"/>
                  </a:lnTo>
                  <a:lnTo>
                    <a:pt x="56" y="156"/>
                  </a:lnTo>
                  <a:lnTo>
                    <a:pt x="30" y="0"/>
                  </a:lnTo>
                  <a:close/>
                </a:path>
              </a:pathLst>
            </a:custGeom>
            <a:solidFill>
              <a:srgbClr val="0649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28" name="Freeform 958"/>
            <p:cNvSpPr>
              <a:spLocks/>
            </p:cNvSpPr>
            <p:nvPr/>
          </p:nvSpPr>
          <p:spPr bwMode="gray">
            <a:xfrm>
              <a:off x="2690" y="1670"/>
              <a:ext cx="147" cy="178"/>
            </a:xfrm>
            <a:custGeom>
              <a:avLst/>
              <a:gdLst>
                <a:gd name="T0" fmla="*/ 1 w 248"/>
                <a:gd name="T1" fmla="*/ 0 h 286"/>
                <a:gd name="T2" fmla="*/ 1 w 248"/>
                <a:gd name="T3" fmla="*/ 0 h 286"/>
                <a:gd name="T4" fmla="*/ 1 w 248"/>
                <a:gd name="T5" fmla="*/ 1 h 286"/>
                <a:gd name="T6" fmla="*/ 1 w 248"/>
                <a:gd name="T7" fmla="*/ 1 h 286"/>
                <a:gd name="T8" fmla="*/ 1 w 248"/>
                <a:gd name="T9" fmla="*/ 1 h 286"/>
                <a:gd name="T10" fmla="*/ 1 w 248"/>
                <a:gd name="T11" fmla="*/ 1 h 286"/>
                <a:gd name="T12" fmla="*/ 1 w 248"/>
                <a:gd name="T13" fmla="*/ 1 h 286"/>
                <a:gd name="T14" fmla="*/ 1 w 248"/>
                <a:gd name="T15" fmla="*/ 1 h 286"/>
                <a:gd name="T16" fmla="*/ 1 w 248"/>
                <a:gd name="T17" fmla="*/ 1 h 286"/>
                <a:gd name="T18" fmla="*/ 1 w 248"/>
                <a:gd name="T19" fmla="*/ 1 h 286"/>
                <a:gd name="T20" fmla="*/ 1 w 248"/>
                <a:gd name="T21" fmla="*/ 1 h 286"/>
                <a:gd name="T22" fmla="*/ 1 w 248"/>
                <a:gd name="T23" fmla="*/ 1 h 286"/>
                <a:gd name="T24" fmla="*/ 1 w 248"/>
                <a:gd name="T25" fmla="*/ 1 h 286"/>
                <a:gd name="T26" fmla="*/ 1 w 248"/>
                <a:gd name="T27" fmla="*/ 1 h 286"/>
                <a:gd name="T28" fmla="*/ 1 w 248"/>
                <a:gd name="T29" fmla="*/ 1 h 286"/>
                <a:gd name="T30" fmla="*/ 1 w 248"/>
                <a:gd name="T31" fmla="*/ 1 h 286"/>
                <a:gd name="T32" fmla="*/ 1 w 248"/>
                <a:gd name="T33" fmla="*/ 1 h 286"/>
                <a:gd name="T34" fmla="*/ 1 w 248"/>
                <a:gd name="T35" fmla="*/ 1 h 286"/>
                <a:gd name="T36" fmla="*/ 1 w 248"/>
                <a:gd name="T37" fmla="*/ 1 h 286"/>
                <a:gd name="T38" fmla="*/ 1 w 248"/>
                <a:gd name="T39" fmla="*/ 1 h 286"/>
                <a:gd name="T40" fmla="*/ 1 w 248"/>
                <a:gd name="T41" fmla="*/ 1 h 286"/>
                <a:gd name="T42" fmla="*/ 1 w 248"/>
                <a:gd name="T43" fmla="*/ 1 h 286"/>
                <a:gd name="T44" fmla="*/ 1 w 248"/>
                <a:gd name="T45" fmla="*/ 1 h 286"/>
                <a:gd name="T46" fmla="*/ 1 w 248"/>
                <a:gd name="T47" fmla="*/ 1 h 286"/>
                <a:gd name="T48" fmla="*/ 1 w 248"/>
                <a:gd name="T49" fmla="*/ 1 h 286"/>
                <a:gd name="T50" fmla="*/ 0 w 248"/>
                <a:gd name="T51" fmla="*/ 1 h 286"/>
                <a:gd name="T52" fmla="*/ 0 w 248"/>
                <a:gd name="T53" fmla="*/ 1 h 286"/>
                <a:gd name="T54" fmla="*/ 1 w 248"/>
                <a:gd name="T55" fmla="*/ 1 h 286"/>
                <a:gd name="T56" fmla="*/ 1 w 248"/>
                <a:gd name="T57" fmla="*/ 1 h 286"/>
                <a:gd name="T58" fmla="*/ 1 w 248"/>
                <a:gd name="T59" fmla="*/ 1 h 286"/>
                <a:gd name="T60" fmla="*/ 1 w 248"/>
                <a:gd name="T61" fmla="*/ 1 h 286"/>
                <a:gd name="T62" fmla="*/ 1 w 248"/>
                <a:gd name="T63" fmla="*/ 1 h 286"/>
                <a:gd name="T64" fmla="*/ 1 w 248"/>
                <a:gd name="T65" fmla="*/ 1 h 286"/>
                <a:gd name="T66" fmla="*/ 1 w 248"/>
                <a:gd name="T67" fmla="*/ 1 h 286"/>
                <a:gd name="T68" fmla="*/ 1 w 248"/>
                <a:gd name="T69" fmla="*/ 1 h 286"/>
                <a:gd name="T70" fmla="*/ 1 w 248"/>
                <a:gd name="T71" fmla="*/ 1 h 286"/>
                <a:gd name="T72" fmla="*/ 1 w 248"/>
                <a:gd name="T73" fmla="*/ 1 h 286"/>
                <a:gd name="T74" fmla="*/ 1 w 248"/>
                <a:gd name="T75" fmla="*/ 0 h 286"/>
                <a:gd name="T76" fmla="*/ 1 w 248"/>
                <a:gd name="T77" fmla="*/ 0 h 286"/>
                <a:gd name="T78" fmla="*/ 1 w 248"/>
                <a:gd name="T79" fmla="*/ 0 h 286"/>
                <a:gd name="T80" fmla="*/ 1 w 248"/>
                <a:gd name="T81" fmla="*/ 0 h 2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8"/>
                <a:gd name="T124" fmla="*/ 0 h 286"/>
                <a:gd name="T125" fmla="*/ 248 w 248"/>
                <a:gd name="T126" fmla="*/ 286 h 2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8" h="286">
                  <a:moveTo>
                    <a:pt x="234" y="0"/>
                  </a:moveTo>
                  <a:lnTo>
                    <a:pt x="234" y="0"/>
                  </a:lnTo>
                  <a:lnTo>
                    <a:pt x="236" y="8"/>
                  </a:lnTo>
                  <a:lnTo>
                    <a:pt x="236" y="24"/>
                  </a:lnTo>
                  <a:lnTo>
                    <a:pt x="236" y="48"/>
                  </a:lnTo>
                  <a:lnTo>
                    <a:pt x="234" y="68"/>
                  </a:lnTo>
                  <a:lnTo>
                    <a:pt x="234" y="82"/>
                  </a:lnTo>
                  <a:lnTo>
                    <a:pt x="236" y="92"/>
                  </a:lnTo>
                  <a:lnTo>
                    <a:pt x="240" y="98"/>
                  </a:lnTo>
                  <a:lnTo>
                    <a:pt x="244" y="108"/>
                  </a:lnTo>
                  <a:lnTo>
                    <a:pt x="248" y="122"/>
                  </a:lnTo>
                  <a:lnTo>
                    <a:pt x="248" y="134"/>
                  </a:lnTo>
                  <a:lnTo>
                    <a:pt x="246" y="158"/>
                  </a:lnTo>
                  <a:lnTo>
                    <a:pt x="238" y="196"/>
                  </a:lnTo>
                  <a:lnTo>
                    <a:pt x="226" y="246"/>
                  </a:lnTo>
                  <a:lnTo>
                    <a:pt x="220" y="286"/>
                  </a:lnTo>
                  <a:lnTo>
                    <a:pt x="10" y="286"/>
                  </a:lnTo>
                  <a:lnTo>
                    <a:pt x="6" y="246"/>
                  </a:lnTo>
                  <a:lnTo>
                    <a:pt x="4" y="214"/>
                  </a:lnTo>
                  <a:lnTo>
                    <a:pt x="2" y="194"/>
                  </a:lnTo>
                  <a:lnTo>
                    <a:pt x="0" y="186"/>
                  </a:lnTo>
                  <a:lnTo>
                    <a:pt x="0" y="176"/>
                  </a:lnTo>
                  <a:lnTo>
                    <a:pt x="4" y="154"/>
                  </a:lnTo>
                  <a:lnTo>
                    <a:pt x="10" y="124"/>
                  </a:lnTo>
                  <a:lnTo>
                    <a:pt x="10" y="80"/>
                  </a:lnTo>
                  <a:lnTo>
                    <a:pt x="8" y="72"/>
                  </a:lnTo>
                  <a:lnTo>
                    <a:pt x="10" y="48"/>
                  </a:lnTo>
                  <a:lnTo>
                    <a:pt x="42" y="40"/>
                  </a:lnTo>
                  <a:lnTo>
                    <a:pt x="114" y="20"/>
                  </a:lnTo>
                  <a:lnTo>
                    <a:pt x="154" y="10"/>
                  </a:lnTo>
                  <a:lnTo>
                    <a:pt x="190" y="4"/>
                  </a:lnTo>
                  <a:lnTo>
                    <a:pt x="218" y="0"/>
                  </a:lnTo>
                  <a:lnTo>
                    <a:pt x="228" y="0"/>
                  </a:lnTo>
                  <a:lnTo>
                    <a:pt x="234" y="0"/>
                  </a:lnTo>
                  <a:close/>
                </a:path>
              </a:pathLst>
            </a:custGeom>
            <a:solidFill>
              <a:srgbClr val="337B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29" name="Freeform 959"/>
            <p:cNvSpPr>
              <a:spLocks/>
            </p:cNvSpPr>
            <p:nvPr/>
          </p:nvSpPr>
          <p:spPr bwMode="gray">
            <a:xfrm>
              <a:off x="2569" y="1636"/>
              <a:ext cx="137" cy="52"/>
            </a:xfrm>
            <a:custGeom>
              <a:avLst/>
              <a:gdLst>
                <a:gd name="T0" fmla="*/ 1 w 230"/>
                <a:gd name="T1" fmla="*/ 1 h 84"/>
                <a:gd name="T2" fmla="*/ 1 w 230"/>
                <a:gd name="T3" fmla="*/ 1 h 84"/>
                <a:gd name="T4" fmla="*/ 1 w 230"/>
                <a:gd name="T5" fmla="*/ 1 h 84"/>
                <a:gd name="T6" fmla="*/ 1 w 230"/>
                <a:gd name="T7" fmla="*/ 1 h 84"/>
                <a:gd name="T8" fmla="*/ 1 w 230"/>
                <a:gd name="T9" fmla="*/ 1 h 84"/>
                <a:gd name="T10" fmla="*/ 1 w 230"/>
                <a:gd name="T11" fmla="*/ 1 h 84"/>
                <a:gd name="T12" fmla="*/ 1 w 230"/>
                <a:gd name="T13" fmla="*/ 1 h 84"/>
                <a:gd name="T14" fmla="*/ 1 w 230"/>
                <a:gd name="T15" fmla="*/ 1 h 84"/>
                <a:gd name="T16" fmla="*/ 1 w 230"/>
                <a:gd name="T17" fmla="*/ 1 h 84"/>
                <a:gd name="T18" fmla="*/ 1 w 230"/>
                <a:gd name="T19" fmla="*/ 1 h 84"/>
                <a:gd name="T20" fmla="*/ 1 w 230"/>
                <a:gd name="T21" fmla="*/ 1 h 84"/>
                <a:gd name="T22" fmla="*/ 1 w 230"/>
                <a:gd name="T23" fmla="*/ 1 h 84"/>
                <a:gd name="T24" fmla="*/ 1 w 230"/>
                <a:gd name="T25" fmla="*/ 1 h 84"/>
                <a:gd name="T26" fmla="*/ 1 w 230"/>
                <a:gd name="T27" fmla="*/ 1 h 84"/>
                <a:gd name="T28" fmla="*/ 1 w 230"/>
                <a:gd name="T29" fmla="*/ 1 h 84"/>
                <a:gd name="T30" fmla="*/ 1 w 230"/>
                <a:gd name="T31" fmla="*/ 1 h 84"/>
                <a:gd name="T32" fmla="*/ 1 w 230"/>
                <a:gd name="T33" fmla="*/ 1 h 84"/>
                <a:gd name="T34" fmla="*/ 1 w 230"/>
                <a:gd name="T35" fmla="*/ 1 h 84"/>
                <a:gd name="T36" fmla="*/ 1 w 230"/>
                <a:gd name="T37" fmla="*/ 1 h 84"/>
                <a:gd name="T38" fmla="*/ 1 w 230"/>
                <a:gd name="T39" fmla="*/ 1 h 84"/>
                <a:gd name="T40" fmla="*/ 1 w 230"/>
                <a:gd name="T41" fmla="*/ 1 h 84"/>
                <a:gd name="T42" fmla="*/ 1 w 230"/>
                <a:gd name="T43" fmla="*/ 1 h 84"/>
                <a:gd name="T44" fmla="*/ 1 w 230"/>
                <a:gd name="T45" fmla="*/ 1 h 84"/>
                <a:gd name="T46" fmla="*/ 1 w 230"/>
                <a:gd name="T47" fmla="*/ 1 h 84"/>
                <a:gd name="T48" fmla="*/ 1 w 230"/>
                <a:gd name="T49" fmla="*/ 1 h 84"/>
                <a:gd name="T50" fmla="*/ 1 w 230"/>
                <a:gd name="T51" fmla="*/ 1 h 84"/>
                <a:gd name="T52" fmla="*/ 1 w 230"/>
                <a:gd name="T53" fmla="*/ 1 h 84"/>
                <a:gd name="T54" fmla="*/ 1 w 230"/>
                <a:gd name="T55" fmla="*/ 1 h 84"/>
                <a:gd name="T56" fmla="*/ 0 w 230"/>
                <a:gd name="T57" fmla="*/ 1 h 84"/>
                <a:gd name="T58" fmla="*/ 0 w 230"/>
                <a:gd name="T59" fmla="*/ 1 h 84"/>
                <a:gd name="T60" fmla="*/ 1 w 230"/>
                <a:gd name="T61" fmla="*/ 1 h 84"/>
                <a:gd name="T62" fmla="*/ 1 w 230"/>
                <a:gd name="T63" fmla="*/ 1 h 84"/>
                <a:gd name="T64" fmla="*/ 1 w 230"/>
                <a:gd name="T65" fmla="*/ 1 h 84"/>
                <a:gd name="T66" fmla="*/ 1 w 230"/>
                <a:gd name="T67" fmla="*/ 1 h 84"/>
                <a:gd name="T68" fmla="*/ 1 w 230"/>
                <a:gd name="T69" fmla="*/ 1 h 84"/>
                <a:gd name="T70" fmla="*/ 1 w 230"/>
                <a:gd name="T71" fmla="*/ 1 h 84"/>
                <a:gd name="T72" fmla="*/ 1 w 230"/>
                <a:gd name="T73" fmla="*/ 1 h 84"/>
                <a:gd name="T74" fmla="*/ 1 w 230"/>
                <a:gd name="T75" fmla="*/ 1 h 84"/>
                <a:gd name="T76" fmla="*/ 1 w 230"/>
                <a:gd name="T77" fmla="*/ 1 h 84"/>
                <a:gd name="T78" fmla="*/ 1 w 230"/>
                <a:gd name="T79" fmla="*/ 1 h 84"/>
                <a:gd name="T80" fmla="*/ 1 w 230"/>
                <a:gd name="T81" fmla="*/ 1 h 84"/>
                <a:gd name="T82" fmla="*/ 1 w 230"/>
                <a:gd name="T83" fmla="*/ 1 h 84"/>
                <a:gd name="T84" fmla="*/ 1 w 230"/>
                <a:gd name="T85" fmla="*/ 1 h 84"/>
                <a:gd name="T86" fmla="*/ 1 w 230"/>
                <a:gd name="T87" fmla="*/ 1 h 84"/>
                <a:gd name="T88" fmla="*/ 1 w 230"/>
                <a:gd name="T89" fmla="*/ 1 h 84"/>
                <a:gd name="T90" fmla="*/ 1 w 230"/>
                <a:gd name="T91" fmla="*/ 1 h 84"/>
                <a:gd name="T92" fmla="*/ 1 w 230"/>
                <a:gd name="T93" fmla="*/ 1 h 84"/>
                <a:gd name="T94" fmla="*/ 1 w 230"/>
                <a:gd name="T95" fmla="*/ 1 h 84"/>
                <a:gd name="T96" fmla="*/ 1 w 230"/>
                <a:gd name="T97" fmla="*/ 1 h 84"/>
                <a:gd name="T98" fmla="*/ 1 w 230"/>
                <a:gd name="T99" fmla="*/ 1 h 84"/>
                <a:gd name="T100" fmla="*/ 1 w 230"/>
                <a:gd name="T101" fmla="*/ 0 h 84"/>
                <a:gd name="T102" fmla="*/ 1 w 230"/>
                <a:gd name="T103" fmla="*/ 0 h 84"/>
                <a:gd name="T104" fmla="*/ 1 w 230"/>
                <a:gd name="T105" fmla="*/ 1 h 84"/>
                <a:gd name="T106" fmla="*/ 1 w 230"/>
                <a:gd name="T107" fmla="*/ 1 h 84"/>
                <a:gd name="T108" fmla="*/ 1 w 230"/>
                <a:gd name="T109" fmla="*/ 1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0"/>
                <a:gd name="T166" fmla="*/ 0 h 84"/>
                <a:gd name="T167" fmla="*/ 230 w 23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0" h="84">
                  <a:moveTo>
                    <a:pt x="176" y="4"/>
                  </a:moveTo>
                  <a:lnTo>
                    <a:pt x="160" y="24"/>
                  </a:lnTo>
                  <a:lnTo>
                    <a:pt x="112" y="34"/>
                  </a:lnTo>
                  <a:lnTo>
                    <a:pt x="98" y="38"/>
                  </a:lnTo>
                  <a:lnTo>
                    <a:pt x="84" y="40"/>
                  </a:lnTo>
                  <a:lnTo>
                    <a:pt x="72" y="36"/>
                  </a:lnTo>
                  <a:lnTo>
                    <a:pt x="62" y="30"/>
                  </a:lnTo>
                  <a:lnTo>
                    <a:pt x="58" y="28"/>
                  </a:lnTo>
                  <a:lnTo>
                    <a:pt x="50" y="28"/>
                  </a:lnTo>
                  <a:lnTo>
                    <a:pt x="38" y="26"/>
                  </a:lnTo>
                  <a:lnTo>
                    <a:pt x="26" y="26"/>
                  </a:lnTo>
                  <a:lnTo>
                    <a:pt x="20" y="26"/>
                  </a:lnTo>
                  <a:lnTo>
                    <a:pt x="16" y="28"/>
                  </a:lnTo>
                  <a:lnTo>
                    <a:pt x="16" y="30"/>
                  </a:lnTo>
                  <a:lnTo>
                    <a:pt x="16" y="34"/>
                  </a:lnTo>
                  <a:lnTo>
                    <a:pt x="18" y="38"/>
                  </a:lnTo>
                  <a:lnTo>
                    <a:pt x="14" y="40"/>
                  </a:lnTo>
                  <a:lnTo>
                    <a:pt x="12" y="42"/>
                  </a:lnTo>
                  <a:lnTo>
                    <a:pt x="10" y="44"/>
                  </a:lnTo>
                  <a:lnTo>
                    <a:pt x="10" y="56"/>
                  </a:lnTo>
                  <a:lnTo>
                    <a:pt x="0" y="66"/>
                  </a:lnTo>
                  <a:lnTo>
                    <a:pt x="8" y="74"/>
                  </a:lnTo>
                  <a:lnTo>
                    <a:pt x="16" y="80"/>
                  </a:lnTo>
                  <a:lnTo>
                    <a:pt x="20" y="84"/>
                  </a:lnTo>
                  <a:lnTo>
                    <a:pt x="92" y="80"/>
                  </a:lnTo>
                  <a:lnTo>
                    <a:pt x="136" y="78"/>
                  </a:lnTo>
                  <a:lnTo>
                    <a:pt x="164" y="78"/>
                  </a:lnTo>
                  <a:lnTo>
                    <a:pt x="180" y="76"/>
                  </a:lnTo>
                  <a:lnTo>
                    <a:pt x="200" y="70"/>
                  </a:lnTo>
                  <a:lnTo>
                    <a:pt x="210" y="64"/>
                  </a:lnTo>
                  <a:lnTo>
                    <a:pt x="216" y="60"/>
                  </a:lnTo>
                  <a:lnTo>
                    <a:pt x="224" y="34"/>
                  </a:lnTo>
                  <a:lnTo>
                    <a:pt x="230" y="16"/>
                  </a:lnTo>
                  <a:lnTo>
                    <a:pt x="222" y="12"/>
                  </a:lnTo>
                  <a:lnTo>
                    <a:pt x="206" y="4"/>
                  </a:lnTo>
                  <a:lnTo>
                    <a:pt x="196" y="2"/>
                  </a:lnTo>
                  <a:lnTo>
                    <a:pt x="188" y="0"/>
                  </a:lnTo>
                  <a:lnTo>
                    <a:pt x="180" y="0"/>
                  </a:lnTo>
                  <a:lnTo>
                    <a:pt x="178" y="2"/>
                  </a:lnTo>
                  <a:lnTo>
                    <a:pt x="176" y="4"/>
                  </a:lnTo>
                  <a:close/>
                </a:path>
              </a:pathLst>
            </a:custGeom>
            <a:solidFill>
              <a:srgbClr val="FDCC8A"/>
            </a:solidFill>
            <a:ln w="3175">
              <a:solidFill>
                <a:srgbClr val="C55040"/>
              </a:solidFill>
              <a:prstDash val="solid"/>
              <a:round/>
              <a:headEnd/>
              <a:tailEnd/>
            </a:ln>
          </p:spPr>
          <p:txBody>
            <a:bodyPr/>
            <a:lstStyle/>
            <a:p>
              <a:endParaRPr lang="ja-JP" altLang="en-US"/>
            </a:p>
          </p:txBody>
        </p:sp>
        <p:sp>
          <p:nvSpPr>
            <p:cNvPr id="27730" name="Freeform 960"/>
            <p:cNvSpPr>
              <a:spLocks/>
            </p:cNvSpPr>
            <p:nvPr/>
          </p:nvSpPr>
          <p:spPr bwMode="gray">
            <a:xfrm>
              <a:off x="2652" y="1384"/>
              <a:ext cx="62" cy="38"/>
            </a:xfrm>
            <a:custGeom>
              <a:avLst/>
              <a:gdLst>
                <a:gd name="T0" fmla="*/ 1 w 104"/>
                <a:gd name="T1" fmla="*/ 1 h 60"/>
                <a:gd name="T2" fmla="*/ 1 w 104"/>
                <a:gd name="T3" fmla="*/ 1 h 60"/>
                <a:gd name="T4" fmla="*/ 1 w 104"/>
                <a:gd name="T5" fmla="*/ 1 h 60"/>
                <a:gd name="T6" fmla="*/ 1 w 104"/>
                <a:gd name="T7" fmla="*/ 1 h 60"/>
                <a:gd name="T8" fmla="*/ 1 w 104"/>
                <a:gd name="T9" fmla="*/ 1 h 60"/>
                <a:gd name="T10" fmla="*/ 1 w 104"/>
                <a:gd name="T11" fmla="*/ 1 h 60"/>
                <a:gd name="T12" fmla="*/ 1 w 104"/>
                <a:gd name="T13" fmla="*/ 1 h 60"/>
                <a:gd name="T14" fmla="*/ 1 w 104"/>
                <a:gd name="T15" fmla="*/ 1 h 60"/>
                <a:gd name="T16" fmla="*/ 1 w 104"/>
                <a:gd name="T17" fmla="*/ 1 h 60"/>
                <a:gd name="T18" fmla="*/ 1 w 104"/>
                <a:gd name="T19" fmla="*/ 1 h 60"/>
                <a:gd name="T20" fmla="*/ 1 w 104"/>
                <a:gd name="T21" fmla="*/ 1 h 60"/>
                <a:gd name="T22" fmla="*/ 1 w 104"/>
                <a:gd name="T23" fmla="*/ 1 h 60"/>
                <a:gd name="T24" fmla="*/ 1 w 104"/>
                <a:gd name="T25" fmla="*/ 1 h 60"/>
                <a:gd name="T26" fmla="*/ 1 w 104"/>
                <a:gd name="T27" fmla="*/ 1 h 60"/>
                <a:gd name="T28" fmla="*/ 1 w 104"/>
                <a:gd name="T29" fmla="*/ 1 h 60"/>
                <a:gd name="T30" fmla="*/ 1 w 104"/>
                <a:gd name="T31" fmla="*/ 1 h 60"/>
                <a:gd name="T32" fmla="*/ 1 w 104"/>
                <a:gd name="T33" fmla="*/ 1 h 60"/>
                <a:gd name="T34" fmla="*/ 1 w 104"/>
                <a:gd name="T35" fmla="*/ 1 h 60"/>
                <a:gd name="T36" fmla="*/ 1 w 104"/>
                <a:gd name="T37" fmla="*/ 1 h 60"/>
                <a:gd name="T38" fmla="*/ 1 w 104"/>
                <a:gd name="T39" fmla="*/ 1 h 60"/>
                <a:gd name="T40" fmla="*/ 1 w 104"/>
                <a:gd name="T41" fmla="*/ 1 h 60"/>
                <a:gd name="T42" fmla="*/ 1 w 104"/>
                <a:gd name="T43" fmla="*/ 1 h 60"/>
                <a:gd name="T44" fmla="*/ 1 w 104"/>
                <a:gd name="T45" fmla="*/ 0 h 60"/>
                <a:gd name="T46" fmla="*/ 1 w 104"/>
                <a:gd name="T47" fmla="*/ 0 h 60"/>
                <a:gd name="T48" fmla="*/ 1 w 104"/>
                <a:gd name="T49" fmla="*/ 1 h 60"/>
                <a:gd name="T50" fmla="*/ 1 w 104"/>
                <a:gd name="T51" fmla="*/ 1 h 60"/>
                <a:gd name="T52" fmla="*/ 1 w 104"/>
                <a:gd name="T53" fmla="*/ 1 h 60"/>
                <a:gd name="T54" fmla="*/ 0 w 104"/>
                <a:gd name="T55" fmla="*/ 1 h 60"/>
                <a:gd name="T56" fmla="*/ 0 w 104"/>
                <a:gd name="T57" fmla="*/ 1 h 60"/>
                <a:gd name="T58" fmla="*/ 1 w 104"/>
                <a:gd name="T59" fmla="*/ 1 h 60"/>
                <a:gd name="T60" fmla="*/ 1 w 104"/>
                <a:gd name="T61" fmla="*/ 1 h 60"/>
                <a:gd name="T62" fmla="*/ 1 w 104"/>
                <a:gd name="T63" fmla="*/ 1 h 60"/>
                <a:gd name="T64" fmla="*/ 1 w 104"/>
                <a:gd name="T65" fmla="*/ 1 h 60"/>
                <a:gd name="T66" fmla="*/ 1 w 104"/>
                <a:gd name="T67" fmla="*/ 1 h 60"/>
                <a:gd name="T68" fmla="*/ 1 w 104"/>
                <a:gd name="T69" fmla="*/ 1 h 60"/>
                <a:gd name="T70" fmla="*/ 1 w 104"/>
                <a:gd name="T71" fmla="*/ 1 h 60"/>
                <a:gd name="T72" fmla="*/ 1 w 104"/>
                <a:gd name="T73" fmla="*/ 1 h 60"/>
                <a:gd name="T74" fmla="*/ 1 w 104"/>
                <a:gd name="T75" fmla="*/ 1 h 60"/>
                <a:gd name="T76" fmla="*/ 1 w 104"/>
                <a:gd name="T77" fmla="*/ 1 h 60"/>
                <a:gd name="T78" fmla="*/ 1 w 104"/>
                <a:gd name="T79" fmla="*/ 1 h 60"/>
                <a:gd name="T80" fmla="*/ 1 w 104"/>
                <a:gd name="T81" fmla="*/ 1 h 60"/>
                <a:gd name="T82" fmla="*/ 1 w 104"/>
                <a:gd name="T83" fmla="*/ 1 h 60"/>
                <a:gd name="T84" fmla="*/ 1 w 104"/>
                <a:gd name="T85" fmla="*/ 1 h 60"/>
                <a:gd name="T86" fmla="*/ 1 w 104"/>
                <a:gd name="T87" fmla="*/ 1 h 60"/>
                <a:gd name="T88" fmla="*/ 1 w 104"/>
                <a:gd name="T89" fmla="*/ 1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
                <a:gd name="T136" fmla="*/ 0 h 60"/>
                <a:gd name="T137" fmla="*/ 104 w 104"/>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 h="60">
                  <a:moveTo>
                    <a:pt x="46" y="26"/>
                  </a:moveTo>
                  <a:lnTo>
                    <a:pt x="46" y="26"/>
                  </a:lnTo>
                  <a:lnTo>
                    <a:pt x="48" y="18"/>
                  </a:lnTo>
                  <a:lnTo>
                    <a:pt x="52" y="12"/>
                  </a:lnTo>
                  <a:lnTo>
                    <a:pt x="54" y="12"/>
                  </a:lnTo>
                  <a:lnTo>
                    <a:pt x="56" y="10"/>
                  </a:lnTo>
                  <a:lnTo>
                    <a:pt x="64" y="12"/>
                  </a:lnTo>
                  <a:lnTo>
                    <a:pt x="70" y="14"/>
                  </a:lnTo>
                  <a:lnTo>
                    <a:pt x="76" y="18"/>
                  </a:lnTo>
                  <a:lnTo>
                    <a:pt x="78" y="24"/>
                  </a:lnTo>
                  <a:lnTo>
                    <a:pt x="82" y="36"/>
                  </a:lnTo>
                  <a:lnTo>
                    <a:pt x="84" y="46"/>
                  </a:lnTo>
                  <a:lnTo>
                    <a:pt x="94" y="48"/>
                  </a:lnTo>
                  <a:lnTo>
                    <a:pt x="100" y="46"/>
                  </a:lnTo>
                  <a:lnTo>
                    <a:pt x="104" y="42"/>
                  </a:lnTo>
                  <a:lnTo>
                    <a:pt x="88" y="16"/>
                  </a:lnTo>
                  <a:lnTo>
                    <a:pt x="80" y="0"/>
                  </a:lnTo>
                  <a:lnTo>
                    <a:pt x="46" y="2"/>
                  </a:lnTo>
                  <a:lnTo>
                    <a:pt x="10" y="6"/>
                  </a:lnTo>
                  <a:lnTo>
                    <a:pt x="0" y="12"/>
                  </a:lnTo>
                  <a:lnTo>
                    <a:pt x="20" y="34"/>
                  </a:lnTo>
                  <a:lnTo>
                    <a:pt x="28" y="40"/>
                  </a:lnTo>
                  <a:lnTo>
                    <a:pt x="34" y="50"/>
                  </a:lnTo>
                  <a:lnTo>
                    <a:pt x="36" y="58"/>
                  </a:lnTo>
                  <a:lnTo>
                    <a:pt x="42" y="60"/>
                  </a:lnTo>
                  <a:lnTo>
                    <a:pt x="46" y="56"/>
                  </a:lnTo>
                  <a:lnTo>
                    <a:pt x="42" y="46"/>
                  </a:lnTo>
                  <a:lnTo>
                    <a:pt x="40" y="36"/>
                  </a:lnTo>
                  <a:lnTo>
                    <a:pt x="40" y="30"/>
                  </a:lnTo>
                  <a:lnTo>
                    <a:pt x="42" y="30"/>
                  </a:lnTo>
                  <a:lnTo>
                    <a:pt x="46" y="26"/>
                  </a:lnTo>
                  <a:close/>
                </a:path>
              </a:pathLst>
            </a:custGeom>
            <a:solidFill>
              <a:srgbClr val="5C4D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31" name="Freeform 961"/>
            <p:cNvSpPr>
              <a:spLocks/>
            </p:cNvSpPr>
            <p:nvPr/>
          </p:nvSpPr>
          <p:spPr bwMode="gray">
            <a:xfrm>
              <a:off x="2691" y="1413"/>
              <a:ext cx="10" cy="12"/>
            </a:xfrm>
            <a:custGeom>
              <a:avLst/>
              <a:gdLst>
                <a:gd name="T0" fmla="*/ 0 w 18"/>
                <a:gd name="T1" fmla="*/ 1 h 20"/>
                <a:gd name="T2" fmla="*/ 0 w 18"/>
                <a:gd name="T3" fmla="*/ 1 h 20"/>
                <a:gd name="T4" fmla="*/ 1 w 18"/>
                <a:gd name="T5" fmla="*/ 1 h 20"/>
                <a:gd name="T6" fmla="*/ 1 w 18"/>
                <a:gd name="T7" fmla="*/ 1 h 20"/>
                <a:gd name="T8" fmla="*/ 1 w 18"/>
                <a:gd name="T9" fmla="*/ 1 h 20"/>
                <a:gd name="T10" fmla="*/ 1 w 18"/>
                <a:gd name="T11" fmla="*/ 1 h 20"/>
                <a:gd name="T12" fmla="*/ 1 w 18"/>
                <a:gd name="T13" fmla="*/ 1 h 20"/>
                <a:gd name="T14" fmla="*/ 1 w 18"/>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20"/>
                <a:gd name="T26" fmla="*/ 18 w 18"/>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20">
                  <a:moveTo>
                    <a:pt x="0" y="20"/>
                  </a:moveTo>
                  <a:lnTo>
                    <a:pt x="0" y="20"/>
                  </a:lnTo>
                  <a:lnTo>
                    <a:pt x="2" y="20"/>
                  </a:lnTo>
                  <a:lnTo>
                    <a:pt x="10" y="16"/>
                  </a:lnTo>
                  <a:lnTo>
                    <a:pt x="14" y="14"/>
                  </a:lnTo>
                  <a:lnTo>
                    <a:pt x="16" y="10"/>
                  </a:lnTo>
                  <a:lnTo>
                    <a:pt x="18" y="6"/>
                  </a:lnTo>
                  <a:lnTo>
                    <a:pt x="18" y="0"/>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32" name="Freeform 962"/>
            <p:cNvSpPr>
              <a:spLocks/>
            </p:cNvSpPr>
            <p:nvPr/>
          </p:nvSpPr>
          <p:spPr bwMode="gray">
            <a:xfrm>
              <a:off x="2638" y="1430"/>
              <a:ext cx="12" cy="7"/>
            </a:xfrm>
            <a:custGeom>
              <a:avLst/>
              <a:gdLst>
                <a:gd name="T0" fmla="*/ 0 w 22"/>
                <a:gd name="T1" fmla="*/ 1 h 10"/>
                <a:gd name="T2" fmla="*/ 0 w 22"/>
                <a:gd name="T3" fmla="*/ 1 h 10"/>
                <a:gd name="T4" fmla="*/ 1 w 22"/>
                <a:gd name="T5" fmla="*/ 1 h 10"/>
                <a:gd name="T6" fmla="*/ 1 w 22"/>
                <a:gd name="T7" fmla="*/ 1 h 10"/>
                <a:gd name="T8" fmla="*/ 1 w 22"/>
                <a:gd name="T9" fmla="*/ 1 h 10"/>
                <a:gd name="T10" fmla="*/ 1 w 22"/>
                <a:gd name="T11" fmla="*/ 0 h 10"/>
                <a:gd name="T12" fmla="*/ 0 60000 65536"/>
                <a:gd name="T13" fmla="*/ 0 60000 65536"/>
                <a:gd name="T14" fmla="*/ 0 60000 65536"/>
                <a:gd name="T15" fmla="*/ 0 60000 65536"/>
                <a:gd name="T16" fmla="*/ 0 60000 65536"/>
                <a:gd name="T17" fmla="*/ 0 60000 65536"/>
                <a:gd name="T18" fmla="*/ 0 w 22"/>
                <a:gd name="T19" fmla="*/ 0 h 10"/>
                <a:gd name="T20" fmla="*/ 22 w 2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2" h="10">
                  <a:moveTo>
                    <a:pt x="0" y="4"/>
                  </a:moveTo>
                  <a:lnTo>
                    <a:pt x="0" y="4"/>
                  </a:lnTo>
                  <a:lnTo>
                    <a:pt x="6" y="10"/>
                  </a:lnTo>
                  <a:lnTo>
                    <a:pt x="10" y="8"/>
                  </a:lnTo>
                  <a:lnTo>
                    <a:pt x="2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33" name="Freeform 963"/>
            <p:cNvSpPr>
              <a:spLocks/>
            </p:cNvSpPr>
            <p:nvPr/>
          </p:nvSpPr>
          <p:spPr bwMode="gray">
            <a:xfrm>
              <a:off x="2642" y="1434"/>
              <a:ext cx="3" cy="5"/>
            </a:xfrm>
            <a:custGeom>
              <a:avLst/>
              <a:gdLst>
                <a:gd name="T0" fmla="*/ 1 w 6"/>
                <a:gd name="T1" fmla="*/ 0 h 8"/>
                <a:gd name="T2" fmla="*/ 1 w 6"/>
                <a:gd name="T3" fmla="*/ 0 h 8"/>
                <a:gd name="T4" fmla="*/ 1 w 6"/>
                <a:gd name="T5" fmla="*/ 1 h 8"/>
                <a:gd name="T6" fmla="*/ 0 w 6"/>
                <a:gd name="T7" fmla="*/ 1 h 8"/>
                <a:gd name="T8" fmla="*/ 0 w 6"/>
                <a:gd name="T9" fmla="*/ 1 h 8"/>
                <a:gd name="T10" fmla="*/ 1 w 6"/>
                <a:gd name="T11" fmla="*/ 1 h 8"/>
                <a:gd name="T12" fmla="*/ 1 w 6"/>
                <a:gd name="T13" fmla="*/ 1 h 8"/>
                <a:gd name="T14" fmla="*/ 0 60000 65536"/>
                <a:gd name="T15" fmla="*/ 0 60000 65536"/>
                <a:gd name="T16" fmla="*/ 0 60000 65536"/>
                <a:gd name="T17" fmla="*/ 0 60000 65536"/>
                <a:gd name="T18" fmla="*/ 0 60000 65536"/>
                <a:gd name="T19" fmla="*/ 0 60000 65536"/>
                <a:gd name="T20" fmla="*/ 0 60000 65536"/>
                <a:gd name="T21" fmla="*/ 0 w 6"/>
                <a:gd name="T22" fmla="*/ 0 h 8"/>
                <a:gd name="T23" fmla="*/ 6 w 6"/>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8">
                  <a:moveTo>
                    <a:pt x="4" y="0"/>
                  </a:moveTo>
                  <a:lnTo>
                    <a:pt x="4" y="0"/>
                  </a:lnTo>
                  <a:lnTo>
                    <a:pt x="2" y="2"/>
                  </a:lnTo>
                  <a:lnTo>
                    <a:pt x="0" y="6"/>
                  </a:lnTo>
                  <a:lnTo>
                    <a:pt x="4" y="8"/>
                  </a:lnTo>
                  <a:lnTo>
                    <a:pt x="6" y="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34" name="Freeform 964"/>
            <p:cNvSpPr>
              <a:spLocks/>
            </p:cNvSpPr>
            <p:nvPr/>
          </p:nvSpPr>
          <p:spPr bwMode="gray">
            <a:xfrm>
              <a:off x="2650" y="1460"/>
              <a:ext cx="10" cy="8"/>
            </a:xfrm>
            <a:custGeom>
              <a:avLst/>
              <a:gdLst>
                <a:gd name="T0" fmla="*/ 0 w 16"/>
                <a:gd name="T1" fmla="*/ 1 h 12"/>
                <a:gd name="T2" fmla="*/ 0 w 16"/>
                <a:gd name="T3" fmla="*/ 1 h 12"/>
                <a:gd name="T4" fmla="*/ 1 w 16"/>
                <a:gd name="T5" fmla="*/ 1 h 12"/>
                <a:gd name="T6" fmla="*/ 1 w 16"/>
                <a:gd name="T7" fmla="*/ 1 h 12"/>
                <a:gd name="T8" fmla="*/ 1 w 16"/>
                <a:gd name="T9" fmla="*/ 1 h 12"/>
                <a:gd name="T10" fmla="*/ 1 w 16"/>
                <a:gd name="T11" fmla="*/ 0 h 12"/>
                <a:gd name="T12" fmla="*/ 0 60000 65536"/>
                <a:gd name="T13" fmla="*/ 0 60000 65536"/>
                <a:gd name="T14" fmla="*/ 0 60000 65536"/>
                <a:gd name="T15" fmla="*/ 0 60000 65536"/>
                <a:gd name="T16" fmla="*/ 0 60000 65536"/>
                <a:gd name="T17" fmla="*/ 0 60000 65536"/>
                <a:gd name="T18" fmla="*/ 0 w 16"/>
                <a:gd name="T19" fmla="*/ 0 h 12"/>
                <a:gd name="T20" fmla="*/ 16 w 1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6" h="12">
                  <a:moveTo>
                    <a:pt x="0" y="12"/>
                  </a:moveTo>
                  <a:lnTo>
                    <a:pt x="0" y="12"/>
                  </a:lnTo>
                  <a:lnTo>
                    <a:pt x="8" y="8"/>
                  </a:lnTo>
                  <a:lnTo>
                    <a:pt x="14" y="4"/>
                  </a:lnTo>
                  <a:lnTo>
                    <a:pt x="16" y="0"/>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35" name="Freeform 965"/>
            <p:cNvSpPr>
              <a:spLocks/>
            </p:cNvSpPr>
            <p:nvPr/>
          </p:nvSpPr>
          <p:spPr bwMode="gray">
            <a:xfrm>
              <a:off x="2583" y="1338"/>
              <a:ext cx="132" cy="107"/>
            </a:xfrm>
            <a:custGeom>
              <a:avLst/>
              <a:gdLst>
                <a:gd name="T0" fmla="*/ 1 w 222"/>
                <a:gd name="T1" fmla="*/ 1 h 172"/>
                <a:gd name="T2" fmla="*/ 1 w 222"/>
                <a:gd name="T3" fmla="*/ 1 h 172"/>
                <a:gd name="T4" fmla="*/ 1 w 222"/>
                <a:gd name="T5" fmla="*/ 1 h 172"/>
                <a:gd name="T6" fmla="*/ 1 w 222"/>
                <a:gd name="T7" fmla="*/ 1 h 172"/>
                <a:gd name="T8" fmla="*/ 1 w 222"/>
                <a:gd name="T9" fmla="*/ 1 h 172"/>
                <a:gd name="T10" fmla="*/ 1 w 222"/>
                <a:gd name="T11" fmla="*/ 1 h 172"/>
                <a:gd name="T12" fmla="*/ 1 w 222"/>
                <a:gd name="T13" fmla="*/ 1 h 172"/>
                <a:gd name="T14" fmla="*/ 1 w 222"/>
                <a:gd name="T15" fmla="*/ 1 h 172"/>
                <a:gd name="T16" fmla="*/ 1 w 222"/>
                <a:gd name="T17" fmla="*/ 1 h 172"/>
                <a:gd name="T18" fmla="*/ 1 w 222"/>
                <a:gd name="T19" fmla="*/ 1 h 172"/>
                <a:gd name="T20" fmla="*/ 1 w 222"/>
                <a:gd name="T21" fmla="*/ 1 h 172"/>
                <a:gd name="T22" fmla="*/ 1 w 222"/>
                <a:gd name="T23" fmla="*/ 1 h 172"/>
                <a:gd name="T24" fmla="*/ 0 w 222"/>
                <a:gd name="T25" fmla="*/ 1 h 172"/>
                <a:gd name="T26" fmla="*/ 0 w 222"/>
                <a:gd name="T27" fmla="*/ 1 h 172"/>
                <a:gd name="T28" fmla="*/ 1 w 222"/>
                <a:gd name="T29" fmla="*/ 1 h 172"/>
                <a:gd name="T30" fmla="*/ 1 w 222"/>
                <a:gd name="T31" fmla="*/ 1 h 172"/>
                <a:gd name="T32" fmla="*/ 1 w 222"/>
                <a:gd name="T33" fmla="*/ 1 h 172"/>
                <a:gd name="T34" fmla="*/ 1 w 222"/>
                <a:gd name="T35" fmla="*/ 1 h 172"/>
                <a:gd name="T36" fmla="*/ 1 w 222"/>
                <a:gd name="T37" fmla="*/ 1 h 172"/>
                <a:gd name="T38" fmla="*/ 1 w 222"/>
                <a:gd name="T39" fmla="*/ 1 h 172"/>
                <a:gd name="T40" fmla="*/ 1 w 222"/>
                <a:gd name="T41" fmla="*/ 1 h 172"/>
                <a:gd name="T42" fmla="*/ 1 w 222"/>
                <a:gd name="T43" fmla="*/ 1 h 172"/>
                <a:gd name="T44" fmla="*/ 1 w 222"/>
                <a:gd name="T45" fmla="*/ 1 h 172"/>
                <a:gd name="T46" fmla="*/ 1 w 222"/>
                <a:gd name="T47" fmla="*/ 1 h 172"/>
                <a:gd name="T48" fmla="*/ 1 w 222"/>
                <a:gd name="T49" fmla="*/ 1 h 172"/>
                <a:gd name="T50" fmla="*/ 1 w 222"/>
                <a:gd name="T51" fmla="*/ 1 h 172"/>
                <a:gd name="T52" fmla="*/ 1 w 222"/>
                <a:gd name="T53" fmla="*/ 1 h 172"/>
                <a:gd name="T54" fmla="*/ 1 w 222"/>
                <a:gd name="T55" fmla="*/ 1 h 172"/>
                <a:gd name="T56" fmla="*/ 1 w 222"/>
                <a:gd name="T57" fmla="*/ 1 h 172"/>
                <a:gd name="T58" fmla="*/ 1 w 222"/>
                <a:gd name="T59" fmla="*/ 1 h 172"/>
                <a:gd name="T60" fmla="*/ 1 w 222"/>
                <a:gd name="T61" fmla="*/ 1 h 172"/>
                <a:gd name="T62" fmla="*/ 1 w 222"/>
                <a:gd name="T63" fmla="*/ 1 h 172"/>
                <a:gd name="T64" fmla="*/ 1 w 222"/>
                <a:gd name="T65" fmla="*/ 1 h 172"/>
                <a:gd name="T66" fmla="*/ 1 w 222"/>
                <a:gd name="T67" fmla="*/ 0 h 172"/>
                <a:gd name="T68" fmla="*/ 1 w 222"/>
                <a:gd name="T69" fmla="*/ 0 h 172"/>
                <a:gd name="T70" fmla="*/ 1 w 222"/>
                <a:gd name="T71" fmla="*/ 0 h 172"/>
                <a:gd name="T72" fmla="*/ 1 w 222"/>
                <a:gd name="T73" fmla="*/ 1 h 172"/>
                <a:gd name="T74" fmla="*/ 1 w 222"/>
                <a:gd name="T75" fmla="*/ 1 h 172"/>
                <a:gd name="T76" fmla="*/ 1 w 222"/>
                <a:gd name="T77" fmla="*/ 1 h 172"/>
                <a:gd name="T78" fmla="*/ 1 w 222"/>
                <a:gd name="T79" fmla="*/ 1 h 172"/>
                <a:gd name="T80" fmla="*/ 1 w 222"/>
                <a:gd name="T81" fmla="*/ 1 h 172"/>
                <a:gd name="T82" fmla="*/ 1 w 222"/>
                <a:gd name="T83" fmla="*/ 1 h 172"/>
                <a:gd name="T84" fmla="*/ 1 w 222"/>
                <a:gd name="T85" fmla="*/ 1 h 172"/>
                <a:gd name="T86" fmla="*/ 1 w 222"/>
                <a:gd name="T87" fmla="*/ 1 h 172"/>
                <a:gd name="T88" fmla="*/ 1 w 222"/>
                <a:gd name="T89" fmla="*/ 1 h 1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2"/>
                <a:gd name="T136" fmla="*/ 0 h 172"/>
                <a:gd name="T137" fmla="*/ 222 w 222"/>
                <a:gd name="T138" fmla="*/ 172 h 17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2" h="172">
                  <a:moveTo>
                    <a:pt x="222" y="90"/>
                  </a:moveTo>
                  <a:lnTo>
                    <a:pt x="222" y="90"/>
                  </a:lnTo>
                  <a:lnTo>
                    <a:pt x="134" y="106"/>
                  </a:lnTo>
                  <a:lnTo>
                    <a:pt x="116" y="124"/>
                  </a:lnTo>
                  <a:lnTo>
                    <a:pt x="100" y="136"/>
                  </a:lnTo>
                  <a:lnTo>
                    <a:pt x="92" y="142"/>
                  </a:lnTo>
                  <a:lnTo>
                    <a:pt x="82" y="146"/>
                  </a:lnTo>
                  <a:lnTo>
                    <a:pt x="4" y="172"/>
                  </a:lnTo>
                  <a:lnTo>
                    <a:pt x="2" y="172"/>
                  </a:lnTo>
                  <a:lnTo>
                    <a:pt x="0" y="170"/>
                  </a:lnTo>
                  <a:lnTo>
                    <a:pt x="0" y="168"/>
                  </a:lnTo>
                  <a:lnTo>
                    <a:pt x="2" y="166"/>
                  </a:lnTo>
                  <a:lnTo>
                    <a:pt x="22" y="148"/>
                  </a:lnTo>
                  <a:lnTo>
                    <a:pt x="40" y="128"/>
                  </a:lnTo>
                  <a:lnTo>
                    <a:pt x="36" y="112"/>
                  </a:lnTo>
                  <a:lnTo>
                    <a:pt x="34" y="96"/>
                  </a:lnTo>
                  <a:lnTo>
                    <a:pt x="36" y="76"/>
                  </a:lnTo>
                  <a:lnTo>
                    <a:pt x="36" y="66"/>
                  </a:lnTo>
                  <a:lnTo>
                    <a:pt x="40" y="56"/>
                  </a:lnTo>
                  <a:lnTo>
                    <a:pt x="44" y="46"/>
                  </a:lnTo>
                  <a:lnTo>
                    <a:pt x="48" y="36"/>
                  </a:lnTo>
                  <a:lnTo>
                    <a:pt x="56" y="26"/>
                  </a:lnTo>
                  <a:lnTo>
                    <a:pt x="66" y="18"/>
                  </a:lnTo>
                  <a:lnTo>
                    <a:pt x="78" y="10"/>
                  </a:lnTo>
                  <a:lnTo>
                    <a:pt x="92" y="4"/>
                  </a:lnTo>
                  <a:lnTo>
                    <a:pt x="100" y="4"/>
                  </a:lnTo>
                  <a:lnTo>
                    <a:pt x="108" y="2"/>
                  </a:lnTo>
                  <a:lnTo>
                    <a:pt x="128" y="0"/>
                  </a:lnTo>
                  <a:lnTo>
                    <a:pt x="140" y="0"/>
                  </a:lnTo>
                  <a:lnTo>
                    <a:pt x="154" y="0"/>
                  </a:lnTo>
                  <a:lnTo>
                    <a:pt x="166" y="4"/>
                  </a:lnTo>
                  <a:lnTo>
                    <a:pt x="176" y="8"/>
                  </a:lnTo>
                  <a:lnTo>
                    <a:pt x="192" y="22"/>
                  </a:lnTo>
                  <a:lnTo>
                    <a:pt x="198" y="28"/>
                  </a:lnTo>
                  <a:lnTo>
                    <a:pt x="202" y="36"/>
                  </a:lnTo>
                  <a:lnTo>
                    <a:pt x="210" y="56"/>
                  </a:lnTo>
                  <a:lnTo>
                    <a:pt x="218" y="84"/>
                  </a:lnTo>
                  <a:lnTo>
                    <a:pt x="222" y="9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36" name="Freeform 966"/>
            <p:cNvSpPr>
              <a:spLocks/>
            </p:cNvSpPr>
            <p:nvPr/>
          </p:nvSpPr>
          <p:spPr bwMode="gray">
            <a:xfrm>
              <a:off x="2685" y="1489"/>
              <a:ext cx="15" cy="34"/>
            </a:xfrm>
            <a:custGeom>
              <a:avLst/>
              <a:gdLst>
                <a:gd name="T0" fmla="*/ 1 w 26"/>
                <a:gd name="T1" fmla="*/ 1 h 54"/>
                <a:gd name="T2" fmla="*/ 1 w 26"/>
                <a:gd name="T3" fmla="*/ 1 h 54"/>
                <a:gd name="T4" fmla="*/ 1 w 26"/>
                <a:gd name="T5" fmla="*/ 1 h 54"/>
                <a:gd name="T6" fmla="*/ 1 w 26"/>
                <a:gd name="T7" fmla="*/ 1 h 54"/>
                <a:gd name="T8" fmla="*/ 1 w 26"/>
                <a:gd name="T9" fmla="*/ 1 h 54"/>
                <a:gd name="T10" fmla="*/ 1 w 26"/>
                <a:gd name="T11" fmla="*/ 1 h 54"/>
                <a:gd name="T12" fmla="*/ 1 w 26"/>
                <a:gd name="T13" fmla="*/ 1 h 54"/>
                <a:gd name="T14" fmla="*/ 1 w 26"/>
                <a:gd name="T15" fmla="*/ 1 h 54"/>
                <a:gd name="T16" fmla="*/ 1 w 26"/>
                <a:gd name="T17" fmla="*/ 1 h 54"/>
                <a:gd name="T18" fmla="*/ 1 w 26"/>
                <a:gd name="T19" fmla="*/ 1 h 54"/>
                <a:gd name="T20" fmla="*/ 1 w 26"/>
                <a:gd name="T21" fmla="*/ 0 h 54"/>
                <a:gd name="T22" fmla="*/ 1 w 26"/>
                <a:gd name="T23" fmla="*/ 0 h 54"/>
                <a:gd name="T24" fmla="*/ 1 w 26"/>
                <a:gd name="T25" fmla="*/ 1 h 54"/>
                <a:gd name="T26" fmla="*/ 1 w 26"/>
                <a:gd name="T27" fmla="*/ 1 h 54"/>
                <a:gd name="T28" fmla="*/ 1 w 26"/>
                <a:gd name="T29" fmla="*/ 1 h 54"/>
                <a:gd name="T30" fmla="*/ 1 w 26"/>
                <a:gd name="T31" fmla="*/ 1 h 54"/>
                <a:gd name="T32" fmla="*/ 1 w 26"/>
                <a:gd name="T33" fmla="*/ 1 h 54"/>
                <a:gd name="T34" fmla="*/ 1 w 26"/>
                <a:gd name="T35" fmla="*/ 1 h 54"/>
                <a:gd name="T36" fmla="*/ 0 w 26"/>
                <a:gd name="T37" fmla="*/ 1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54"/>
                <a:gd name="T59" fmla="*/ 26 w 2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54">
                  <a:moveTo>
                    <a:pt x="26" y="54"/>
                  </a:moveTo>
                  <a:lnTo>
                    <a:pt x="26" y="54"/>
                  </a:lnTo>
                  <a:lnTo>
                    <a:pt x="24" y="40"/>
                  </a:lnTo>
                  <a:lnTo>
                    <a:pt x="20" y="28"/>
                  </a:lnTo>
                  <a:lnTo>
                    <a:pt x="18" y="24"/>
                  </a:lnTo>
                  <a:lnTo>
                    <a:pt x="16" y="22"/>
                  </a:lnTo>
                  <a:lnTo>
                    <a:pt x="14" y="20"/>
                  </a:lnTo>
                  <a:lnTo>
                    <a:pt x="14" y="18"/>
                  </a:lnTo>
                  <a:lnTo>
                    <a:pt x="12" y="10"/>
                  </a:lnTo>
                  <a:lnTo>
                    <a:pt x="14" y="0"/>
                  </a:lnTo>
                  <a:lnTo>
                    <a:pt x="8" y="10"/>
                  </a:lnTo>
                  <a:lnTo>
                    <a:pt x="6" y="18"/>
                  </a:lnTo>
                  <a:lnTo>
                    <a:pt x="4" y="24"/>
                  </a:lnTo>
                  <a:lnTo>
                    <a:pt x="2" y="26"/>
                  </a:lnTo>
                  <a:lnTo>
                    <a:pt x="2" y="22"/>
                  </a:lnTo>
                  <a:lnTo>
                    <a:pt x="0" y="16"/>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37" name="Freeform 967"/>
            <p:cNvSpPr>
              <a:spLocks/>
            </p:cNvSpPr>
            <p:nvPr/>
          </p:nvSpPr>
          <p:spPr bwMode="gray">
            <a:xfrm>
              <a:off x="2703" y="1434"/>
              <a:ext cx="41" cy="59"/>
            </a:xfrm>
            <a:custGeom>
              <a:avLst/>
              <a:gdLst>
                <a:gd name="T0" fmla="*/ 0 w 70"/>
                <a:gd name="T1" fmla="*/ 1 h 94"/>
                <a:gd name="T2" fmla="*/ 0 w 70"/>
                <a:gd name="T3" fmla="*/ 1 h 94"/>
                <a:gd name="T4" fmla="*/ 0 w 70"/>
                <a:gd name="T5" fmla="*/ 1 h 94"/>
                <a:gd name="T6" fmla="*/ 1 w 70"/>
                <a:gd name="T7" fmla="*/ 1 h 94"/>
                <a:gd name="T8" fmla="*/ 1 w 70"/>
                <a:gd name="T9" fmla="*/ 1 h 94"/>
                <a:gd name="T10" fmla="*/ 1 w 70"/>
                <a:gd name="T11" fmla="*/ 1 h 94"/>
                <a:gd name="T12" fmla="*/ 1 w 70"/>
                <a:gd name="T13" fmla="*/ 1 h 94"/>
                <a:gd name="T14" fmla="*/ 1 w 70"/>
                <a:gd name="T15" fmla="*/ 1 h 94"/>
                <a:gd name="T16" fmla="*/ 1 w 70"/>
                <a:gd name="T17" fmla="*/ 1 h 94"/>
                <a:gd name="T18" fmla="*/ 1 w 70"/>
                <a:gd name="T19" fmla="*/ 1 h 94"/>
                <a:gd name="T20" fmla="*/ 1 w 70"/>
                <a:gd name="T21" fmla="*/ 1 h 94"/>
                <a:gd name="T22" fmla="*/ 1 w 70"/>
                <a:gd name="T23" fmla="*/ 1 h 94"/>
                <a:gd name="T24" fmla="*/ 1 w 70"/>
                <a:gd name="T25" fmla="*/ 1 h 94"/>
                <a:gd name="T26" fmla="*/ 1 w 70"/>
                <a:gd name="T27" fmla="*/ 1 h 94"/>
                <a:gd name="T28" fmla="*/ 1 w 70"/>
                <a:gd name="T29" fmla="*/ 1 h 94"/>
                <a:gd name="T30" fmla="*/ 1 w 70"/>
                <a:gd name="T31" fmla="*/ 1 h 94"/>
                <a:gd name="T32" fmla="*/ 1 w 70"/>
                <a:gd name="T33" fmla="*/ 1 h 94"/>
                <a:gd name="T34" fmla="*/ 1 w 70"/>
                <a:gd name="T35" fmla="*/ 1 h 94"/>
                <a:gd name="T36" fmla="*/ 1 w 70"/>
                <a:gd name="T37" fmla="*/ 1 h 94"/>
                <a:gd name="T38" fmla="*/ 1 w 70"/>
                <a:gd name="T39" fmla="*/ 1 h 94"/>
                <a:gd name="T40" fmla="*/ 1 w 70"/>
                <a:gd name="T41" fmla="*/ 1 h 94"/>
                <a:gd name="T42" fmla="*/ 1 w 70"/>
                <a:gd name="T43" fmla="*/ 1 h 94"/>
                <a:gd name="T44" fmla="*/ 1 w 70"/>
                <a:gd name="T45" fmla="*/ 0 h 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0"/>
                <a:gd name="T70" fmla="*/ 0 h 94"/>
                <a:gd name="T71" fmla="*/ 70 w 70"/>
                <a:gd name="T72" fmla="*/ 94 h 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0" h="94">
                  <a:moveTo>
                    <a:pt x="0" y="70"/>
                  </a:moveTo>
                  <a:lnTo>
                    <a:pt x="0" y="70"/>
                  </a:lnTo>
                  <a:lnTo>
                    <a:pt x="0" y="64"/>
                  </a:lnTo>
                  <a:lnTo>
                    <a:pt x="2" y="58"/>
                  </a:lnTo>
                  <a:lnTo>
                    <a:pt x="4" y="56"/>
                  </a:lnTo>
                  <a:lnTo>
                    <a:pt x="10" y="60"/>
                  </a:lnTo>
                  <a:lnTo>
                    <a:pt x="18" y="68"/>
                  </a:lnTo>
                  <a:lnTo>
                    <a:pt x="28" y="84"/>
                  </a:lnTo>
                  <a:lnTo>
                    <a:pt x="32" y="88"/>
                  </a:lnTo>
                  <a:lnTo>
                    <a:pt x="38" y="90"/>
                  </a:lnTo>
                  <a:lnTo>
                    <a:pt x="44" y="94"/>
                  </a:lnTo>
                  <a:lnTo>
                    <a:pt x="50" y="48"/>
                  </a:lnTo>
                  <a:lnTo>
                    <a:pt x="54" y="26"/>
                  </a:lnTo>
                  <a:lnTo>
                    <a:pt x="58" y="14"/>
                  </a:lnTo>
                  <a:lnTo>
                    <a:pt x="62" y="8"/>
                  </a:lnTo>
                  <a:lnTo>
                    <a:pt x="68" y="4"/>
                  </a:lnTo>
                  <a:lnTo>
                    <a:pt x="70" y="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38" name="Freeform 968"/>
            <p:cNvSpPr>
              <a:spLocks/>
            </p:cNvSpPr>
            <p:nvPr/>
          </p:nvSpPr>
          <p:spPr bwMode="gray">
            <a:xfrm>
              <a:off x="2739" y="1503"/>
              <a:ext cx="10" cy="106"/>
            </a:xfrm>
            <a:custGeom>
              <a:avLst/>
              <a:gdLst>
                <a:gd name="T0" fmla="*/ 0 w 16"/>
                <a:gd name="T1" fmla="*/ 0 h 170"/>
                <a:gd name="T2" fmla="*/ 0 w 16"/>
                <a:gd name="T3" fmla="*/ 0 h 170"/>
                <a:gd name="T4" fmla="*/ 1 w 16"/>
                <a:gd name="T5" fmla="*/ 1 h 170"/>
                <a:gd name="T6" fmla="*/ 1 w 16"/>
                <a:gd name="T7" fmla="*/ 1 h 170"/>
                <a:gd name="T8" fmla="*/ 1 w 16"/>
                <a:gd name="T9" fmla="*/ 1 h 170"/>
                <a:gd name="T10" fmla="*/ 1 w 16"/>
                <a:gd name="T11" fmla="*/ 1 h 170"/>
                <a:gd name="T12" fmla="*/ 1 w 16"/>
                <a:gd name="T13" fmla="*/ 1 h 170"/>
                <a:gd name="T14" fmla="*/ 1 w 16"/>
                <a:gd name="T15" fmla="*/ 1 h 170"/>
                <a:gd name="T16" fmla="*/ 1 w 16"/>
                <a:gd name="T17" fmla="*/ 1 h 170"/>
                <a:gd name="T18" fmla="*/ 1 w 16"/>
                <a:gd name="T19" fmla="*/ 1 h 170"/>
                <a:gd name="T20" fmla="*/ 1 w 16"/>
                <a:gd name="T21" fmla="*/ 1 h 170"/>
                <a:gd name="T22" fmla="*/ 1 w 16"/>
                <a:gd name="T23" fmla="*/ 1 h 170"/>
                <a:gd name="T24" fmla="*/ 1 w 16"/>
                <a:gd name="T25" fmla="*/ 1 h 170"/>
                <a:gd name="T26" fmla="*/ 1 w 16"/>
                <a:gd name="T27" fmla="*/ 1 h 170"/>
                <a:gd name="T28" fmla="*/ 1 w 16"/>
                <a:gd name="T29" fmla="*/ 1 h 170"/>
                <a:gd name="T30" fmla="*/ 1 w 16"/>
                <a:gd name="T31" fmla="*/ 1 h 170"/>
                <a:gd name="T32" fmla="*/ 1 w 16"/>
                <a:gd name="T33" fmla="*/ 1 h 170"/>
                <a:gd name="T34" fmla="*/ 1 w 16"/>
                <a:gd name="T35" fmla="*/ 1 h 170"/>
                <a:gd name="T36" fmla="*/ 1 w 16"/>
                <a:gd name="T37" fmla="*/ 1 h 170"/>
                <a:gd name="T38" fmla="*/ 1 w 16"/>
                <a:gd name="T39" fmla="*/ 1 h 170"/>
                <a:gd name="T40" fmla="*/ 1 w 16"/>
                <a:gd name="T41" fmla="*/ 1 h 170"/>
                <a:gd name="T42" fmla="*/ 1 w 16"/>
                <a:gd name="T43" fmla="*/ 1 h 170"/>
                <a:gd name="T44" fmla="*/ 0 w 16"/>
                <a:gd name="T45" fmla="*/ 1 h 170"/>
                <a:gd name="T46" fmla="*/ 1 w 16"/>
                <a:gd name="T47" fmla="*/ 1 h 170"/>
                <a:gd name="T48" fmla="*/ 1 w 16"/>
                <a:gd name="T49" fmla="*/ 1 h 170"/>
                <a:gd name="T50" fmla="*/ 1 w 16"/>
                <a:gd name="T51" fmla="*/ 1 h 170"/>
                <a:gd name="T52" fmla="*/ 1 w 16"/>
                <a:gd name="T53" fmla="*/ 1 h 17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
                <a:gd name="T82" fmla="*/ 0 h 170"/>
                <a:gd name="T83" fmla="*/ 16 w 16"/>
                <a:gd name="T84" fmla="*/ 170 h 17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 h="170">
                  <a:moveTo>
                    <a:pt x="0" y="0"/>
                  </a:moveTo>
                  <a:lnTo>
                    <a:pt x="0" y="0"/>
                  </a:lnTo>
                  <a:lnTo>
                    <a:pt x="4" y="16"/>
                  </a:lnTo>
                  <a:lnTo>
                    <a:pt x="6" y="28"/>
                  </a:lnTo>
                  <a:lnTo>
                    <a:pt x="10" y="34"/>
                  </a:lnTo>
                  <a:lnTo>
                    <a:pt x="12" y="36"/>
                  </a:lnTo>
                  <a:lnTo>
                    <a:pt x="12" y="38"/>
                  </a:lnTo>
                  <a:lnTo>
                    <a:pt x="12" y="44"/>
                  </a:lnTo>
                  <a:lnTo>
                    <a:pt x="12" y="56"/>
                  </a:lnTo>
                  <a:lnTo>
                    <a:pt x="12" y="72"/>
                  </a:lnTo>
                  <a:lnTo>
                    <a:pt x="14" y="82"/>
                  </a:lnTo>
                  <a:lnTo>
                    <a:pt x="16" y="90"/>
                  </a:lnTo>
                  <a:lnTo>
                    <a:pt x="16" y="96"/>
                  </a:lnTo>
                  <a:lnTo>
                    <a:pt x="12" y="110"/>
                  </a:lnTo>
                  <a:lnTo>
                    <a:pt x="6" y="122"/>
                  </a:lnTo>
                  <a:lnTo>
                    <a:pt x="4" y="128"/>
                  </a:lnTo>
                  <a:lnTo>
                    <a:pt x="2" y="134"/>
                  </a:lnTo>
                  <a:lnTo>
                    <a:pt x="0" y="150"/>
                  </a:lnTo>
                  <a:lnTo>
                    <a:pt x="2" y="162"/>
                  </a:lnTo>
                  <a:lnTo>
                    <a:pt x="8" y="168"/>
                  </a:lnTo>
                  <a:lnTo>
                    <a:pt x="12" y="17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39" name="Freeform 969"/>
            <p:cNvSpPr>
              <a:spLocks/>
            </p:cNvSpPr>
            <p:nvPr/>
          </p:nvSpPr>
          <p:spPr bwMode="gray">
            <a:xfrm>
              <a:off x="2792" y="1514"/>
              <a:ext cx="28" cy="107"/>
            </a:xfrm>
            <a:custGeom>
              <a:avLst/>
              <a:gdLst>
                <a:gd name="T0" fmla="*/ 0 w 48"/>
                <a:gd name="T1" fmla="*/ 1 h 172"/>
                <a:gd name="T2" fmla="*/ 0 w 48"/>
                <a:gd name="T3" fmla="*/ 1 h 172"/>
                <a:gd name="T4" fmla="*/ 1 w 48"/>
                <a:gd name="T5" fmla="*/ 1 h 172"/>
                <a:gd name="T6" fmla="*/ 1 w 48"/>
                <a:gd name="T7" fmla="*/ 1 h 172"/>
                <a:gd name="T8" fmla="*/ 1 w 48"/>
                <a:gd name="T9" fmla="*/ 1 h 172"/>
                <a:gd name="T10" fmla="*/ 1 w 48"/>
                <a:gd name="T11" fmla="*/ 1 h 172"/>
                <a:gd name="T12" fmla="*/ 1 w 48"/>
                <a:gd name="T13" fmla="*/ 1 h 172"/>
                <a:gd name="T14" fmla="*/ 1 w 48"/>
                <a:gd name="T15" fmla="*/ 1 h 172"/>
                <a:gd name="T16" fmla="*/ 1 w 48"/>
                <a:gd name="T17" fmla="*/ 1 h 172"/>
                <a:gd name="T18" fmla="*/ 1 w 48"/>
                <a:gd name="T19" fmla="*/ 1 h 172"/>
                <a:gd name="T20" fmla="*/ 1 w 48"/>
                <a:gd name="T21" fmla="*/ 1 h 172"/>
                <a:gd name="T22" fmla="*/ 1 w 48"/>
                <a:gd name="T23" fmla="*/ 1 h 172"/>
                <a:gd name="T24" fmla="*/ 1 w 48"/>
                <a:gd name="T25" fmla="*/ 1 h 172"/>
                <a:gd name="T26" fmla="*/ 1 w 48"/>
                <a:gd name="T27" fmla="*/ 1 h 172"/>
                <a:gd name="T28" fmla="*/ 1 w 48"/>
                <a:gd name="T29" fmla="*/ 1 h 172"/>
                <a:gd name="T30" fmla="*/ 1 w 48"/>
                <a:gd name="T31" fmla="*/ 1 h 172"/>
                <a:gd name="T32" fmla="*/ 1 w 48"/>
                <a:gd name="T33" fmla="*/ 1 h 172"/>
                <a:gd name="T34" fmla="*/ 1 w 48"/>
                <a:gd name="T35" fmla="*/ 1 h 172"/>
                <a:gd name="T36" fmla="*/ 1 w 48"/>
                <a:gd name="T37" fmla="*/ 1 h 172"/>
                <a:gd name="T38" fmla="*/ 1 w 48"/>
                <a:gd name="T39" fmla="*/ 1 h 172"/>
                <a:gd name="T40" fmla="*/ 1 w 48"/>
                <a:gd name="T41" fmla="*/ 1 h 172"/>
                <a:gd name="T42" fmla="*/ 1 w 48"/>
                <a:gd name="T43" fmla="*/ 1 h 172"/>
                <a:gd name="T44" fmla="*/ 1 w 48"/>
                <a:gd name="T45" fmla="*/ 0 h 1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172"/>
                <a:gd name="T71" fmla="*/ 48 w 48"/>
                <a:gd name="T72" fmla="*/ 172 h 1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172">
                  <a:moveTo>
                    <a:pt x="0" y="172"/>
                  </a:moveTo>
                  <a:lnTo>
                    <a:pt x="0" y="172"/>
                  </a:lnTo>
                  <a:lnTo>
                    <a:pt x="6" y="168"/>
                  </a:lnTo>
                  <a:lnTo>
                    <a:pt x="14" y="160"/>
                  </a:lnTo>
                  <a:lnTo>
                    <a:pt x="20" y="152"/>
                  </a:lnTo>
                  <a:lnTo>
                    <a:pt x="26" y="142"/>
                  </a:lnTo>
                  <a:lnTo>
                    <a:pt x="28" y="132"/>
                  </a:lnTo>
                  <a:lnTo>
                    <a:pt x="26" y="128"/>
                  </a:lnTo>
                  <a:lnTo>
                    <a:pt x="26" y="124"/>
                  </a:lnTo>
                  <a:lnTo>
                    <a:pt x="26" y="120"/>
                  </a:lnTo>
                  <a:lnTo>
                    <a:pt x="28" y="114"/>
                  </a:lnTo>
                  <a:lnTo>
                    <a:pt x="26" y="110"/>
                  </a:lnTo>
                  <a:lnTo>
                    <a:pt x="24" y="102"/>
                  </a:lnTo>
                  <a:lnTo>
                    <a:pt x="28" y="76"/>
                  </a:lnTo>
                  <a:lnTo>
                    <a:pt x="36" y="42"/>
                  </a:lnTo>
                  <a:lnTo>
                    <a:pt x="38" y="2"/>
                  </a:lnTo>
                  <a:lnTo>
                    <a:pt x="48" y="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40" name="Freeform 970"/>
            <p:cNvSpPr>
              <a:spLocks/>
            </p:cNvSpPr>
            <p:nvPr/>
          </p:nvSpPr>
          <p:spPr bwMode="gray">
            <a:xfrm>
              <a:off x="2688" y="1540"/>
              <a:ext cx="9" cy="102"/>
            </a:xfrm>
            <a:custGeom>
              <a:avLst/>
              <a:gdLst>
                <a:gd name="T0" fmla="*/ 1 w 14"/>
                <a:gd name="T1" fmla="*/ 0 h 164"/>
                <a:gd name="T2" fmla="*/ 1 w 14"/>
                <a:gd name="T3" fmla="*/ 0 h 164"/>
                <a:gd name="T4" fmla="*/ 0 w 14"/>
                <a:gd name="T5" fmla="*/ 1 h 164"/>
                <a:gd name="T6" fmla="*/ 1 w 14"/>
                <a:gd name="T7" fmla="*/ 1 h 164"/>
                <a:gd name="T8" fmla="*/ 1 w 14"/>
                <a:gd name="T9" fmla="*/ 1 h 164"/>
                <a:gd name="T10" fmla="*/ 1 w 14"/>
                <a:gd name="T11" fmla="*/ 1 h 164"/>
                <a:gd name="T12" fmla="*/ 1 w 14"/>
                <a:gd name="T13" fmla="*/ 1 h 164"/>
                <a:gd name="T14" fmla="*/ 1 w 14"/>
                <a:gd name="T15" fmla="*/ 1 h 164"/>
                <a:gd name="T16" fmla="*/ 1 w 14"/>
                <a:gd name="T17" fmla="*/ 1 h 164"/>
                <a:gd name="T18" fmla="*/ 1 w 14"/>
                <a:gd name="T19" fmla="*/ 1 h 164"/>
                <a:gd name="T20" fmla="*/ 1 w 14"/>
                <a:gd name="T21" fmla="*/ 1 h 164"/>
                <a:gd name="T22" fmla="*/ 1 w 14"/>
                <a:gd name="T23" fmla="*/ 1 h 164"/>
                <a:gd name="T24" fmla="*/ 1 w 14"/>
                <a:gd name="T25" fmla="*/ 1 h 1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64"/>
                <a:gd name="T41" fmla="*/ 14 w 14"/>
                <a:gd name="T42" fmla="*/ 164 h 1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64">
                  <a:moveTo>
                    <a:pt x="2" y="0"/>
                  </a:moveTo>
                  <a:lnTo>
                    <a:pt x="2" y="0"/>
                  </a:lnTo>
                  <a:lnTo>
                    <a:pt x="0" y="30"/>
                  </a:lnTo>
                  <a:lnTo>
                    <a:pt x="2" y="56"/>
                  </a:lnTo>
                  <a:lnTo>
                    <a:pt x="4" y="74"/>
                  </a:lnTo>
                  <a:lnTo>
                    <a:pt x="6" y="90"/>
                  </a:lnTo>
                  <a:lnTo>
                    <a:pt x="8" y="110"/>
                  </a:lnTo>
                  <a:lnTo>
                    <a:pt x="10" y="136"/>
                  </a:lnTo>
                  <a:lnTo>
                    <a:pt x="10" y="148"/>
                  </a:lnTo>
                  <a:lnTo>
                    <a:pt x="8" y="156"/>
                  </a:lnTo>
                  <a:lnTo>
                    <a:pt x="14" y="164"/>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41" name="Freeform 971"/>
            <p:cNvSpPr>
              <a:spLocks/>
            </p:cNvSpPr>
            <p:nvPr/>
          </p:nvSpPr>
          <p:spPr bwMode="gray">
            <a:xfrm>
              <a:off x="2631" y="1425"/>
              <a:ext cx="19" cy="7"/>
            </a:xfrm>
            <a:custGeom>
              <a:avLst/>
              <a:gdLst>
                <a:gd name="T0" fmla="*/ 1 w 34"/>
                <a:gd name="T1" fmla="*/ 1 h 10"/>
                <a:gd name="T2" fmla="*/ 1 w 34"/>
                <a:gd name="T3" fmla="*/ 1 h 10"/>
                <a:gd name="T4" fmla="*/ 1 w 34"/>
                <a:gd name="T5" fmla="*/ 1 h 10"/>
                <a:gd name="T6" fmla="*/ 1 w 34"/>
                <a:gd name="T7" fmla="*/ 1 h 10"/>
                <a:gd name="T8" fmla="*/ 1 w 34"/>
                <a:gd name="T9" fmla="*/ 1 h 10"/>
                <a:gd name="T10" fmla="*/ 1 w 34"/>
                <a:gd name="T11" fmla="*/ 1 h 10"/>
                <a:gd name="T12" fmla="*/ 1 w 34"/>
                <a:gd name="T13" fmla="*/ 1 h 10"/>
                <a:gd name="T14" fmla="*/ 1 w 34"/>
                <a:gd name="T15" fmla="*/ 1 h 10"/>
                <a:gd name="T16" fmla="*/ 1 w 34"/>
                <a:gd name="T17" fmla="*/ 0 h 10"/>
                <a:gd name="T18" fmla="*/ 1 w 34"/>
                <a:gd name="T19" fmla="*/ 0 h 10"/>
                <a:gd name="T20" fmla="*/ 1 w 34"/>
                <a:gd name="T21" fmla="*/ 0 h 10"/>
                <a:gd name="T22" fmla="*/ 1 w 34"/>
                <a:gd name="T23" fmla="*/ 0 h 10"/>
                <a:gd name="T24" fmla="*/ 1 w 34"/>
                <a:gd name="T25" fmla="*/ 0 h 10"/>
                <a:gd name="T26" fmla="*/ 1 w 34"/>
                <a:gd name="T27" fmla="*/ 1 h 10"/>
                <a:gd name="T28" fmla="*/ 1 w 34"/>
                <a:gd name="T29" fmla="*/ 1 h 10"/>
                <a:gd name="T30" fmla="*/ 1 w 34"/>
                <a:gd name="T31" fmla="*/ 1 h 10"/>
                <a:gd name="T32" fmla="*/ 1 w 34"/>
                <a:gd name="T33" fmla="*/ 1 h 10"/>
                <a:gd name="T34" fmla="*/ 0 w 34"/>
                <a:gd name="T35" fmla="*/ 1 h 10"/>
                <a:gd name="T36" fmla="*/ 1 w 34"/>
                <a:gd name="T37" fmla="*/ 1 h 10"/>
                <a:gd name="T38" fmla="*/ 1 w 34"/>
                <a:gd name="T39" fmla="*/ 1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10"/>
                <a:gd name="T62" fmla="*/ 34 w 34"/>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10">
                  <a:moveTo>
                    <a:pt x="4" y="10"/>
                  </a:moveTo>
                  <a:lnTo>
                    <a:pt x="4" y="10"/>
                  </a:lnTo>
                  <a:lnTo>
                    <a:pt x="16" y="6"/>
                  </a:lnTo>
                  <a:lnTo>
                    <a:pt x="20" y="4"/>
                  </a:lnTo>
                  <a:lnTo>
                    <a:pt x="26" y="2"/>
                  </a:lnTo>
                  <a:lnTo>
                    <a:pt x="34" y="2"/>
                  </a:lnTo>
                  <a:lnTo>
                    <a:pt x="34" y="0"/>
                  </a:lnTo>
                  <a:lnTo>
                    <a:pt x="30" y="0"/>
                  </a:lnTo>
                  <a:lnTo>
                    <a:pt x="24" y="0"/>
                  </a:lnTo>
                  <a:lnTo>
                    <a:pt x="20" y="2"/>
                  </a:lnTo>
                  <a:lnTo>
                    <a:pt x="6" y="6"/>
                  </a:lnTo>
                  <a:lnTo>
                    <a:pt x="2" y="8"/>
                  </a:lnTo>
                  <a:lnTo>
                    <a:pt x="0" y="8"/>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42" name="Freeform 972"/>
            <p:cNvSpPr>
              <a:spLocks/>
            </p:cNvSpPr>
            <p:nvPr/>
          </p:nvSpPr>
          <p:spPr bwMode="gray">
            <a:xfrm>
              <a:off x="2656" y="1455"/>
              <a:ext cx="14" cy="11"/>
            </a:xfrm>
            <a:custGeom>
              <a:avLst/>
              <a:gdLst>
                <a:gd name="T0" fmla="*/ 0 w 24"/>
                <a:gd name="T1" fmla="*/ 0 h 18"/>
                <a:gd name="T2" fmla="*/ 0 w 24"/>
                <a:gd name="T3" fmla="*/ 0 h 18"/>
                <a:gd name="T4" fmla="*/ 1 w 24"/>
                <a:gd name="T5" fmla="*/ 1 h 18"/>
                <a:gd name="T6" fmla="*/ 1 w 24"/>
                <a:gd name="T7" fmla="*/ 1 h 18"/>
                <a:gd name="T8" fmla="*/ 1 w 24"/>
                <a:gd name="T9" fmla="*/ 1 h 18"/>
                <a:gd name="T10" fmla="*/ 0 60000 65536"/>
                <a:gd name="T11" fmla="*/ 0 60000 65536"/>
                <a:gd name="T12" fmla="*/ 0 60000 65536"/>
                <a:gd name="T13" fmla="*/ 0 60000 65536"/>
                <a:gd name="T14" fmla="*/ 0 60000 65536"/>
                <a:gd name="T15" fmla="*/ 0 w 24"/>
                <a:gd name="T16" fmla="*/ 0 h 18"/>
                <a:gd name="T17" fmla="*/ 24 w 24"/>
                <a:gd name="T18" fmla="*/ 18 h 18"/>
              </a:gdLst>
              <a:ahLst/>
              <a:cxnLst>
                <a:cxn ang="T10">
                  <a:pos x="T0" y="T1"/>
                </a:cxn>
                <a:cxn ang="T11">
                  <a:pos x="T2" y="T3"/>
                </a:cxn>
                <a:cxn ang="T12">
                  <a:pos x="T4" y="T5"/>
                </a:cxn>
                <a:cxn ang="T13">
                  <a:pos x="T6" y="T7"/>
                </a:cxn>
                <a:cxn ang="T14">
                  <a:pos x="T8" y="T9"/>
                </a:cxn>
              </a:cxnLst>
              <a:rect l="T15" t="T16" r="T17" b="T18"/>
              <a:pathLst>
                <a:path w="24" h="18">
                  <a:moveTo>
                    <a:pt x="0" y="0"/>
                  </a:moveTo>
                  <a:lnTo>
                    <a:pt x="0" y="0"/>
                  </a:lnTo>
                  <a:lnTo>
                    <a:pt x="14" y="12"/>
                  </a:lnTo>
                  <a:lnTo>
                    <a:pt x="24" y="18"/>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43" name="Freeform 973"/>
            <p:cNvSpPr>
              <a:spLocks/>
            </p:cNvSpPr>
            <p:nvPr/>
          </p:nvSpPr>
          <p:spPr bwMode="gray">
            <a:xfrm>
              <a:off x="2721" y="1675"/>
              <a:ext cx="83" cy="30"/>
            </a:xfrm>
            <a:custGeom>
              <a:avLst/>
              <a:gdLst>
                <a:gd name="T0" fmla="*/ 0 w 140"/>
                <a:gd name="T1" fmla="*/ 1 h 48"/>
                <a:gd name="T2" fmla="*/ 0 w 140"/>
                <a:gd name="T3" fmla="*/ 1 h 48"/>
                <a:gd name="T4" fmla="*/ 1 w 140"/>
                <a:gd name="T5" fmla="*/ 1 h 48"/>
                <a:gd name="T6" fmla="*/ 1 w 140"/>
                <a:gd name="T7" fmla="*/ 1 h 48"/>
                <a:gd name="T8" fmla="*/ 1 w 140"/>
                <a:gd name="T9" fmla="*/ 1 h 48"/>
                <a:gd name="T10" fmla="*/ 1 w 140"/>
                <a:gd name="T11" fmla="*/ 1 h 48"/>
                <a:gd name="T12" fmla="*/ 1 w 140"/>
                <a:gd name="T13" fmla="*/ 1 h 48"/>
                <a:gd name="T14" fmla="*/ 1 w 140"/>
                <a:gd name="T15" fmla="*/ 0 h 48"/>
                <a:gd name="T16" fmla="*/ 1 w 140"/>
                <a:gd name="T17" fmla="*/ 0 h 48"/>
                <a:gd name="T18" fmla="*/ 1 w 140"/>
                <a:gd name="T19" fmla="*/ 1 h 48"/>
                <a:gd name="T20" fmla="*/ 1 w 140"/>
                <a:gd name="T21" fmla="*/ 1 h 48"/>
                <a:gd name="T22" fmla="*/ 1 w 140"/>
                <a:gd name="T23" fmla="*/ 1 h 48"/>
                <a:gd name="T24" fmla="*/ 1 w 140"/>
                <a:gd name="T25" fmla="*/ 1 h 48"/>
                <a:gd name="T26" fmla="*/ 1 w 140"/>
                <a:gd name="T27" fmla="*/ 1 h 48"/>
                <a:gd name="T28" fmla="*/ 1 w 140"/>
                <a:gd name="T29" fmla="*/ 1 h 48"/>
                <a:gd name="T30" fmla="*/ 1 w 140"/>
                <a:gd name="T31" fmla="*/ 1 h 48"/>
                <a:gd name="T32" fmla="*/ 0 w 140"/>
                <a:gd name="T33" fmla="*/ 1 h 48"/>
                <a:gd name="T34" fmla="*/ 0 w 140"/>
                <a:gd name="T35" fmla="*/ 1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0"/>
                <a:gd name="T55" fmla="*/ 0 h 48"/>
                <a:gd name="T56" fmla="*/ 140 w 140"/>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0" h="48">
                  <a:moveTo>
                    <a:pt x="0" y="48"/>
                  </a:moveTo>
                  <a:lnTo>
                    <a:pt x="0" y="48"/>
                  </a:lnTo>
                  <a:lnTo>
                    <a:pt x="136" y="28"/>
                  </a:lnTo>
                  <a:lnTo>
                    <a:pt x="136" y="26"/>
                  </a:lnTo>
                  <a:lnTo>
                    <a:pt x="138" y="24"/>
                  </a:lnTo>
                  <a:lnTo>
                    <a:pt x="140" y="14"/>
                  </a:lnTo>
                  <a:lnTo>
                    <a:pt x="140" y="0"/>
                  </a:lnTo>
                  <a:lnTo>
                    <a:pt x="82" y="14"/>
                  </a:lnTo>
                  <a:lnTo>
                    <a:pt x="38" y="26"/>
                  </a:lnTo>
                  <a:lnTo>
                    <a:pt x="22" y="30"/>
                  </a:lnTo>
                  <a:lnTo>
                    <a:pt x="12" y="34"/>
                  </a:lnTo>
                  <a:lnTo>
                    <a:pt x="6" y="42"/>
                  </a:lnTo>
                  <a:lnTo>
                    <a:pt x="2" y="46"/>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44" name="Freeform 974"/>
            <p:cNvSpPr>
              <a:spLocks/>
            </p:cNvSpPr>
            <p:nvPr/>
          </p:nvSpPr>
          <p:spPr bwMode="gray">
            <a:xfrm>
              <a:off x="2808" y="1673"/>
              <a:ext cx="17" cy="18"/>
            </a:xfrm>
            <a:custGeom>
              <a:avLst/>
              <a:gdLst>
                <a:gd name="T0" fmla="*/ 0 w 28"/>
                <a:gd name="T1" fmla="*/ 1 h 28"/>
                <a:gd name="T2" fmla="*/ 1 w 28"/>
                <a:gd name="T3" fmla="*/ 1 h 28"/>
                <a:gd name="T4" fmla="*/ 1 w 28"/>
                <a:gd name="T5" fmla="*/ 1 h 28"/>
                <a:gd name="T6" fmla="*/ 1 w 28"/>
                <a:gd name="T7" fmla="*/ 1 h 28"/>
                <a:gd name="T8" fmla="*/ 1 w 28"/>
                <a:gd name="T9" fmla="*/ 1 h 28"/>
                <a:gd name="T10" fmla="*/ 1 w 28"/>
                <a:gd name="T11" fmla="*/ 1 h 28"/>
                <a:gd name="T12" fmla="*/ 1 w 28"/>
                <a:gd name="T13" fmla="*/ 1 h 28"/>
                <a:gd name="T14" fmla="*/ 1 w 28"/>
                <a:gd name="T15" fmla="*/ 1 h 28"/>
                <a:gd name="T16" fmla="*/ 1 w 28"/>
                <a:gd name="T17" fmla="*/ 1 h 28"/>
                <a:gd name="T18" fmla="*/ 1 w 28"/>
                <a:gd name="T19" fmla="*/ 1 h 28"/>
                <a:gd name="T20" fmla="*/ 1 w 28"/>
                <a:gd name="T21" fmla="*/ 0 h 28"/>
                <a:gd name="T22" fmla="*/ 0 w 28"/>
                <a:gd name="T23" fmla="*/ 1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8"/>
                <a:gd name="T38" fmla="*/ 28 w 28"/>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8">
                  <a:moveTo>
                    <a:pt x="0" y="2"/>
                  </a:moveTo>
                  <a:lnTo>
                    <a:pt x="2" y="22"/>
                  </a:lnTo>
                  <a:lnTo>
                    <a:pt x="2" y="24"/>
                  </a:lnTo>
                  <a:lnTo>
                    <a:pt x="2" y="26"/>
                  </a:lnTo>
                  <a:lnTo>
                    <a:pt x="4" y="26"/>
                  </a:lnTo>
                  <a:lnTo>
                    <a:pt x="10" y="28"/>
                  </a:lnTo>
                  <a:lnTo>
                    <a:pt x="18" y="28"/>
                  </a:lnTo>
                  <a:lnTo>
                    <a:pt x="26" y="26"/>
                  </a:lnTo>
                  <a:lnTo>
                    <a:pt x="28"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45" name="Freeform 975"/>
            <p:cNvSpPr>
              <a:spLocks/>
            </p:cNvSpPr>
            <p:nvPr/>
          </p:nvSpPr>
          <p:spPr bwMode="gray">
            <a:xfrm>
              <a:off x="2703" y="1730"/>
              <a:ext cx="53" cy="99"/>
            </a:xfrm>
            <a:custGeom>
              <a:avLst/>
              <a:gdLst>
                <a:gd name="T0" fmla="*/ 0 w 90"/>
                <a:gd name="T1" fmla="*/ 0 h 160"/>
                <a:gd name="T2" fmla="*/ 0 w 90"/>
                <a:gd name="T3" fmla="*/ 0 h 160"/>
                <a:gd name="T4" fmla="*/ 1 w 90"/>
                <a:gd name="T5" fmla="*/ 1 h 160"/>
                <a:gd name="T6" fmla="*/ 1 w 90"/>
                <a:gd name="T7" fmla="*/ 1 h 160"/>
                <a:gd name="T8" fmla="*/ 1 w 90"/>
                <a:gd name="T9" fmla="*/ 1 h 160"/>
                <a:gd name="T10" fmla="*/ 1 w 90"/>
                <a:gd name="T11" fmla="*/ 1 h 160"/>
                <a:gd name="T12" fmla="*/ 1 w 90"/>
                <a:gd name="T13" fmla="*/ 1 h 160"/>
                <a:gd name="T14" fmla="*/ 1 w 90"/>
                <a:gd name="T15" fmla="*/ 1 h 160"/>
                <a:gd name="T16" fmla="*/ 1 w 90"/>
                <a:gd name="T17" fmla="*/ 1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160"/>
                <a:gd name="T29" fmla="*/ 90 w 90"/>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160">
                  <a:moveTo>
                    <a:pt x="0" y="0"/>
                  </a:moveTo>
                  <a:lnTo>
                    <a:pt x="0" y="0"/>
                  </a:lnTo>
                  <a:lnTo>
                    <a:pt x="24" y="70"/>
                  </a:lnTo>
                  <a:lnTo>
                    <a:pt x="42" y="120"/>
                  </a:lnTo>
                  <a:lnTo>
                    <a:pt x="52" y="146"/>
                  </a:lnTo>
                  <a:lnTo>
                    <a:pt x="60" y="150"/>
                  </a:lnTo>
                  <a:lnTo>
                    <a:pt x="74" y="154"/>
                  </a:lnTo>
                  <a:lnTo>
                    <a:pt x="90" y="16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46" name="Freeform 976"/>
            <p:cNvSpPr>
              <a:spLocks/>
            </p:cNvSpPr>
            <p:nvPr/>
          </p:nvSpPr>
          <p:spPr bwMode="gray">
            <a:xfrm>
              <a:off x="2698" y="1698"/>
              <a:ext cx="24" cy="17"/>
            </a:xfrm>
            <a:custGeom>
              <a:avLst/>
              <a:gdLst>
                <a:gd name="T0" fmla="*/ 1 w 40"/>
                <a:gd name="T1" fmla="*/ 1 h 26"/>
                <a:gd name="T2" fmla="*/ 1 w 40"/>
                <a:gd name="T3" fmla="*/ 1 h 26"/>
                <a:gd name="T4" fmla="*/ 0 w 40"/>
                <a:gd name="T5" fmla="*/ 1 h 26"/>
                <a:gd name="T6" fmla="*/ 1 w 40"/>
                <a:gd name="T7" fmla="*/ 0 h 26"/>
                <a:gd name="T8" fmla="*/ 0 60000 65536"/>
                <a:gd name="T9" fmla="*/ 0 60000 65536"/>
                <a:gd name="T10" fmla="*/ 0 60000 65536"/>
                <a:gd name="T11" fmla="*/ 0 60000 65536"/>
                <a:gd name="T12" fmla="*/ 0 w 40"/>
                <a:gd name="T13" fmla="*/ 0 h 26"/>
                <a:gd name="T14" fmla="*/ 40 w 40"/>
                <a:gd name="T15" fmla="*/ 26 h 26"/>
              </a:gdLst>
              <a:ahLst/>
              <a:cxnLst>
                <a:cxn ang="T8">
                  <a:pos x="T0" y="T1"/>
                </a:cxn>
                <a:cxn ang="T9">
                  <a:pos x="T2" y="T3"/>
                </a:cxn>
                <a:cxn ang="T10">
                  <a:pos x="T4" y="T5"/>
                </a:cxn>
                <a:cxn ang="T11">
                  <a:pos x="T6" y="T7"/>
                </a:cxn>
              </a:cxnLst>
              <a:rect l="T12" t="T13" r="T14" b="T15"/>
              <a:pathLst>
                <a:path w="40" h="26">
                  <a:moveTo>
                    <a:pt x="40" y="2"/>
                  </a:moveTo>
                  <a:lnTo>
                    <a:pt x="36" y="24"/>
                  </a:lnTo>
                  <a:lnTo>
                    <a:pt x="0" y="26"/>
                  </a:lnTo>
                  <a:lnTo>
                    <a:pt x="2" y="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47" name="Freeform 977"/>
            <p:cNvSpPr>
              <a:spLocks/>
            </p:cNvSpPr>
            <p:nvPr/>
          </p:nvSpPr>
          <p:spPr bwMode="gray">
            <a:xfrm>
              <a:off x="2733" y="1438"/>
              <a:ext cx="78" cy="158"/>
            </a:xfrm>
            <a:custGeom>
              <a:avLst/>
              <a:gdLst>
                <a:gd name="T0" fmla="*/ 1 w 130"/>
                <a:gd name="T1" fmla="*/ 1 h 254"/>
                <a:gd name="T2" fmla="*/ 1 w 130"/>
                <a:gd name="T3" fmla="*/ 1 h 254"/>
                <a:gd name="T4" fmla="*/ 1 w 130"/>
                <a:gd name="T5" fmla="*/ 1 h 254"/>
                <a:gd name="T6" fmla="*/ 1 w 130"/>
                <a:gd name="T7" fmla="*/ 0 h 254"/>
                <a:gd name="T8" fmla="*/ 1 w 130"/>
                <a:gd name="T9" fmla="*/ 1 h 254"/>
                <a:gd name="T10" fmla="*/ 1 w 130"/>
                <a:gd name="T11" fmla="*/ 1 h 254"/>
                <a:gd name="T12" fmla="*/ 1 w 130"/>
                <a:gd name="T13" fmla="*/ 1 h 254"/>
                <a:gd name="T14" fmla="*/ 1 w 130"/>
                <a:gd name="T15" fmla="*/ 1 h 254"/>
                <a:gd name="T16" fmla="*/ 1 w 130"/>
                <a:gd name="T17" fmla="*/ 1 h 254"/>
                <a:gd name="T18" fmla="*/ 1 w 130"/>
                <a:gd name="T19" fmla="*/ 1 h 254"/>
                <a:gd name="T20" fmla="*/ 1 w 130"/>
                <a:gd name="T21" fmla="*/ 1 h 254"/>
                <a:gd name="T22" fmla="*/ 1 w 130"/>
                <a:gd name="T23" fmla="*/ 1 h 254"/>
                <a:gd name="T24" fmla="*/ 1 w 130"/>
                <a:gd name="T25" fmla="*/ 1 h 254"/>
                <a:gd name="T26" fmla="*/ 1 w 130"/>
                <a:gd name="T27" fmla="*/ 1 h 254"/>
                <a:gd name="T28" fmla="*/ 1 w 130"/>
                <a:gd name="T29" fmla="*/ 1 h 254"/>
                <a:gd name="T30" fmla="*/ 1 w 130"/>
                <a:gd name="T31" fmla="*/ 1 h 254"/>
                <a:gd name="T32" fmla="*/ 1 w 130"/>
                <a:gd name="T33" fmla="*/ 1 h 254"/>
                <a:gd name="T34" fmla="*/ 1 w 130"/>
                <a:gd name="T35" fmla="*/ 1 h 254"/>
                <a:gd name="T36" fmla="*/ 1 w 130"/>
                <a:gd name="T37" fmla="*/ 1 h 254"/>
                <a:gd name="T38" fmla="*/ 1 w 130"/>
                <a:gd name="T39" fmla="*/ 1 h 254"/>
                <a:gd name="T40" fmla="*/ 1 w 130"/>
                <a:gd name="T41" fmla="*/ 1 h 254"/>
                <a:gd name="T42" fmla="*/ 1 w 130"/>
                <a:gd name="T43" fmla="*/ 1 h 254"/>
                <a:gd name="T44" fmla="*/ 1 w 130"/>
                <a:gd name="T45" fmla="*/ 1 h 254"/>
                <a:gd name="T46" fmla="*/ 1 w 130"/>
                <a:gd name="T47" fmla="*/ 1 h 254"/>
                <a:gd name="T48" fmla="*/ 1 w 130"/>
                <a:gd name="T49" fmla="*/ 1 h 254"/>
                <a:gd name="T50" fmla="*/ 1 w 130"/>
                <a:gd name="T51" fmla="*/ 1 h 254"/>
                <a:gd name="T52" fmla="*/ 1 w 130"/>
                <a:gd name="T53" fmla="*/ 1 h 254"/>
                <a:gd name="T54" fmla="*/ 1 w 130"/>
                <a:gd name="T55" fmla="*/ 1 h 254"/>
                <a:gd name="T56" fmla="*/ 1 w 130"/>
                <a:gd name="T57" fmla="*/ 1 h 254"/>
                <a:gd name="T58" fmla="*/ 1 w 130"/>
                <a:gd name="T59" fmla="*/ 1 h 254"/>
                <a:gd name="T60" fmla="*/ 1 w 130"/>
                <a:gd name="T61" fmla="*/ 1 h 254"/>
                <a:gd name="T62" fmla="*/ 1 w 130"/>
                <a:gd name="T63" fmla="*/ 1 h 254"/>
                <a:gd name="T64" fmla="*/ 1 w 130"/>
                <a:gd name="T65" fmla="*/ 1 h 254"/>
                <a:gd name="T66" fmla="*/ 1 w 130"/>
                <a:gd name="T67" fmla="*/ 1 h 254"/>
                <a:gd name="T68" fmla="*/ 1 w 130"/>
                <a:gd name="T69" fmla="*/ 1 h 254"/>
                <a:gd name="T70" fmla="*/ 1 w 130"/>
                <a:gd name="T71" fmla="*/ 1 h 254"/>
                <a:gd name="T72" fmla="*/ 1 w 130"/>
                <a:gd name="T73" fmla="*/ 1 h 254"/>
                <a:gd name="T74" fmla="*/ 1 w 130"/>
                <a:gd name="T75" fmla="*/ 1 h 254"/>
                <a:gd name="T76" fmla="*/ 1 w 130"/>
                <a:gd name="T77" fmla="*/ 1 h 254"/>
                <a:gd name="T78" fmla="*/ 1 w 130"/>
                <a:gd name="T79" fmla="*/ 1 h 254"/>
                <a:gd name="T80" fmla="*/ 1 w 130"/>
                <a:gd name="T81" fmla="*/ 1 h 254"/>
                <a:gd name="T82" fmla="*/ 0 w 130"/>
                <a:gd name="T83" fmla="*/ 1 h 254"/>
                <a:gd name="T84" fmla="*/ 1 w 130"/>
                <a:gd name="T85" fmla="*/ 1 h 254"/>
                <a:gd name="T86" fmla="*/ 1 w 130"/>
                <a:gd name="T87" fmla="*/ 1 h 2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254"/>
                <a:gd name="T134" fmla="*/ 130 w 130"/>
                <a:gd name="T135" fmla="*/ 254 h 2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254">
                  <a:moveTo>
                    <a:pt x="6" y="36"/>
                  </a:moveTo>
                  <a:lnTo>
                    <a:pt x="6" y="36"/>
                  </a:lnTo>
                  <a:lnTo>
                    <a:pt x="10" y="24"/>
                  </a:lnTo>
                  <a:lnTo>
                    <a:pt x="12" y="14"/>
                  </a:lnTo>
                  <a:lnTo>
                    <a:pt x="16" y="10"/>
                  </a:lnTo>
                  <a:lnTo>
                    <a:pt x="20" y="4"/>
                  </a:lnTo>
                  <a:lnTo>
                    <a:pt x="22" y="0"/>
                  </a:lnTo>
                  <a:lnTo>
                    <a:pt x="48" y="2"/>
                  </a:lnTo>
                  <a:lnTo>
                    <a:pt x="68" y="8"/>
                  </a:lnTo>
                  <a:lnTo>
                    <a:pt x="80" y="12"/>
                  </a:lnTo>
                  <a:lnTo>
                    <a:pt x="88" y="16"/>
                  </a:lnTo>
                  <a:lnTo>
                    <a:pt x="106" y="28"/>
                  </a:lnTo>
                  <a:lnTo>
                    <a:pt x="118" y="40"/>
                  </a:lnTo>
                  <a:lnTo>
                    <a:pt x="130" y="52"/>
                  </a:lnTo>
                  <a:lnTo>
                    <a:pt x="102" y="52"/>
                  </a:lnTo>
                  <a:lnTo>
                    <a:pt x="96" y="62"/>
                  </a:lnTo>
                  <a:lnTo>
                    <a:pt x="94" y="72"/>
                  </a:lnTo>
                  <a:lnTo>
                    <a:pt x="94" y="76"/>
                  </a:lnTo>
                  <a:lnTo>
                    <a:pt x="94" y="80"/>
                  </a:lnTo>
                  <a:lnTo>
                    <a:pt x="100" y="100"/>
                  </a:lnTo>
                  <a:lnTo>
                    <a:pt x="108" y="128"/>
                  </a:lnTo>
                  <a:lnTo>
                    <a:pt x="116" y="168"/>
                  </a:lnTo>
                  <a:lnTo>
                    <a:pt x="100" y="150"/>
                  </a:lnTo>
                  <a:lnTo>
                    <a:pt x="88" y="136"/>
                  </a:lnTo>
                  <a:lnTo>
                    <a:pt x="84" y="130"/>
                  </a:lnTo>
                  <a:lnTo>
                    <a:pt x="82" y="124"/>
                  </a:lnTo>
                  <a:lnTo>
                    <a:pt x="80" y="120"/>
                  </a:lnTo>
                  <a:lnTo>
                    <a:pt x="78" y="116"/>
                  </a:lnTo>
                  <a:lnTo>
                    <a:pt x="70" y="112"/>
                  </a:lnTo>
                  <a:lnTo>
                    <a:pt x="62" y="110"/>
                  </a:lnTo>
                  <a:lnTo>
                    <a:pt x="66" y="142"/>
                  </a:lnTo>
                  <a:lnTo>
                    <a:pt x="72" y="170"/>
                  </a:lnTo>
                  <a:lnTo>
                    <a:pt x="78" y="180"/>
                  </a:lnTo>
                  <a:lnTo>
                    <a:pt x="82" y="188"/>
                  </a:lnTo>
                  <a:lnTo>
                    <a:pt x="88" y="196"/>
                  </a:lnTo>
                  <a:lnTo>
                    <a:pt x="92" y="204"/>
                  </a:lnTo>
                  <a:lnTo>
                    <a:pt x="96" y="220"/>
                  </a:lnTo>
                  <a:lnTo>
                    <a:pt x="100" y="240"/>
                  </a:lnTo>
                  <a:lnTo>
                    <a:pt x="80" y="232"/>
                  </a:lnTo>
                  <a:lnTo>
                    <a:pt x="96" y="250"/>
                  </a:lnTo>
                  <a:lnTo>
                    <a:pt x="72" y="244"/>
                  </a:lnTo>
                  <a:lnTo>
                    <a:pt x="52" y="242"/>
                  </a:lnTo>
                  <a:lnTo>
                    <a:pt x="42" y="242"/>
                  </a:lnTo>
                  <a:lnTo>
                    <a:pt x="36" y="244"/>
                  </a:lnTo>
                  <a:lnTo>
                    <a:pt x="18" y="254"/>
                  </a:lnTo>
                  <a:lnTo>
                    <a:pt x="24" y="236"/>
                  </a:lnTo>
                  <a:lnTo>
                    <a:pt x="28" y="224"/>
                  </a:lnTo>
                  <a:lnTo>
                    <a:pt x="32" y="218"/>
                  </a:lnTo>
                  <a:lnTo>
                    <a:pt x="50" y="210"/>
                  </a:lnTo>
                  <a:lnTo>
                    <a:pt x="32" y="198"/>
                  </a:lnTo>
                  <a:lnTo>
                    <a:pt x="34" y="172"/>
                  </a:lnTo>
                  <a:lnTo>
                    <a:pt x="60" y="186"/>
                  </a:lnTo>
                  <a:lnTo>
                    <a:pt x="58" y="180"/>
                  </a:lnTo>
                  <a:lnTo>
                    <a:pt x="52" y="166"/>
                  </a:lnTo>
                  <a:lnTo>
                    <a:pt x="44" y="150"/>
                  </a:lnTo>
                  <a:lnTo>
                    <a:pt x="40" y="146"/>
                  </a:lnTo>
                  <a:lnTo>
                    <a:pt x="36" y="144"/>
                  </a:lnTo>
                  <a:lnTo>
                    <a:pt x="32" y="142"/>
                  </a:lnTo>
                  <a:lnTo>
                    <a:pt x="28" y="140"/>
                  </a:lnTo>
                  <a:lnTo>
                    <a:pt x="18" y="116"/>
                  </a:lnTo>
                  <a:lnTo>
                    <a:pt x="14" y="108"/>
                  </a:lnTo>
                  <a:lnTo>
                    <a:pt x="14" y="102"/>
                  </a:lnTo>
                  <a:lnTo>
                    <a:pt x="14" y="90"/>
                  </a:lnTo>
                  <a:lnTo>
                    <a:pt x="16" y="84"/>
                  </a:lnTo>
                  <a:lnTo>
                    <a:pt x="18" y="82"/>
                  </a:lnTo>
                  <a:lnTo>
                    <a:pt x="0" y="78"/>
                  </a:lnTo>
                  <a:lnTo>
                    <a:pt x="0" y="54"/>
                  </a:lnTo>
                  <a:lnTo>
                    <a:pt x="2" y="40"/>
                  </a:lnTo>
                  <a:lnTo>
                    <a:pt x="4" y="36"/>
                  </a:lnTo>
                  <a:lnTo>
                    <a:pt x="6" y="36"/>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48" name="Freeform 978"/>
            <p:cNvSpPr>
              <a:spLocks/>
            </p:cNvSpPr>
            <p:nvPr/>
          </p:nvSpPr>
          <p:spPr bwMode="gray">
            <a:xfrm>
              <a:off x="2700" y="1488"/>
              <a:ext cx="37" cy="33"/>
            </a:xfrm>
            <a:custGeom>
              <a:avLst/>
              <a:gdLst>
                <a:gd name="T0" fmla="*/ 1 w 62"/>
                <a:gd name="T1" fmla="*/ 0 h 54"/>
                <a:gd name="T2" fmla="*/ 1 w 62"/>
                <a:gd name="T3" fmla="*/ 0 h 54"/>
                <a:gd name="T4" fmla="*/ 1 w 62"/>
                <a:gd name="T5" fmla="*/ 1 h 54"/>
                <a:gd name="T6" fmla="*/ 1 w 62"/>
                <a:gd name="T7" fmla="*/ 1 h 54"/>
                <a:gd name="T8" fmla="*/ 1 w 62"/>
                <a:gd name="T9" fmla="*/ 1 h 54"/>
                <a:gd name="T10" fmla="*/ 1 w 62"/>
                <a:gd name="T11" fmla="*/ 1 h 54"/>
                <a:gd name="T12" fmla="*/ 1 w 62"/>
                <a:gd name="T13" fmla="*/ 1 h 54"/>
                <a:gd name="T14" fmla="*/ 1 w 62"/>
                <a:gd name="T15" fmla="*/ 1 h 54"/>
                <a:gd name="T16" fmla="*/ 1 w 62"/>
                <a:gd name="T17" fmla="*/ 1 h 54"/>
                <a:gd name="T18" fmla="*/ 1 w 62"/>
                <a:gd name="T19" fmla="*/ 1 h 54"/>
                <a:gd name="T20" fmla="*/ 1 w 62"/>
                <a:gd name="T21" fmla="*/ 1 h 54"/>
                <a:gd name="T22" fmla="*/ 1 w 62"/>
                <a:gd name="T23" fmla="*/ 1 h 54"/>
                <a:gd name="T24" fmla="*/ 1 w 62"/>
                <a:gd name="T25" fmla="*/ 1 h 54"/>
                <a:gd name="T26" fmla="*/ 1 w 62"/>
                <a:gd name="T27" fmla="*/ 1 h 54"/>
                <a:gd name="T28" fmla="*/ 1 w 62"/>
                <a:gd name="T29" fmla="*/ 1 h 54"/>
                <a:gd name="T30" fmla="*/ 1 w 62"/>
                <a:gd name="T31" fmla="*/ 1 h 54"/>
                <a:gd name="T32" fmla="*/ 1 w 62"/>
                <a:gd name="T33" fmla="*/ 1 h 54"/>
                <a:gd name="T34" fmla="*/ 1 w 62"/>
                <a:gd name="T35" fmla="*/ 1 h 54"/>
                <a:gd name="T36" fmla="*/ 1 w 62"/>
                <a:gd name="T37" fmla="*/ 1 h 54"/>
                <a:gd name="T38" fmla="*/ 1 w 62"/>
                <a:gd name="T39" fmla="*/ 1 h 54"/>
                <a:gd name="T40" fmla="*/ 0 w 62"/>
                <a:gd name="T41" fmla="*/ 1 h 54"/>
                <a:gd name="T42" fmla="*/ 0 w 62"/>
                <a:gd name="T43" fmla="*/ 1 h 54"/>
                <a:gd name="T44" fmla="*/ 1 w 62"/>
                <a:gd name="T45" fmla="*/ 1 h 54"/>
                <a:gd name="T46" fmla="*/ 1 w 62"/>
                <a:gd name="T47" fmla="*/ 0 h 54"/>
                <a:gd name="T48" fmla="*/ 1 w 62"/>
                <a:gd name="T49" fmla="*/ 0 h 54"/>
                <a:gd name="T50" fmla="*/ 1 w 62"/>
                <a:gd name="T51" fmla="*/ 0 h 54"/>
                <a:gd name="T52" fmla="*/ 1 w 62"/>
                <a:gd name="T53" fmla="*/ 0 h 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2"/>
                <a:gd name="T82" fmla="*/ 0 h 54"/>
                <a:gd name="T83" fmla="*/ 62 w 62"/>
                <a:gd name="T84" fmla="*/ 54 h 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2" h="54">
                  <a:moveTo>
                    <a:pt x="20" y="0"/>
                  </a:moveTo>
                  <a:lnTo>
                    <a:pt x="20" y="0"/>
                  </a:lnTo>
                  <a:lnTo>
                    <a:pt x="30" y="8"/>
                  </a:lnTo>
                  <a:lnTo>
                    <a:pt x="38" y="12"/>
                  </a:lnTo>
                  <a:lnTo>
                    <a:pt x="46" y="16"/>
                  </a:lnTo>
                  <a:lnTo>
                    <a:pt x="54" y="18"/>
                  </a:lnTo>
                  <a:lnTo>
                    <a:pt x="58" y="22"/>
                  </a:lnTo>
                  <a:lnTo>
                    <a:pt x="62" y="32"/>
                  </a:lnTo>
                  <a:lnTo>
                    <a:pt x="62" y="36"/>
                  </a:lnTo>
                  <a:lnTo>
                    <a:pt x="60" y="42"/>
                  </a:lnTo>
                  <a:lnTo>
                    <a:pt x="58" y="46"/>
                  </a:lnTo>
                  <a:lnTo>
                    <a:pt x="56" y="48"/>
                  </a:lnTo>
                  <a:lnTo>
                    <a:pt x="10" y="54"/>
                  </a:lnTo>
                  <a:lnTo>
                    <a:pt x="6" y="44"/>
                  </a:lnTo>
                  <a:lnTo>
                    <a:pt x="2" y="32"/>
                  </a:lnTo>
                  <a:lnTo>
                    <a:pt x="0" y="10"/>
                  </a:lnTo>
                  <a:lnTo>
                    <a:pt x="6" y="4"/>
                  </a:lnTo>
                  <a:lnTo>
                    <a:pt x="12" y="0"/>
                  </a:lnTo>
                  <a:lnTo>
                    <a:pt x="16" y="0"/>
                  </a:lnTo>
                  <a:lnTo>
                    <a:pt x="20" y="0"/>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49" name="Line 979"/>
            <p:cNvSpPr>
              <a:spLocks noChangeShapeType="1"/>
            </p:cNvSpPr>
            <p:nvPr/>
          </p:nvSpPr>
          <p:spPr bwMode="gray">
            <a:xfrm>
              <a:off x="2692" y="150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0" name="Line 980"/>
            <p:cNvSpPr>
              <a:spLocks noChangeShapeType="1"/>
            </p:cNvSpPr>
            <p:nvPr/>
          </p:nvSpPr>
          <p:spPr bwMode="gray">
            <a:xfrm>
              <a:off x="2692" y="150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1" name="Freeform 981"/>
            <p:cNvSpPr>
              <a:spLocks/>
            </p:cNvSpPr>
            <p:nvPr/>
          </p:nvSpPr>
          <p:spPr bwMode="gray">
            <a:xfrm>
              <a:off x="2676" y="1504"/>
              <a:ext cx="23" cy="90"/>
            </a:xfrm>
            <a:custGeom>
              <a:avLst/>
              <a:gdLst>
                <a:gd name="T0" fmla="*/ 1 w 38"/>
                <a:gd name="T1" fmla="*/ 1 h 144"/>
                <a:gd name="T2" fmla="*/ 1 w 38"/>
                <a:gd name="T3" fmla="*/ 1 h 144"/>
                <a:gd name="T4" fmla="*/ 1 w 38"/>
                <a:gd name="T5" fmla="*/ 1 h 144"/>
                <a:gd name="T6" fmla="*/ 1 w 38"/>
                <a:gd name="T7" fmla="*/ 1 h 144"/>
                <a:gd name="T8" fmla="*/ 1 w 38"/>
                <a:gd name="T9" fmla="*/ 1 h 144"/>
                <a:gd name="T10" fmla="*/ 1 w 38"/>
                <a:gd name="T11" fmla="*/ 1 h 144"/>
                <a:gd name="T12" fmla="*/ 1 w 38"/>
                <a:gd name="T13" fmla="*/ 1 h 144"/>
                <a:gd name="T14" fmla="*/ 1 w 38"/>
                <a:gd name="T15" fmla="*/ 1 h 144"/>
                <a:gd name="T16" fmla="*/ 1 w 38"/>
                <a:gd name="T17" fmla="*/ 1 h 144"/>
                <a:gd name="T18" fmla="*/ 1 w 38"/>
                <a:gd name="T19" fmla="*/ 1 h 144"/>
                <a:gd name="T20" fmla="*/ 1 w 38"/>
                <a:gd name="T21" fmla="*/ 1 h 144"/>
                <a:gd name="T22" fmla="*/ 1 w 38"/>
                <a:gd name="T23" fmla="*/ 1 h 144"/>
                <a:gd name="T24" fmla="*/ 1 w 38"/>
                <a:gd name="T25" fmla="*/ 1 h 144"/>
                <a:gd name="T26" fmla="*/ 1 w 38"/>
                <a:gd name="T27" fmla="*/ 1 h 144"/>
                <a:gd name="T28" fmla="*/ 1 w 38"/>
                <a:gd name="T29" fmla="*/ 1 h 144"/>
                <a:gd name="T30" fmla="*/ 1 w 38"/>
                <a:gd name="T31" fmla="*/ 1 h 144"/>
                <a:gd name="T32" fmla="*/ 1 w 38"/>
                <a:gd name="T33" fmla="*/ 1 h 144"/>
                <a:gd name="T34" fmla="*/ 1 w 38"/>
                <a:gd name="T35" fmla="*/ 1 h 144"/>
                <a:gd name="T36" fmla="*/ 1 w 38"/>
                <a:gd name="T37" fmla="*/ 1 h 144"/>
                <a:gd name="T38" fmla="*/ 1 w 38"/>
                <a:gd name="T39" fmla="*/ 1 h 144"/>
                <a:gd name="T40" fmla="*/ 1 w 38"/>
                <a:gd name="T41" fmla="*/ 1 h 144"/>
                <a:gd name="T42" fmla="*/ 1 w 38"/>
                <a:gd name="T43" fmla="*/ 1 h 144"/>
                <a:gd name="T44" fmla="*/ 1 w 38"/>
                <a:gd name="T45" fmla="*/ 1 h 144"/>
                <a:gd name="T46" fmla="*/ 1 w 38"/>
                <a:gd name="T47" fmla="*/ 1 h 144"/>
                <a:gd name="T48" fmla="*/ 1 w 38"/>
                <a:gd name="T49" fmla="*/ 1 h 144"/>
                <a:gd name="T50" fmla="*/ 0 w 38"/>
                <a:gd name="T51" fmla="*/ 1 h 144"/>
                <a:gd name="T52" fmla="*/ 0 w 38"/>
                <a:gd name="T53" fmla="*/ 1 h 144"/>
                <a:gd name="T54" fmla="*/ 0 w 38"/>
                <a:gd name="T55" fmla="*/ 1 h 144"/>
                <a:gd name="T56" fmla="*/ 0 w 38"/>
                <a:gd name="T57" fmla="*/ 1 h 144"/>
                <a:gd name="T58" fmla="*/ 0 w 38"/>
                <a:gd name="T59" fmla="*/ 1 h 144"/>
                <a:gd name="T60" fmla="*/ 0 w 38"/>
                <a:gd name="T61" fmla="*/ 1 h 144"/>
                <a:gd name="T62" fmla="*/ 0 w 38"/>
                <a:gd name="T63" fmla="*/ 1 h 144"/>
                <a:gd name="T64" fmla="*/ 0 w 38"/>
                <a:gd name="T65" fmla="*/ 1 h 144"/>
                <a:gd name="T66" fmla="*/ 0 w 38"/>
                <a:gd name="T67" fmla="*/ 1 h 144"/>
                <a:gd name="T68" fmla="*/ 1 w 38"/>
                <a:gd name="T69" fmla="*/ 1 h 144"/>
                <a:gd name="T70" fmla="*/ 1 w 38"/>
                <a:gd name="T71" fmla="*/ 1 h 144"/>
                <a:gd name="T72" fmla="*/ 1 w 38"/>
                <a:gd name="T73" fmla="*/ 1 h 144"/>
                <a:gd name="T74" fmla="*/ 1 w 38"/>
                <a:gd name="T75" fmla="*/ 1 h 144"/>
                <a:gd name="T76" fmla="*/ 1 w 38"/>
                <a:gd name="T77" fmla="*/ 1 h 144"/>
                <a:gd name="T78" fmla="*/ 1 w 38"/>
                <a:gd name="T79" fmla="*/ 1 h 144"/>
                <a:gd name="T80" fmla="*/ 1 w 38"/>
                <a:gd name="T81" fmla="*/ 1 h 144"/>
                <a:gd name="T82" fmla="*/ 1 w 38"/>
                <a:gd name="T83" fmla="*/ 1 h 144"/>
                <a:gd name="T84" fmla="*/ 1 w 38"/>
                <a:gd name="T85" fmla="*/ 1 h 144"/>
                <a:gd name="T86" fmla="*/ 1 w 38"/>
                <a:gd name="T87" fmla="*/ 1 h 144"/>
                <a:gd name="T88" fmla="*/ 1 w 38"/>
                <a:gd name="T89" fmla="*/ 1 h 144"/>
                <a:gd name="T90" fmla="*/ 1 w 38"/>
                <a:gd name="T91" fmla="*/ 1 h 144"/>
                <a:gd name="T92" fmla="*/ 1 w 38"/>
                <a:gd name="T93" fmla="*/ 1 h 144"/>
                <a:gd name="T94" fmla="*/ 1 w 38"/>
                <a:gd name="T95" fmla="*/ 0 h 144"/>
                <a:gd name="T96" fmla="*/ 1 w 38"/>
                <a:gd name="T97" fmla="*/ 0 h 144"/>
                <a:gd name="T98" fmla="*/ 1 w 38"/>
                <a:gd name="T99" fmla="*/ 1 h 1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
                <a:gd name="T151" fmla="*/ 0 h 144"/>
                <a:gd name="T152" fmla="*/ 38 w 38"/>
                <a:gd name="T153" fmla="*/ 144 h 1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 h="144">
                  <a:moveTo>
                    <a:pt x="26" y="4"/>
                  </a:moveTo>
                  <a:lnTo>
                    <a:pt x="26" y="4"/>
                  </a:lnTo>
                  <a:lnTo>
                    <a:pt x="32" y="18"/>
                  </a:lnTo>
                  <a:lnTo>
                    <a:pt x="36" y="36"/>
                  </a:lnTo>
                  <a:lnTo>
                    <a:pt x="38" y="60"/>
                  </a:lnTo>
                  <a:lnTo>
                    <a:pt x="20" y="50"/>
                  </a:lnTo>
                  <a:lnTo>
                    <a:pt x="6" y="48"/>
                  </a:lnTo>
                  <a:lnTo>
                    <a:pt x="12" y="76"/>
                  </a:lnTo>
                  <a:lnTo>
                    <a:pt x="14" y="90"/>
                  </a:lnTo>
                  <a:lnTo>
                    <a:pt x="18" y="108"/>
                  </a:lnTo>
                  <a:lnTo>
                    <a:pt x="16" y="110"/>
                  </a:lnTo>
                  <a:lnTo>
                    <a:pt x="12" y="108"/>
                  </a:lnTo>
                  <a:lnTo>
                    <a:pt x="8" y="102"/>
                  </a:lnTo>
                  <a:lnTo>
                    <a:pt x="12" y="134"/>
                  </a:lnTo>
                  <a:lnTo>
                    <a:pt x="12" y="138"/>
                  </a:lnTo>
                  <a:lnTo>
                    <a:pt x="10" y="140"/>
                  </a:lnTo>
                  <a:lnTo>
                    <a:pt x="8" y="144"/>
                  </a:lnTo>
                  <a:lnTo>
                    <a:pt x="2" y="144"/>
                  </a:lnTo>
                  <a:lnTo>
                    <a:pt x="0" y="122"/>
                  </a:lnTo>
                  <a:lnTo>
                    <a:pt x="0" y="106"/>
                  </a:lnTo>
                  <a:lnTo>
                    <a:pt x="0" y="92"/>
                  </a:lnTo>
                  <a:lnTo>
                    <a:pt x="0" y="80"/>
                  </a:lnTo>
                  <a:lnTo>
                    <a:pt x="0" y="62"/>
                  </a:lnTo>
                  <a:lnTo>
                    <a:pt x="0" y="46"/>
                  </a:lnTo>
                  <a:lnTo>
                    <a:pt x="0" y="36"/>
                  </a:lnTo>
                  <a:lnTo>
                    <a:pt x="2" y="30"/>
                  </a:lnTo>
                  <a:lnTo>
                    <a:pt x="2" y="24"/>
                  </a:lnTo>
                  <a:lnTo>
                    <a:pt x="2" y="20"/>
                  </a:lnTo>
                  <a:lnTo>
                    <a:pt x="6" y="16"/>
                  </a:lnTo>
                  <a:lnTo>
                    <a:pt x="10" y="12"/>
                  </a:lnTo>
                  <a:lnTo>
                    <a:pt x="12" y="8"/>
                  </a:lnTo>
                  <a:lnTo>
                    <a:pt x="12" y="4"/>
                  </a:lnTo>
                  <a:lnTo>
                    <a:pt x="14" y="4"/>
                  </a:lnTo>
                  <a:lnTo>
                    <a:pt x="16" y="4"/>
                  </a:lnTo>
                  <a:lnTo>
                    <a:pt x="18" y="4"/>
                  </a:lnTo>
                  <a:lnTo>
                    <a:pt x="24" y="0"/>
                  </a:lnTo>
                  <a:lnTo>
                    <a:pt x="26" y="4"/>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2" name="Freeform 982"/>
            <p:cNvSpPr>
              <a:spLocks/>
            </p:cNvSpPr>
            <p:nvPr/>
          </p:nvSpPr>
          <p:spPr bwMode="gray">
            <a:xfrm>
              <a:off x="2708" y="1420"/>
              <a:ext cx="33" cy="58"/>
            </a:xfrm>
            <a:custGeom>
              <a:avLst/>
              <a:gdLst>
                <a:gd name="T0" fmla="*/ 1 w 54"/>
                <a:gd name="T1" fmla="*/ 1 h 92"/>
                <a:gd name="T2" fmla="*/ 1 w 54"/>
                <a:gd name="T3" fmla="*/ 1 h 92"/>
                <a:gd name="T4" fmla="*/ 1 w 54"/>
                <a:gd name="T5" fmla="*/ 1 h 92"/>
                <a:gd name="T6" fmla="*/ 1 w 54"/>
                <a:gd name="T7" fmla="*/ 1 h 92"/>
                <a:gd name="T8" fmla="*/ 1 w 54"/>
                <a:gd name="T9" fmla="*/ 1 h 92"/>
                <a:gd name="T10" fmla="*/ 0 w 54"/>
                <a:gd name="T11" fmla="*/ 1 h 92"/>
                <a:gd name="T12" fmla="*/ 0 w 54"/>
                <a:gd name="T13" fmla="*/ 1 h 92"/>
                <a:gd name="T14" fmla="*/ 0 w 54"/>
                <a:gd name="T15" fmla="*/ 1 h 92"/>
                <a:gd name="T16" fmla="*/ 1 w 54"/>
                <a:gd name="T17" fmla="*/ 1 h 92"/>
                <a:gd name="T18" fmla="*/ 1 w 54"/>
                <a:gd name="T19" fmla="*/ 1 h 92"/>
                <a:gd name="T20" fmla="*/ 1 w 54"/>
                <a:gd name="T21" fmla="*/ 1 h 92"/>
                <a:gd name="T22" fmla="*/ 1 w 54"/>
                <a:gd name="T23" fmla="*/ 1 h 92"/>
                <a:gd name="T24" fmla="*/ 1 w 54"/>
                <a:gd name="T25" fmla="*/ 1 h 92"/>
                <a:gd name="T26" fmla="*/ 1 w 54"/>
                <a:gd name="T27" fmla="*/ 1 h 92"/>
                <a:gd name="T28" fmla="*/ 1 w 54"/>
                <a:gd name="T29" fmla="*/ 1 h 92"/>
                <a:gd name="T30" fmla="*/ 1 w 54"/>
                <a:gd name="T31" fmla="*/ 1 h 92"/>
                <a:gd name="T32" fmla="*/ 1 w 54"/>
                <a:gd name="T33" fmla="*/ 1 h 92"/>
                <a:gd name="T34" fmla="*/ 1 w 54"/>
                <a:gd name="T35" fmla="*/ 1 h 92"/>
                <a:gd name="T36" fmla="*/ 1 w 54"/>
                <a:gd name="T37" fmla="*/ 1 h 92"/>
                <a:gd name="T38" fmla="*/ 1 w 54"/>
                <a:gd name="T39" fmla="*/ 1 h 92"/>
                <a:gd name="T40" fmla="*/ 1 w 54"/>
                <a:gd name="T41" fmla="*/ 1 h 92"/>
                <a:gd name="T42" fmla="*/ 1 w 54"/>
                <a:gd name="T43" fmla="*/ 1 h 92"/>
                <a:gd name="T44" fmla="*/ 1 w 54"/>
                <a:gd name="T45" fmla="*/ 1 h 92"/>
                <a:gd name="T46" fmla="*/ 1 w 54"/>
                <a:gd name="T47" fmla="*/ 1 h 92"/>
                <a:gd name="T48" fmla="*/ 1 w 54"/>
                <a:gd name="T49" fmla="*/ 0 h 92"/>
                <a:gd name="T50" fmla="*/ 1 w 54"/>
                <a:gd name="T51" fmla="*/ 1 h 92"/>
                <a:gd name="T52" fmla="*/ 1 w 54"/>
                <a:gd name="T53" fmla="*/ 1 h 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92"/>
                <a:gd name="T83" fmla="*/ 54 w 54"/>
                <a:gd name="T84" fmla="*/ 92 h 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92">
                  <a:moveTo>
                    <a:pt x="32" y="2"/>
                  </a:moveTo>
                  <a:lnTo>
                    <a:pt x="34" y="8"/>
                  </a:lnTo>
                  <a:lnTo>
                    <a:pt x="16" y="36"/>
                  </a:lnTo>
                  <a:lnTo>
                    <a:pt x="4" y="56"/>
                  </a:lnTo>
                  <a:lnTo>
                    <a:pt x="0" y="68"/>
                  </a:lnTo>
                  <a:lnTo>
                    <a:pt x="0" y="72"/>
                  </a:lnTo>
                  <a:lnTo>
                    <a:pt x="2" y="76"/>
                  </a:lnTo>
                  <a:lnTo>
                    <a:pt x="20" y="92"/>
                  </a:lnTo>
                  <a:lnTo>
                    <a:pt x="16" y="72"/>
                  </a:lnTo>
                  <a:lnTo>
                    <a:pt x="20" y="62"/>
                  </a:lnTo>
                  <a:lnTo>
                    <a:pt x="24" y="56"/>
                  </a:lnTo>
                  <a:lnTo>
                    <a:pt x="28" y="52"/>
                  </a:lnTo>
                  <a:lnTo>
                    <a:pt x="32" y="50"/>
                  </a:lnTo>
                  <a:lnTo>
                    <a:pt x="34" y="48"/>
                  </a:lnTo>
                  <a:lnTo>
                    <a:pt x="40" y="36"/>
                  </a:lnTo>
                  <a:lnTo>
                    <a:pt x="48" y="20"/>
                  </a:lnTo>
                  <a:lnTo>
                    <a:pt x="54" y="16"/>
                  </a:lnTo>
                  <a:lnTo>
                    <a:pt x="40" y="6"/>
                  </a:lnTo>
                  <a:lnTo>
                    <a:pt x="38" y="2"/>
                  </a:lnTo>
                  <a:lnTo>
                    <a:pt x="36" y="0"/>
                  </a:lnTo>
                  <a:lnTo>
                    <a:pt x="32" y="2"/>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3" name="Freeform 983"/>
            <p:cNvSpPr>
              <a:spLocks/>
            </p:cNvSpPr>
            <p:nvPr/>
          </p:nvSpPr>
          <p:spPr bwMode="gray">
            <a:xfrm>
              <a:off x="2703" y="1525"/>
              <a:ext cx="39" cy="27"/>
            </a:xfrm>
            <a:custGeom>
              <a:avLst/>
              <a:gdLst>
                <a:gd name="T0" fmla="*/ 1 w 66"/>
                <a:gd name="T1" fmla="*/ 1 h 44"/>
                <a:gd name="T2" fmla="*/ 1 w 66"/>
                <a:gd name="T3" fmla="*/ 0 h 44"/>
                <a:gd name="T4" fmla="*/ 1 w 66"/>
                <a:gd name="T5" fmla="*/ 1 h 44"/>
                <a:gd name="T6" fmla="*/ 1 w 66"/>
                <a:gd name="T7" fmla="*/ 1 h 44"/>
                <a:gd name="T8" fmla="*/ 1 w 66"/>
                <a:gd name="T9" fmla="*/ 1 h 44"/>
                <a:gd name="T10" fmla="*/ 0 w 66"/>
                <a:gd name="T11" fmla="*/ 1 h 44"/>
                <a:gd name="T12" fmla="*/ 0 w 66"/>
                <a:gd name="T13" fmla="*/ 1 h 44"/>
                <a:gd name="T14" fmla="*/ 1 w 66"/>
                <a:gd name="T15" fmla="*/ 1 h 44"/>
                <a:gd name="T16" fmla="*/ 1 w 66"/>
                <a:gd name="T17" fmla="*/ 1 h 44"/>
                <a:gd name="T18" fmla="*/ 1 w 66"/>
                <a:gd name="T19" fmla="*/ 1 h 44"/>
                <a:gd name="T20" fmla="*/ 1 w 66"/>
                <a:gd name="T21" fmla="*/ 1 h 44"/>
                <a:gd name="T22" fmla="*/ 1 w 66"/>
                <a:gd name="T23" fmla="*/ 1 h 44"/>
                <a:gd name="T24" fmla="*/ 1 w 66"/>
                <a:gd name="T25" fmla="*/ 1 h 44"/>
                <a:gd name="T26" fmla="*/ 1 w 66"/>
                <a:gd name="T27" fmla="*/ 1 h 44"/>
                <a:gd name="T28" fmla="*/ 1 w 66"/>
                <a:gd name="T29" fmla="*/ 1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44"/>
                <a:gd name="T47" fmla="*/ 66 w 66"/>
                <a:gd name="T48" fmla="*/ 44 h 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44">
                  <a:moveTo>
                    <a:pt x="20" y="10"/>
                  </a:moveTo>
                  <a:lnTo>
                    <a:pt x="60" y="0"/>
                  </a:lnTo>
                  <a:lnTo>
                    <a:pt x="66" y="22"/>
                  </a:lnTo>
                  <a:lnTo>
                    <a:pt x="64" y="44"/>
                  </a:lnTo>
                  <a:lnTo>
                    <a:pt x="28" y="34"/>
                  </a:lnTo>
                  <a:lnTo>
                    <a:pt x="0" y="32"/>
                  </a:lnTo>
                  <a:lnTo>
                    <a:pt x="2" y="22"/>
                  </a:lnTo>
                  <a:lnTo>
                    <a:pt x="4" y="14"/>
                  </a:lnTo>
                  <a:lnTo>
                    <a:pt x="2" y="10"/>
                  </a:lnTo>
                  <a:lnTo>
                    <a:pt x="2" y="8"/>
                  </a:lnTo>
                  <a:lnTo>
                    <a:pt x="6" y="10"/>
                  </a:lnTo>
                  <a:lnTo>
                    <a:pt x="16" y="10"/>
                  </a:lnTo>
                  <a:lnTo>
                    <a:pt x="20" y="10"/>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4" name="Freeform 984"/>
            <p:cNvSpPr>
              <a:spLocks/>
            </p:cNvSpPr>
            <p:nvPr/>
          </p:nvSpPr>
          <p:spPr bwMode="gray">
            <a:xfrm>
              <a:off x="2703" y="1525"/>
              <a:ext cx="39" cy="27"/>
            </a:xfrm>
            <a:custGeom>
              <a:avLst/>
              <a:gdLst>
                <a:gd name="T0" fmla="*/ 1 w 66"/>
                <a:gd name="T1" fmla="*/ 1 h 44"/>
                <a:gd name="T2" fmla="*/ 1 w 66"/>
                <a:gd name="T3" fmla="*/ 0 h 44"/>
                <a:gd name="T4" fmla="*/ 1 w 66"/>
                <a:gd name="T5" fmla="*/ 1 h 44"/>
                <a:gd name="T6" fmla="*/ 1 w 66"/>
                <a:gd name="T7" fmla="*/ 1 h 44"/>
                <a:gd name="T8" fmla="*/ 1 w 66"/>
                <a:gd name="T9" fmla="*/ 1 h 44"/>
                <a:gd name="T10" fmla="*/ 0 w 66"/>
                <a:gd name="T11" fmla="*/ 1 h 44"/>
                <a:gd name="T12" fmla="*/ 0 w 66"/>
                <a:gd name="T13" fmla="*/ 1 h 44"/>
                <a:gd name="T14" fmla="*/ 1 w 66"/>
                <a:gd name="T15" fmla="*/ 1 h 44"/>
                <a:gd name="T16" fmla="*/ 1 w 66"/>
                <a:gd name="T17" fmla="*/ 1 h 44"/>
                <a:gd name="T18" fmla="*/ 1 w 66"/>
                <a:gd name="T19" fmla="*/ 1 h 44"/>
                <a:gd name="T20" fmla="*/ 1 w 66"/>
                <a:gd name="T21" fmla="*/ 1 h 44"/>
                <a:gd name="T22" fmla="*/ 1 w 66"/>
                <a:gd name="T23" fmla="*/ 1 h 44"/>
                <a:gd name="T24" fmla="*/ 1 w 66"/>
                <a:gd name="T25" fmla="*/ 1 h 44"/>
                <a:gd name="T26" fmla="*/ 1 w 66"/>
                <a:gd name="T27" fmla="*/ 1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
                <a:gd name="T43" fmla="*/ 0 h 44"/>
                <a:gd name="T44" fmla="*/ 66 w 66"/>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 h="44">
                  <a:moveTo>
                    <a:pt x="20" y="10"/>
                  </a:moveTo>
                  <a:lnTo>
                    <a:pt x="60" y="0"/>
                  </a:lnTo>
                  <a:lnTo>
                    <a:pt x="66" y="22"/>
                  </a:lnTo>
                  <a:lnTo>
                    <a:pt x="64" y="44"/>
                  </a:lnTo>
                  <a:lnTo>
                    <a:pt x="28" y="34"/>
                  </a:lnTo>
                  <a:lnTo>
                    <a:pt x="0" y="32"/>
                  </a:lnTo>
                  <a:lnTo>
                    <a:pt x="2" y="22"/>
                  </a:lnTo>
                  <a:lnTo>
                    <a:pt x="4" y="14"/>
                  </a:lnTo>
                  <a:lnTo>
                    <a:pt x="2" y="10"/>
                  </a:lnTo>
                  <a:lnTo>
                    <a:pt x="2" y="8"/>
                  </a:lnTo>
                  <a:lnTo>
                    <a:pt x="6" y="10"/>
                  </a:lnTo>
                  <a:lnTo>
                    <a:pt x="1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5" name="Freeform 985"/>
            <p:cNvSpPr>
              <a:spLocks/>
            </p:cNvSpPr>
            <p:nvPr/>
          </p:nvSpPr>
          <p:spPr bwMode="gray">
            <a:xfrm>
              <a:off x="2607" y="1343"/>
              <a:ext cx="52" cy="71"/>
            </a:xfrm>
            <a:custGeom>
              <a:avLst/>
              <a:gdLst>
                <a:gd name="T0" fmla="*/ 1 w 86"/>
                <a:gd name="T1" fmla="*/ 1 h 114"/>
                <a:gd name="T2" fmla="*/ 1 w 86"/>
                <a:gd name="T3" fmla="*/ 1 h 114"/>
                <a:gd name="T4" fmla="*/ 1 w 86"/>
                <a:gd name="T5" fmla="*/ 1 h 114"/>
                <a:gd name="T6" fmla="*/ 0 w 86"/>
                <a:gd name="T7" fmla="*/ 1 h 114"/>
                <a:gd name="T8" fmla="*/ 1 w 86"/>
                <a:gd name="T9" fmla="*/ 1 h 114"/>
                <a:gd name="T10" fmla="*/ 1 w 86"/>
                <a:gd name="T11" fmla="*/ 1 h 114"/>
                <a:gd name="T12" fmla="*/ 1 w 86"/>
                <a:gd name="T13" fmla="*/ 1 h 114"/>
                <a:gd name="T14" fmla="*/ 1 w 86"/>
                <a:gd name="T15" fmla="*/ 1 h 114"/>
                <a:gd name="T16" fmla="*/ 1 w 86"/>
                <a:gd name="T17" fmla="*/ 1 h 114"/>
                <a:gd name="T18" fmla="*/ 1 w 86"/>
                <a:gd name="T19" fmla="*/ 1 h 114"/>
                <a:gd name="T20" fmla="*/ 1 w 86"/>
                <a:gd name="T21" fmla="*/ 1 h 114"/>
                <a:gd name="T22" fmla="*/ 1 w 86"/>
                <a:gd name="T23" fmla="*/ 1 h 114"/>
                <a:gd name="T24" fmla="*/ 1 w 86"/>
                <a:gd name="T25" fmla="*/ 1 h 114"/>
                <a:gd name="T26" fmla="*/ 1 w 86"/>
                <a:gd name="T27" fmla="*/ 0 h 114"/>
                <a:gd name="T28" fmla="*/ 1 w 86"/>
                <a:gd name="T29" fmla="*/ 0 h 114"/>
                <a:gd name="T30" fmla="*/ 1 w 86"/>
                <a:gd name="T31" fmla="*/ 1 h 114"/>
                <a:gd name="T32" fmla="*/ 1 w 86"/>
                <a:gd name="T33" fmla="*/ 1 h 114"/>
                <a:gd name="T34" fmla="*/ 1 w 86"/>
                <a:gd name="T35" fmla="*/ 1 h 114"/>
                <a:gd name="T36" fmla="*/ 1 w 86"/>
                <a:gd name="T37" fmla="*/ 1 h 114"/>
                <a:gd name="T38" fmla="*/ 1 w 86"/>
                <a:gd name="T39" fmla="*/ 1 h 114"/>
                <a:gd name="T40" fmla="*/ 1 w 86"/>
                <a:gd name="T41" fmla="*/ 1 h 114"/>
                <a:gd name="T42" fmla="*/ 1 w 86"/>
                <a:gd name="T43" fmla="*/ 1 h 114"/>
                <a:gd name="T44" fmla="*/ 1 w 86"/>
                <a:gd name="T45" fmla="*/ 1 h 114"/>
                <a:gd name="T46" fmla="*/ 1 w 86"/>
                <a:gd name="T47" fmla="*/ 1 h 114"/>
                <a:gd name="T48" fmla="*/ 1 w 86"/>
                <a:gd name="T49" fmla="*/ 1 h 114"/>
                <a:gd name="T50" fmla="*/ 1 w 86"/>
                <a:gd name="T51" fmla="*/ 1 h 114"/>
                <a:gd name="T52" fmla="*/ 1 w 86"/>
                <a:gd name="T53" fmla="*/ 1 h 114"/>
                <a:gd name="T54" fmla="*/ 1 w 86"/>
                <a:gd name="T55" fmla="*/ 1 h 114"/>
                <a:gd name="T56" fmla="*/ 1 w 86"/>
                <a:gd name="T57" fmla="*/ 1 h 114"/>
                <a:gd name="T58" fmla="*/ 1 w 86"/>
                <a:gd name="T59" fmla="*/ 1 h 114"/>
                <a:gd name="T60" fmla="*/ 1 w 86"/>
                <a:gd name="T61" fmla="*/ 1 h 114"/>
                <a:gd name="T62" fmla="*/ 1 w 86"/>
                <a:gd name="T63" fmla="*/ 1 h 114"/>
                <a:gd name="T64" fmla="*/ 1 w 86"/>
                <a:gd name="T65" fmla="*/ 1 h 114"/>
                <a:gd name="T66" fmla="*/ 1 w 86"/>
                <a:gd name="T67" fmla="*/ 1 h 114"/>
                <a:gd name="T68" fmla="*/ 1 w 86"/>
                <a:gd name="T69" fmla="*/ 1 h 114"/>
                <a:gd name="T70" fmla="*/ 1 w 86"/>
                <a:gd name="T71" fmla="*/ 1 h 114"/>
                <a:gd name="T72" fmla="*/ 1 w 86"/>
                <a:gd name="T73" fmla="*/ 1 h 114"/>
                <a:gd name="T74" fmla="*/ 1 w 86"/>
                <a:gd name="T75" fmla="*/ 1 h 114"/>
                <a:gd name="T76" fmla="*/ 1 w 86"/>
                <a:gd name="T77" fmla="*/ 1 h 1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6"/>
                <a:gd name="T118" fmla="*/ 0 h 114"/>
                <a:gd name="T119" fmla="*/ 86 w 86"/>
                <a:gd name="T120" fmla="*/ 114 h 1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6" h="114">
                  <a:moveTo>
                    <a:pt x="4" y="108"/>
                  </a:moveTo>
                  <a:lnTo>
                    <a:pt x="4" y="108"/>
                  </a:lnTo>
                  <a:lnTo>
                    <a:pt x="2" y="100"/>
                  </a:lnTo>
                  <a:lnTo>
                    <a:pt x="0" y="80"/>
                  </a:lnTo>
                  <a:lnTo>
                    <a:pt x="2" y="66"/>
                  </a:lnTo>
                  <a:lnTo>
                    <a:pt x="4" y="52"/>
                  </a:lnTo>
                  <a:lnTo>
                    <a:pt x="8" y="38"/>
                  </a:lnTo>
                  <a:lnTo>
                    <a:pt x="16" y="24"/>
                  </a:lnTo>
                  <a:lnTo>
                    <a:pt x="22" y="18"/>
                  </a:lnTo>
                  <a:lnTo>
                    <a:pt x="28" y="12"/>
                  </a:lnTo>
                  <a:lnTo>
                    <a:pt x="42" y="4"/>
                  </a:lnTo>
                  <a:lnTo>
                    <a:pt x="52" y="2"/>
                  </a:lnTo>
                  <a:lnTo>
                    <a:pt x="56" y="0"/>
                  </a:lnTo>
                  <a:lnTo>
                    <a:pt x="80" y="2"/>
                  </a:lnTo>
                  <a:lnTo>
                    <a:pt x="82" y="4"/>
                  </a:lnTo>
                  <a:lnTo>
                    <a:pt x="84" y="8"/>
                  </a:lnTo>
                  <a:lnTo>
                    <a:pt x="86" y="14"/>
                  </a:lnTo>
                  <a:lnTo>
                    <a:pt x="82" y="16"/>
                  </a:lnTo>
                  <a:lnTo>
                    <a:pt x="72" y="22"/>
                  </a:lnTo>
                  <a:lnTo>
                    <a:pt x="66" y="28"/>
                  </a:lnTo>
                  <a:lnTo>
                    <a:pt x="62" y="36"/>
                  </a:lnTo>
                  <a:lnTo>
                    <a:pt x="56" y="44"/>
                  </a:lnTo>
                  <a:lnTo>
                    <a:pt x="54" y="54"/>
                  </a:lnTo>
                  <a:lnTo>
                    <a:pt x="52" y="70"/>
                  </a:lnTo>
                  <a:lnTo>
                    <a:pt x="52" y="84"/>
                  </a:lnTo>
                  <a:lnTo>
                    <a:pt x="56" y="98"/>
                  </a:lnTo>
                  <a:lnTo>
                    <a:pt x="60" y="106"/>
                  </a:lnTo>
                  <a:lnTo>
                    <a:pt x="10" y="114"/>
                  </a:lnTo>
                  <a:lnTo>
                    <a:pt x="6" y="114"/>
                  </a:lnTo>
                  <a:lnTo>
                    <a:pt x="4" y="112"/>
                  </a:lnTo>
                  <a:lnTo>
                    <a:pt x="4" y="108"/>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6" name="Freeform 986"/>
            <p:cNvSpPr>
              <a:spLocks/>
            </p:cNvSpPr>
            <p:nvPr/>
          </p:nvSpPr>
          <p:spPr bwMode="gray">
            <a:xfrm>
              <a:off x="2589" y="1417"/>
              <a:ext cx="26" cy="23"/>
            </a:xfrm>
            <a:custGeom>
              <a:avLst/>
              <a:gdLst>
                <a:gd name="T0" fmla="*/ 1 w 44"/>
                <a:gd name="T1" fmla="*/ 1 h 38"/>
                <a:gd name="T2" fmla="*/ 1 w 44"/>
                <a:gd name="T3" fmla="*/ 1 h 38"/>
                <a:gd name="T4" fmla="*/ 1 w 44"/>
                <a:gd name="T5" fmla="*/ 1 h 38"/>
                <a:gd name="T6" fmla="*/ 1 w 44"/>
                <a:gd name="T7" fmla="*/ 1 h 38"/>
                <a:gd name="T8" fmla="*/ 0 w 44"/>
                <a:gd name="T9" fmla="*/ 1 h 38"/>
                <a:gd name="T10" fmla="*/ 0 w 44"/>
                <a:gd name="T11" fmla="*/ 1 h 38"/>
                <a:gd name="T12" fmla="*/ 1 w 44"/>
                <a:gd name="T13" fmla="*/ 1 h 38"/>
                <a:gd name="T14" fmla="*/ 1 w 44"/>
                <a:gd name="T15" fmla="*/ 1 h 38"/>
                <a:gd name="T16" fmla="*/ 1 w 44"/>
                <a:gd name="T17" fmla="*/ 1 h 38"/>
                <a:gd name="T18" fmla="*/ 1 w 44"/>
                <a:gd name="T19" fmla="*/ 1 h 38"/>
                <a:gd name="T20" fmla="*/ 1 w 44"/>
                <a:gd name="T21" fmla="*/ 1 h 38"/>
                <a:gd name="T22" fmla="*/ 1 w 44"/>
                <a:gd name="T23" fmla="*/ 1 h 38"/>
                <a:gd name="T24" fmla="*/ 1 w 44"/>
                <a:gd name="T25" fmla="*/ 1 h 38"/>
                <a:gd name="T26" fmla="*/ 1 w 44"/>
                <a:gd name="T27" fmla="*/ 0 h 38"/>
                <a:gd name="T28" fmla="*/ 1 w 44"/>
                <a:gd name="T29" fmla="*/ 0 h 38"/>
                <a:gd name="T30" fmla="*/ 1 w 44"/>
                <a:gd name="T31" fmla="*/ 1 h 38"/>
                <a:gd name="T32" fmla="*/ 1 w 4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38"/>
                <a:gd name="T53" fmla="*/ 44 w 44"/>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38">
                  <a:moveTo>
                    <a:pt x="36" y="2"/>
                  </a:moveTo>
                  <a:lnTo>
                    <a:pt x="36" y="2"/>
                  </a:lnTo>
                  <a:lnTo>
                    <a:pt x="4" y="34"/>
                  </a:lnTo>
                  <a:lnTo>
                    <a:pt x="0" y="38"/>
                  </a:lnTo>
                  <a:lnTo>
                    <a:pt x="20" y="32"/>
                  </a:lnTo>
                  <a:lnTo>
                    <a:pt x="28" y="22"/>
                  </a:lnTo>
                  <a:lnTo>
                    <a:pt x="36" y="8"/>
                  </a:lnTo>
                  <a:lnTo>
                    <a:pt x="44" y="2"/>
                  </a:lnTo>
                  <a:lnTo>
                    <a:pt x="44" y="0"/>
                  </a:lnTo>
                  <a:lnTo>
                    <a:pt x="42" y="0"/>
                  </a:lnTo>
                  <a:lnTo>
                    <a:pt x="36" y="2"/>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7" name="Freeform 987"/>
            <p:cNvSpPr>
              <a:spLocks/>
            </p:cNvSpPr>
            <p:nvPr/>
          </p:nvSpPr>
          <p:spPr bwMode="gray">
            <a:xfrm>
              <a:off x="2607" y="1414"/>
              <a:ext cx="31" cy="20"/>
            </a:xfrm>
            <a:custGeom>
              <a:avLst/>
              <a:gdLst>
                <a:gd name="T0" fmla="*/ 1 w 52"/>
                <a:gd name="T1" fmla="*/ 1 h 32"/>
                <a:gd name="T2" fmla="*/ 1 w 52"/>
                <a:gd name="T3" fmla="*/ 1 h 32"/>
                <a:gd name="T4" fmla="*/ 0 w 52"/>
                <a:gd name="T5" fmla="*/ 1 h 32"/>
                <a:gd name="T6" fmla="*/ 0 w 52"/>
                <a:gd name="T7" fmla="*/ 1 h 32"/>
                <a:gd name="T8" fmla="*/ 1 w 52"/>
                <a:gd name="T9" fmla="*/ 1 h 32"/>
                <a:gd name="T10" fmla="*/ 1 w 52"/>
                <a:gd name="T11" fmla="*/ 1 h 32"/>
                <a:gd name="T12" fmla="*/ 1 w 52"/>
                <a:gd name="T13" fmla="*/ 1 h 32"/>
                <a:gd name="T14" fmla="*/ 1 w 52"/>
                <a:gd name="T15" fmla="*/ 1 h 32"/>
                <a:gd name="T16" fmla="*/ 1 w 52"/>
                <a:gd name="T17" fmla="*/ 1 h 32"/>
                <a:gd name="T18" fmla="*/ 1 w 52"/>
                <a:gd name="T19" fmla="*/ 1 h 32"/>
                <a:gd name="T20" fmla="*/ 1 w 52"/>
                <a:gd name="T21" fmla="*/ 1 h 32"/>
                <a:gd name="T22" fmla="*/ 1 w 52"/>
                <a:gd name="T23" fmla="*/ 0 h 32"/>
                <a:gd name="T24" fmla="*/ 1 w 52"/>
                <a:gd name="T25" fmla="*/ 0 h 32"/>
                <a:gd name="T26" fmla="*/ 1 w 52"/>
                <a:gd name="T27" fmla="*/ 0 h 32"/>
                <a:gd name="T28" fmla="*/ 1 w 52"/>
                <a:gd name="T29" fmla="*/ 0 h 32"/>
                <a:gd name="T30" fmla="*/ 1 w 52"/>
                <a:gd name="T31" fmla="*/ 1 h 32"/>
                <a:gd name="T32" fmla="*/ 1 w 52"/>
                <a:gd name="T33" fmla="*/ 1 h 32"/>
                <a:gd name="T34" fmla="*/ 1 w 52"/>
                <a:gd name="T35" fmla="*/ 1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32"/>
                <a:gd name="T56" fmla="*/ 52 w 52"/>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32">
                  <a:moveTo>
                    <a:pt x="20" y="4"/>
                  </a:moveTo>
                  <a:lnTo>
                    <a:pt x="6" y="20"/>
                  </a:lnTo>
                  <a:lnTo>
                    <a:pt x="0" y="32"/>
                  </a:lnTo>
                  <a:lnTo>
                    <a:pt x="18" y="28"/>
                  </a:lnTo>
                  <a:lnTo>
                    <a:pt x="30" y="24"/>
                  </a:lnTo>
                  <a:lnTo>
                    <a:pt x="38" y="20"/>
                  </a:lnTo>
                  <a:lnTo>
                    <a:pt x="46" y="12"/>
                  </a:lnTo>
                  <a:lnTo>
                    <a:pt x="52" y="2"/>
                  </a:lnTo>
                  <a:lnTo>
                    <a:pt x="52" y="0"/>
                  </a:lnTo>
                  <a:lnTo>
                    <a:pt x="50" y="0"/>
                  </a:lnTo>
                  <a:lnTo>
                    <a:pt x="44" y="0"/>
                  </a:lnTo>
                  <a:lnTo>
                    <a:pt x="32" y="2"/>
                  </a:lnTo>
                  <a:lnTo>
                    <a:pt x="20" y="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8" name="Freeform 988"/>
            <p:cNvSpPr>
              <a:spLocks/>
            </p:cNvSpPr>
            <p:nvPr/>
          </p:nvSpPr>
          <p:spPr bwMode="gray">
            <a:xfrm>
              <a:off x="2632" y="1451"/>
              <a:ext cx="28" cy="12"/>
            </a:xfrm>
            <a:custGeom>
              <a:avLst/>
              <a:gdLst>
                <a:gd name="T0" fmla="*/ 0 w 46"/>
                <a:gd name="T1" fmla="*/ 1 h 18"/>
                <a:gd name="T2" fmla="*/ 0 w 46"/>
                <a:gd name="T3" fmla="*/ 1 h 18"/>
                <a:gd name="T4" fmla="*/ 1 w 46"/>
                <a:gd name="T5" fmla="*/ 1 h 18"/>
                <a:gd name="T6" fmla="*/ 1 w 46"/>
                <a:gd name="T7" fmla="*/ 1 h 18"/>
                <a:gd name="T8" fmla="*/ 1 w 46"/>
                <a:gd name="T9" fmla="*/ 1 h 18"/>
                <a:gd name="T10" fmla="*/ 1 w 46"/>
                <a:gd name="T11" fmla="*/ 1 h 18"/>
                <a:gd name="T12" fmla="*/ 1 w 46"/>
                <a:gd name="T13" fmla="*/ 1 h 18"/>
                <a:gd name="T14" fmla="*/ 1 w 46"/>
                <a:gd name="T15" fmla="*/ 1 h 18"/>
                <a:gd name="T16" fmla="*/ 1 w 46"/>
                <a:gd name="T17" fmla="*/ 1 h 18"/>
                <a:gd name="T18" fmla="*/ 1 w 46"/>
                <a:gd name="T19" fmla="*/ 1 h 18"/>
                <a:gd name="T20" fmla="*/ 1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1 w 46"/>
                <a:gd name="T33" fmla="*/ 1 h 18"/>
                <a:gd name="T34" fmla="*/ 1 w 46"/>
                <a:gd name="T35" fmla="*/ 0 h 18"/>
                <a:gd name="T36" fmla="*/ 1 w 46"/>
                <a:gd name="T37" fmla="*/ 0 h 18"/>
                <a:gd name="T38" fmla="*/ 1 w 46"/>
                <a:gd name="T39" fmla="*/ 0 h 18"/>
                <a:gd name="T40" fmla="*/ 1 w 46"/>
                <a:gd name="T41" fmla="*/ 0 h 18"/>
                <a:gd name="T42" fmla="*/ 1 w 46"/>
                <a:gd name="T43" fmla="*/ 1 h 18"/>
                <a:gd name="T44" fmla="*/ 1 w 46"/>
                <a:gd name="T45" fmla="*/ 1 h 18"/>
                <a:gd name="T46" fmla="*/ 1 w 46"/>
                <a:gd name="T47" fmla="*/ 1 h 18"/>
                <a:gd name="T48" fmla="*/ 1 w 46"/>
                <a:gd name="T49" fmla="*/ 1 h 18"/>
                <a:gd name="T50" fmla="*/ 1 w 46"/>
                <a:gd name="T51" fmla="*/ 1 h 18"/>
                <a:gd name="T52" fmla="*/ 1 w 46"/>
                <a:gd name="T53" fmla="*/ 1 h 18"/>
                <a:gd name="T54" fmla="*/ 1 w 46"/>
                <a:gd name="T55" fmla="*/ 1 h 18"/>
                <a:gd name="T56" fmla="*/ 1 w 46"/>
                <a:gd name="T57" fmla="*/ 1 h 18"/>
                <a:gd name="T58" fmla="*/ 1 w 46"/>
                <a:gd name="T59" fmla="*/ 1 h 18"/>
                <a:gd name="T60" fmla="*/ 1 w 46"/>
                <a:gd name="T61" fmla="*/ 1 h 18"/>
                <a:gd name="T62" fmla="*/ 1 w 46"/>
                <a:gd name="T63" fmla="*/ 1 h 18"/>
                <a:gd name="T64" fmla="*/ 1 w 46"/>
                <a:gd name="T65" fmla="*/ 1 h 18"/>
                <a:gd name="T66" fmla="*/ 1 w 46"/>
                <a:gd name="T67" fmla="*/ 1 h 18"/>
                <a:gd name="T68" fmla="*/ 1 w 46"/>
                <a:gd name="T69" fmla="*/ 1 h 18"/>
                <a:gd name="T70" fmla="*/ 0 w 46"/>
                <a:gd name="T71" fmla="*/ 1 h 18"/>
                <a:gd name="T72" fmla="*/ 0 w 46"/>
                <a:gd name="T73" fmla="*/ 1 h 18"/>
                <a:gd name="T74" fmla="*/ 0 w 46"/>
                <a:gd name="T75" fmla="*/ 1 h 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
                <a:gd name="T115" fmla="*/ 0 h 18"/>
                <a:gd name="T116" fmla="*/ 46 w 46"/>
                <a:gd name="T117" fmla="*/ 18 h 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 h="18">
                  <a:moveTo>
                    <a:pt x="0" y="16"/>
                  </a:moveTo>
                  <a:lnTo>
                    <a:pt x="0" y="16"/>
                  </a:lnTo>
                  <a:lnTo>
                    <a:pt x="8" y="14"/>
                  </a:lnTo>
                  <a:lnTo>
                    <a:pt x="12" y="10"/>
                  </a:lnTo>
                  <a:lnTo>
                    <a:pt x="12" y="14"/>
                  </a:lnTo>
                  <a:lnTo>
                    <a:pt x="14" y="14"/>
                  </a:lnTo>
                  <a:lnTo>
                    <a:pt x="16" y="14"/>
                  </a:lnTo>
                  <a:lnTo>
                    <a:pt x="18" y="12"/>
                  </a:lnTo>
                  <a:lnTo>
                    <a:pt x="18" y="10"/>
                  </a:lnTo>
                  <a:lnTo>
                    <a:pt x="22" y="8"/>
                  </a:lnTo>
                  <a:lnTo>
                    <a:pt x="26" y="6"/>
                  </a:lnTo>
                  <a:lnTo>
                    <a:pt x="26" y="4"/>
                  </a:lnTo>
                  <a:lnTo>
                    <a:pt x="26" y="0"/>
                  </a:lnTo>
                  <a:lnTo>
                    <a:pt x="28" y="0"/>
                  </a:lnTo>
                  <a:lnTo>
                    <a:pt x="36" y="4"/>
                  </a:lnTo>
                  <a:lnTo>
                    <a:pt x="46" y="14"/>
                  </a:lnTo>
                  <a:lnTo>
                    <a:pt x="38" y="10"/>
                  </a:lnTo>
                  <a:lnTo>
                    <a:pt x="30" y="10"/>
                  </a:lnTo>
                  <a:lnTo>
                    <a:pt x="26" y="12"/>
                  </a:lnTo>
                  <a:lnTo>
                    <a:pt x="22" y="14"/>
                  </a:lnTo>
                  <a:lnTo>
                    <a:pt x="18" y="18"/>
                  </a:lnTo>
                  <a:lnTo>
                    <a:pt x="14" y="16"/>
                  </a:lnTo>
                  <a:lnTo>
                    <a:pt x="6" y="18"/>
                  </a:lnTo>
                  <a:lnTo>
                    <a:pt x="2" y="18"/>
                  </a:lnTo>
                  <a:lnTo>
                    <a:pt x="0" y="18"/>
                  </a:lnTo>
                  <a:lnTo>
                    <a:pt x="0" y="16"/>
                  </a:lnTo>
                  <a:close/>
                </a:path>
              </a:pathLst>
            </a:custGeom>
            <a:solidFill>
              <a:srgbClr val="FB9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59" name="Freeform 989"/>
            <p:cNvSpPr>
              <a:spLocks/>
            </p:cNvSpPr>
            <p:nvPr/>
          </p:nvSpPr>
          <p:spPr bwMode="gray">
            <a:xfrm>
              <a:off x="2641" y="1451"/>
              <a:ext cx="7" cy="9"/>
            </a:xfrm>
            <a:custGeom>
              <a:avLst/>
              <a:gdLst>
                <a:gd name="T0" fmla="*/ 1 w 12"/>
                <a:gd name="T1" fmla="*/ 0 h 14"/>
                <a:gd name="T2" fmla="*/ 1 w 12"/>
                <a:gd name="T3" fmla="*/ 0 h 14"/>
                <a:gd name="T4" fmla="*/ 1 w 12"/>
                <a:gd name="T5" fmla="*/ 0 h 14"/>
                <a:gd name="T6" fmla="*/ 1 w 12"/>
                <a:gd name="T7" fmla="*/ 1 h 14"/>
                <a:gd name="T8" fmla="*/ 1 w 12"/>
                <a:gd name="T9" fmla="*/ 1 h 14"/>
                <a:gd name="T10" fmla="*/ 1 w 12"/>
                <a:gd name="T11" fmla="*/ 1 h 14"/>
                <a:gd name="T12" fmla="*/ 1 w 12"/>
                <a:gd name="T13" fmla="*/ 1 h 14"/>
                <a:gd name="T14" fmla="*/ 1 w 12"/>
                <a:gd name="T15" fmla="*/ 1 h 14"/>
                <a:gd name="T16" fmla="*/ 1 w 12"/>
                <a:gd name="T17" fmla="*/ 1 h 14"/>
                <a:gd name="T18" fmla="*/ 1 w 12"/>
                <a:gd name="T19" fmla="*/ 1 h 14"/>
                <a:gd name="T20" fmla="*/ 0 w 12"/>
                <a:gd name="T21" fmla="*/ 1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4"/>
                <a:gd name="T35" fmla="*/ 12 w 12"/>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4">
                  <a:moveTo>
                    <a:pt x="8" y="0"/>
                  </a:moveTo>
                  <a:lnTo>
                    <a:pt x="8" y="0"/>
                  </a:lnTo>
                  <a:lnTo>
                    <a:pt x="10" y="0"/>
                  </a:lnTo>
                  <a:lnTo>
                    <a:pt x="12" y="4"/>
                  </a:lnTo>
                  <a:lnTo>
                    <a:pt x="10" y="6"/>
                  </a:lnTo>
                  <a:lnTo>
                    <a:pt x="8" y="8"/>
                  </a:lnTo>
                  <a:lnTo>
                    <a:pt x="4" y="10"/>
                  </a:lnTo>
                  <a:lnTo>
                    <a:pt x="2" y="10"/>
                  </a:lnTo>
                  <a:lnTo>
                    <a:pt x="0" y="14"/>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60" name="Freeform 990"/>
            <p:cNvSpPr>
              <a:spLocks/>
            </p:cNvSpPr>
            <p:nvPr/>
          </p:nvSpPr>
          <p:spPr bwMode="gray">
            <a:xfrm>
              <a:off x="2663" y="1459"/>
              <a:ext cx="38" cy="22"/>
            </a:xfrm>
            <a:custGeom>
              <a:avLst/>
              <a:gdLst>
                <a:gd name="T0" fmla="*/ 0 w 64"/>
                <a:gd name="T1" fmla="*/ 1 h 36"/>
                <a:gd name="T2" fmla="*/ 0 w 64"/>
                <a:gd name="T3" fmla="*/ 1 h 36"/>
                <a:gd name="T4" fmla="*/ 1 w 64"/>
                <a:gd name="T5" fmla="*/ 1 h 36"/>
                <a:gd name="T6" fmla="*/ 1 w 64"/>
                <a:gd name="T7" fmla="*/ 1 h 36"/>
                <a:gd name="T8" fmla="*/ 1 w 64"/>
                <a:gd name="T9" fmla="*/ 1 h 36"/>
                <a:gd name="T10" fmla="*/ 1 w 64"/>
                <a:gd name="T11" fmla="*/ 1 h 36"/>
                <a:gd name="T12" fmla="*/ 1 w 64"/>
                <a:gd name="T13" fmla="*/ 1 h 36"/>
                <a:gd name="T14" fmla="*/ 1 w 64"/>
                <a:gd name="T15" fmla="*/ 1 h 36"/>
                <a:gd name="T16" fmla="*/ 1 w 64"/>
                <a:gd name="T17" fmla="*/ 1 h 36"/>
                <a:gd name="T18" fmla="*/ 1 w 64"/>
                <a:gd name="T19" fmla="*/ 1 h 36"/>
                <a:gd name="T20" fmla="*/ 1 w 64"/>
                <a:gd name="T21" fmla="*/ 1 h 36"/>
                <a:gd name="T22" fmla="*/ 1 w 64"/>
                <a:gd name="T23" fmla="*/ 1 h 36"/>
                <a:gd name="T24" fmla="*/ 1 w 64"/>
                <a:gd name="T25" fmla="*/ 0 h 36"/>
                <a:gd name="T26" fmla="*/ 1 w 64"/>
                <a:gd name="T27" fmla="*/ 0 h 36"/>
                <a:gd name="T28" fmla="*/ 1 w 64"/>
                <a:gd name="T29" fmla="*/ 1 h 36"/>
                <a:gd name="T30" fmla="*/ 1 w 64"/>
                <a:gd name="T31" fmla="*/ 1 h 36"/>
                <a:gd name="T32" fmla="*/ 1 w 64"/>
                <a:gd name="T33" fmla="*/ 1 h 36"/>
                <a:gd name="T34" fmla="*/ 1 w 64"/>
                <a:gd name="T35" fmla="*/ 1 h 36"/>
                <a:gd name="T36" fmla="*/ 1 w 64"/>
                <a:gd name="T37" fmla="*/ 1 h 36"/>
                <a:gd name="T38" fmla="*/ 1 w 64"/>
                <a:gd name="T39" fmla="*/ 1 h 36"/>
                <a:gd name="T40" fmla="*/ 1 w 64"/>
                <a:gd name="T41" fmla="*/ 1 h 36"/>
                <a:gd name="T42" fmla="*/ 1 w 64"/>
                <a:gd name="T43" fmla="*/ 1 h 36"/>
                <a:gd name="T44" fmla="*/ 1 w 64"/>
                <a:gd name="T45" fmla="*/ 1 h 36"/>
                <a:gd name="T46" fmla="*/ 1 w 64"/>
                <a:gd name="T47" fmla="*/ 1 h 36"/>
                <a:gd name="T48" fmla="*/ 1 w 64"/>
                <a:gd name="T49" fmla="*/ 1 h 36"/>
                <a:gd name="T50" fmla="*/ 1 w 64"/>
                <a:gd name="T51" fmla="*/ 1 h 36"/>
                <a:gd name="T52" fmla="*/ 1 w 64"/>
                <a:gd name="T53" fmla="*/ 1 h 36"/>
                <a:gd name="T54" fmla="*/ 1 w 64"/>
                <a:gd name="T55" fmla="*/ 1 h 36"/>
                <a:gd name="T56" fmla="*/ 1 w 64"/>
                <a:gd name="T57" fmla="*/ 1 h 36"/>
                <a:gd name="T58" fmla="*/ 1 w 64"/>
                <a:gd name="T59" fmla="*/ 1 h 36"/>
                <a:gd name="T60" fmla="*/ 1 w 64"/>
                <a:gd name="T61" fmla="*/ 1 h 36"/>
                <a:gd name="T62" fmla="*/ 1 w 64"/>
                <a:gd name="T63" fmla="*/ 1 h 36"/>
                <a:gd name="T64" fmla="*/ 1 w 64"/>
                <a:gd name="T65" fmla="*/ 1 h 36"/>
                <a:gd name="T66" fmla="*/ 1 w 64"/>
                <a:gd name="T67" fmla="*/ 1 h 36"/>
                <a:gd name="T68" fmla="*/ 1 w 64"/>
                <a:gd name="T69" fmla="*/ 1 h 36"/>
                <a:gd name="T70" fmla="*/ 1 w 64"/>
                <a:gd name="T71" fmla="*/ 1 h 36"/>
                <a:gd name="T72" fmla="*/ 1 w 64"/>
                <a:gd name="T73" fmla="*/ 1 h 36"/>
                <a:gd name="T74" fmla="*/ 1 w 64"/>
                <a:gd name="T75" fmla="*/ 1 h 36"/>
                <a:gd name="T76" fmla="*/ 0 w 64"/>
                <a:gd name="T77" fmla="*/ 1 h 36"/>
                <a:gd name="T78" fmla="*/ 0 w 64"/>
                <a:gd name="T79" fmla="*/ 1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
                <a:gd name="T121" fmla="*/ 0 h 36"/>
                <a:gd name="T122" fmla="*/ 64 w 64"/>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 h="36">
                  <a:moveTo>
                    <a:pt x="0" y="34"/>
                  </a:moveTo>
                  <a:lnTo>
                    <a:pt x="0" y="34"/>
                  </a:lnTo>
                  <a:lnTo>
                    <a:pt x="8" y="34"/>
                  </a:lnTo>
                  <a:lnTo>
                    <a:pt x="16" y="32"/>
                  </a:lnTo>
                  <a:lnTo>
                    <a:pt x="20" y="30"/>
                  </a:lnTo>
                  <a:lnTo>
                    <a:pt x="24" y="26"/>
                  </a:lnTo>
                  <a:lnTo>
                    <a:pt x="28" y="22"/>
                  </a:lnTo>
                  <a:lnTo>
                    <a:pt x="38" y="14"/>
                  </a:lnTo>
                  <a:lnTo>
                    <a:pt x="46" y="6"/>
                  </a:lnTo>
                  <a:lnTo>
                    <a:pt x="50" y="0"/>
                  </a:lnTo>
                  <a:lnTo>
                    <a:pt x="50" y="2"/>
                  </a:lnTo>
                  <a:lnTo>
                    <a:pt x="52" y="6"/>
                  </a:lnTo>
                  <a:lnTo>
                    <a:pt x="54" y="10"/>
                  </a:lnTo>
                  <a:lnTo>
                    <a:pt x="58" y="10"/>
                  </a:lnTo>
                  <a:lnTo>
                    <a:pt x="62" y="10"/>
                  </a:lnTo>
                  <a:lnTo>
                    <a:pt x="64" y="10"/>
                  </a:lnTo>
                  <a:lnTo>
                    <a:pt x="62" y="20"/>
                  </a:lnTo>
                  <a:lnTo>
                    <a:pt x="58" y="28"/>
                  </a:lnTo>
                  <a:lnTo>
                    <a:pt x="54" y="32"/>
                  </a:lnTo>
                  <a:lnTo>
                    <a:pt x="50" y="26"/>
                  </a:lnTo>
                  <a:lnTo>
                    <a:pt x="46" y="22"/>
                  </a:lnTo>
                  <a:lnTo>
                    <a:pt x="42" y="20"/>
                  </a:lnTo>
                  <a:lnTo>
                    <a:pt x="36" y="20"/>
                  </a:lnTo>
                  <a:lnTo>
                    <a:pt x="30" y="24"/>
                  </a:lnTo>
                  <a:lnTo>
                    <a:pt x="26" y="28"/>
                  </a:lnTo>
                  <a:lnTo>
                    <a:pt x="18" y="32"/>
                  </a:lnTo>
                  <a:lnTo>
                    <a:pt x="10" y="36"/>
                  </a:lnTo>
                  <a:lnTo>
                    <a:pt x="4" y="36"/>
                  </a:lnTo>
                  <a:lnTo>
                    <a:pt x="0" y="34"/>
                  </a:lnTo>
                  <a:close/>
                </a:path>
              </a:pathLst>
            </a:custGeom>
            <a:solidFill>
              <a:srgbClr val="FCA7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61" name="Freeform 991"/>
            <p:cNvSpPr>
              <a:spLocks/>
            </p:cNvSpPr>
            <p:nvPr/>
          </p:nvSpPr>
          <p:spPr bwMode="gray">
            <a:xfrm>
              <a:off x="2686" y="1441"/>
              <a:ext cx="8" cy="30"/>
            </a:xfrm>
            <a:custGeom>
              <a:avLst/>
              <a:gdLst>
                <a:gd name="T0" fmla="*/ 0 w 14"/>
                <a:gd name="T1" fmla="*/ 1 h 48"/>
                <a:gd name="T2" fmla="*/ 0 w 14"/>
                <a:gd name="T3" fmla="*/ 1 h 48"/>
                <a:gd name="T4" fmla="*/ 1 w 14"/>
                <a:gd name="T5" fmla="*/ 1 h 48"/>
                <a:gd name="T6" fmla="*/ 1 w 14"/>
                <a:gd name="T7" fmla="*/ 1 h 48"/>
                <a:gd name="T8" fmla="*/ 1 w 14"/>
                <a:gd name="T9" fmla="*/ 1 h 48"/>
                <a:gd name="T10" fmla="*/ 1 w 14"/>
                <a:gd name="T11" fmla="*/ 1 h 48"/>
                <a:gd name="T12" fmla="*/ 1 w 14"/>
                <a:gd name="T13" fmla="*/ 1 h 48"/>
                <a:gd name="T14" fmla="*/ 1 w 14"/>
                <a:gd name="T15" fmla="*/ 1 h 48"/>
                <a:gd name="T16" fmla="*/ 1 w 14"/>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8"/>
                <a:gd name="T29" fmla="*/ 14 w 14"/>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8">
                  <a:moveTo>
                    <a:pt x="0" y="48"/>
                  </a:moveTo>
                  <a:lnTo>
                    <a:pt x="0" y="48"/>
                  </a:lnTo>
                  <a:lnTo>
                    <a:pt x="4" y="44"/>
                  </a:lnTo>
                  <a:lnTo>
                    <a:pt x="8" y="38"/>
                  </a:lnTo>
                  <a:lnTo>
                    <a:pt x="12" y="32"/>
                  </a:lnTo>
                  <a:lnTo>
                    <a:pt x="14" y="24"/>
                  </a:lnTo>
                  <a:lnTo>
                    <a:pt x="14" y="14"/>
                  </a:lnTo>
                  <a:lnTo>
                    <a:pt x="12" y="0"/>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62" name="Freeform 992"/>
            <p:cNvSpPr>
              <a:spLocks/>
            </p:cNvSpPr>
            <p:nvPr/>
          </p:nvSpPr>
          <p:spPr bwMode="gray">
            <a:xfrm>
              <a:off x="2686" y="1400"/>
              <a:ext cx="11" cy="13"/>
            </a:xfrm>
            <a:custGeom>
              <a:avLst/>
              <a:gdLst>
                <a:gd name="T0" fmla="*/ 1 w 18"/>
                <a:gd name="T1" fmla="*/ 1 h 20"/>
                <a:gd name="T2" fmla="*/ 1 w 18"/>
                <a:gd name="T3" fmla="*/ 1 h 20"/>
                <a:gd name="T4" fmla="*/ 1 w 18"/>
                <a:gd name="T5" fmla="*/ 1 h 20"/>
                <a:gd name="T6" fmla="*/ 1 w 18"/>
                <a:gd name="T7" fmla="*/ 1 h 20"/>
                <a:gd name="T8" fmla="*/ 1 w 18"/>
                <a:gd name="T9" fmla="*/ 1 h 20"/>
                <a:gd name="T10" fmla="*/ 1 w 18"/>
                <a:gd name="T11" fmla="*/ 1 h 20"/>
                <a:gd name="T12" fmla="*/ 1 w 18"/>
                <a:gd name="T13" fmla="*/ 1 h 20"/>
                <a:gd name="T14" fmla="*/ 1 w 18"/>
                <a:gd name="T15" fmla="*/ 1 h 20"/>
                <a:gd name="T16" fmla="*/ 1 w 18"/>
                <a:gd name="T17" fmla="*/ 1 h 20"/>
                <a:gd name="T18" fmla="*/ 1 w 18"/>
                <a:gd name="T19" fmla="*/ 1 h 20"/>
                <a:gd name="T20" fmla="*/ 1 w 18"/>
                <a:gd name="T21" fmla="*/ 1 h 20"/>
                <a:gd name="T22" fmla="*/ 1 w 18"/>
                <a:gd name="T23" fmla="*/ 1 h 20"/>
                <a:gd name="T24" fmla="*/ 1 w 18"/>
                <a:gd name="T25" fmla="*/ 1 h 20"/>
                <a:gd name="T26" fmla="*/ 1 w 18"/>
                <a:gd name="T27" fmla="*/ 1 h 20"/>
                <a:gd name="T28" fmla="*/ 1 w 18"/>
                <a:gd name="T29" fmla="*/ 1 h 20"/>
                <a:gd name="T30" fmla="*/ 1 w 18"/>
                <a:gd name="T31" fmla="*/ 1 h 20"/>
                <a:gd name="T32" fmla="*/ 1 w 18"/>
                <a:gd name="T33" fmla="*/ 1 h 20"/>
                <a:gd name="T34" fmla="*/ 1 w 18"/>
                <a:gd name="T35" fmla="*/ 1 h 20"/>
                <a:gd name="T36" fmla="*/ 1 w 18"/>
                <a:gd name="T37" fmla="*/ 1 h 20"/>
                <a:gd name="T38" fmla="*/ 1 w 18"/>
                <a:gd name="T39" fmla="*/ 1 h 20"/>
                <a:gd name="T40" fmla="*/ 1 w 18"/>
                <a:gd name="T41" fmla="*/ 1 h 20"/>
                <a:gd name="T42" fmla="*/ 1 w 18"/>
                <a:gd name="T43" fmla="*/ 1 h 20"/>
                <a:gd name="T44" fmla="*/ 1 w 18"/>
                <a:gd name="T45" fmla="*/ 1 h 20"/>
                <a:gd name="T46" fmla="*/ 1 w 18"/>
                <a:gd name="T47" fmla="*/ 1 h 20"/>
                <a:gd name="T48" fmla="*/ 0 w 18"/>
                <a:gd name="T49" fmla="*/ 1 h 20"/>
                <a:gd name="T50" fmla="*/ 0 w 18"/>
                <a:gd name="T51" fmla="*/ 1 h 20"/>
                <a:gd name="T52" fmla="*/ 0 w 18"/>
                <a:gd name="T53" fmla="*/ 1 h 20"/>
                <a:gd name="T54" fmla="*/ 0 w 18"/>
                <a:gd name="T55" fmla="*/ 1 h 20"/>
                <a:gd name="T56" fmla="*/ 0 w 18"/>
                <a:gd name="T57" fmla="*/ 1 h 20"/>
                <a:gd name="T58" fmla="*/ 1 w 18"/>
                <a:gd name="T59" fmla="*/ 1 h 20"/>
                <a:gd name="T60" fmla="*/ 1 w 18"/>
                <a:gd name="T61" fmla="*/ 1 h 20"/>
                <a:gd name="T62" fmla="*/ 1 w 18"/>
                <a:gd name="T63" fmla="*/ 0 h 20"/>
                <a:gd name="T64" fmla="*/ 1 w 18"/>
                <a:gd name="T65" fmla="*/ 0 h 20"/>
                <a:gd name="T66" fmla="*/ 1 w 18"/>
                <a:gd name="T67" fmla="*/ 0 h 20"/>
                <a:gd name="T68" fmla="*/ 1 w 18"/>
                <a:gd name="T69" fmla="*/ 1 h 20"/>
                <a:gd name="T70" fmla="*/ 1 w 18"/>
                <a:gd name="T71" fmla="*/ 1 h 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
                <a:gd name="T109" fmla="*/ 0 h 20"/>
                <a:gd name="T110" fmla="*/ 18 w 18"/>
                <a:gd name="T111" fmla="*/ 20 h 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 h="20">
                  <a:moveTo>
                    <a:pt x="14" y="4"/>
                  </a:moveTo>
                  <a:lnTo>
                    <a:pt x="14" y="4"/>
                  </a:lnTo>
                  <a:lnTo>
                    <a:pt x="18" y="8"/>
                  </a:lnTo>
                  <a:lnTo>
                    <a:pt x="18" y="12"/>
                  </a:lnTo>
                  <a:lnTo>
                    <a:pt x="18" y="18"/>
                  </a:lnTo>
                  <a:lnTo>
                    <a:pt x="18" y="20"/>
                  </a:lnTo>
                  <a:lnTo>
                    <a:pt x="16" y="18"/>
                  </a:lnTo>
                  <a:lnTo>
                    <a:pt x="16" y="14"/>
                  </a:lnTo>
                  <a:lnTo>
                    <a:pt x="14" y="10"/>
                  </a:lnTo>
                  <a:lnTo>
                    <a:pt x="12" y="6"/>
                  </a:lnTo>
                  <a:lnTo>
                    <a:pt x="10" y="10"/>
                  </a:lnTo>
                  <a:lnTo>
                    <a:pt x="10" y="12"/>
                  </a:lnTo>
                  <a:lnTo>
                    <a:pt x="14" y="16"/>
                  </a:lnTo>
                  <a:lnTo>
                    <a:pt x="14" y="18"/>
                  </a:lnTo>
                  <a:lnTo>
                    <a:pt x="14" y="20"/>
                  </a:lnTo>
                  <a:lnTo>
                    <a:pt x="10" y="18"/>
                  </a:lnTo>
                  <a:lnTo>
                    <a:pt x="6" y="16"/>
                  </a:lnTo>
                  <a:lnTo>
                    <a:pt x="0" y="18"/>
                  </a:lnTo>
                  <a:lnTo>
                    <a:pt x="0" y="12"/>
                  </a:lnTo>
                  <a:lnTo>
                    <a:pt x="0" y="8"/>
                  </a:lnTo>
                  <a:lnTo>
                    <a:pt x="0" y="4"/>
                  </a:lnTo>
                  <a:lnTo>
                    <a:pt x="2" y="4"/>
                  </a:lnTo>
                  <a:lnTo>
                    <a:pt x="10" y="0"/>
                  </a:lnTo>
                  <a:lnTo>
                    <a:pt x="14" y="0"/>
                  </a:lnTo>
                  <a:lnTo>
                    <a:pt x="14" y="4"/>
                  </a:lnTo>
                  <a:close/>
                </a:path>
              </a:pathLst>
            </a:custGeom>
            <a:solidFill>
              <a:srgbClr val="FCA7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63" name="Freeform 993"/>
            <p:cNvSpPr>
              <a:spLocks/>
            </p:cNvSpPr>
            <p:nvPr/>
          </p:nvSpPr>
          <p:spPr bwMode="gray">
            <a:xfrm>
              <a:off x="2591" y="1637"/>
              <a:ext cx="112" cy="41"/>
            </a:xfrm>
            <a:custGeom>
              <a:avLst/>
              <a:gdLst>
                <a:gd name="T0" fmla="*/ 1 w 188"/>
                <a:gd name="T1" fmla="*/ 1 h 66"/>
                <a:gd name="T2" fmla="*/ 1 w 188"/>
                <a:gd name="T3" fmla="*/ 1 h 66"/>
                <a:gd name="T4" fmla="*/ 1 w 188"/>
                <a:gd name="T5" fmla="*/ 1 h 66"/>
                <a:gd name="T6" fmla="*/ 1 w 188"/>
                <a:gd name="T7" fmla="*/ 1 h 66"/>
                <a:gd name="T8" fmla="*/ 1 w 188"/>
                <a:gd name="T9" fmla="*/ 1 h 66"/>
                <a:gd name="T10" fmla="*/ 1 w 188"/>
                <a:gd name="T11" fmla="*/ 1 h 66"/>
                <a:gd name="T12" fmla="*/ 1 w 188"/>
                <a:gd name="T13" fmla="*/ 1 h 66"/>
                <a:gd name="T14" fmla="*/ 1 w 188"/>
                <a:gd name="T15" fmla="*/ 1 h 66"/>
                <a:gd name="T16" fmla="*/ 1 w 188"/>
                <a:gd name="T17" fmla="*/ 1 h 66"/>
                <a:gd name="T18" fmla="*/ 1 w 188"/>
                <a:gd name="T19" fmla="*/ 1 h 66"/>
                <a:gd name="T20" fmla="*/ 0 w 188"/>
                <a:gd name="T21" fmla="*/ 1 h 66"/>
                <a:gd name="T22" fmla="*/ 1 w 188"/>
                <a:gd name="T23" fmla="*/ 1 h 66"/>
                <a:gd name="T24" fmla="*/ 1 w 188"/>
                <a:gd name="T25" fmla="*/ 1 h 66"/>
                <a:gd name="T26" fmla="*/ 1 w 188"/>
                <a:gd name="T27" fmla="*/ 1 h 66"/>
                <a:gd name="T28" fmla="*/ 1 w 188"/>
                <a:gd name="T29" fmla="*/ 1 h 66"/>
                <a:gd name="T30" fmla="*/ 1 w 188"/>
                <a:gd name="T31" fmla="*/ 1 h 66"/>
                <a:gd name="T32" fmla="*/ 1 w 188"/>
                <a:gd name="T33" fmla="*/ 1 h 66"/>
                <a:gd name="T34" fmla="*/ 1 w 188"/>
                <a:gd name="T35" fmla="*/ 1 h 66"/>
                <a:gd name="T36" fmla="*/ 1 w 188"/>
                <a:gd name="T37" fmla="*/ 1 h 66"/>
                <a:gd name="T38" fmla="*/ 1 w 188"/>
                <a:gd name="T39" fmla="*/ 1 h 66"/>
                <a:gd name="T40" fmla="*/ 1 w 188"/>
                <a:gd name="T41" fmla="*/ 1 h 66"/>
                <a:gd name="T42" fmla="*/ 1 w 188"/>
                <a:gd name="T43" fmla="*/ 0 h 66"/>
                <a:gd name="T44" fmla="*/ 1 w 188"/>
                <a:gd name="T45" fmla="*/ 0 h 66"/>
                <a:gd name="T46" fmla="*/ 1 w 188"/>
                <a:gd name="T47" fmla="*/ 1 h 66"/>
                <a:gd name="T48" fmla="*/ 1 w 188"/>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8"/>
                <a:gd name="T76" fmla="*/ 0 h 66"/>
                <a:gd name="T77" fmla="*/ 188 w 18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8" h="66">
                  <a:moveTo>
                    <a:pt x="154" y="2"/>
                  </a:moveTo>
                  <a:lnTo>
                    <a:pt x="154" y="2"/>
                  </a:lnTo>
                  <a:lnTo>
                    <a:pt x="144" y="14"/>
                  </a:lnTo>
                  <a:lnTo>
                    <a:pt x="134" y="28"/>
                  </a:lnTo>
                  <a:lnTo>
                    <a:pt x="84" y="42"/>
                  </a:lnTo>
                  <a:lnTo>
                    <a:pt x="58" y="44"/>
                  </a:lnTo>
                  <a:lnTo>
                    <a:pt x="18" y="36"/>
                  </a:lnTo>
                  <a:lnTo>
                    <a:pt x="4" y="34"/>
                  </a:lnTo>
                  <a:lnTo>
                    <a:pt x="0" y="50"/>
                  </a:lnTo>
                  <a:lnTo>
                    <a:pt x="72" y="66"/>
                  </a:lnTo>
                  <a:lnTo>
                    <a:pt x="132" y="58"/>
                  </a:lnTo>
                  <a:lnTo>
                    <a:pt x="156" y="42"/>
                  </a:lnTo>
                  <a:lnTo>
                    <a:pt x="176" y="28"/>
                  </a:lnTo>
                  <a:lnTo>
                    <a:pt x="188" y="16"/>
                  </a:lnTo>
                  <a:lnTo>
                    <a:pt x="184" y="14"/>
                  </a:lnTo>
                  <a:lnTo>
                    <a:pt x="176" y="6"/>
                  </a:lnTo>
                  <a:lnTo>
                    <a:pt x="164" y="0"/>
                  </a:lnTo>
                  <a:lnTo>
                    <a:pt x="158" y="0"/>
                  </a:lnTo>
                  <a:lnTo>
                    <a:pt x="154" y="2"/>
                  </a:lnTo>
                  <a:close/>
                </a:path>
              </a:pathLst>
            </a:custGeom>
            <a:solidFill>
              <a:srgbClr val="FCA7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7764" name="Freeform 994"/>
            <p:cNvSpPr>
              <a:spLocks/>
            </p:cNvSpPr>
            <p:nvPr/>
          </p:nvSpPr>
          <p:spPr bwMode="gray">
            <a:xfrm>
              <a:off x="2562" y="1592"/>
              <a:ext cx="232" cy="115"/>
            </a:xfrm>
            <a:custGeom>
              <a:avLst/>
              <a:gdLst>
                <a:gd name="T0" fmla="*/ 1 w 390"/>
                <a:gd name="T1" fmla="*/ 1 h 184"/>
                <a:gd name="T2" fmla="*/ 1 w 390"/>
                <a:gd name="T3" fmla="*/ 1 h 184"/>
                <a:gd name="T4" fmla="*/ 1 w 390"/>
                <a:gd name="T5" fmla="*/ 1 h 184"/>
                <a:gd name="T6" fmla="*/ 1 w 390"/>
                <a:gd name="T7" fmla="*/ 1 h 184"/>
                <a:gd name="T8" fmla="*/ 1 w 390"/>
                <a:gd name="T9" fmla="*/ 1 h 184"/>
                <a:gd name="T10" fmla="*/ 1 w 390"/>
                <a:gd name="T11" fmla="*/ 1 h 184"/>
                <a:gd name="T12" fmla="*/ 1 w 390"/>
                <a:gd name="T13" fmla="*/ 1 h 184"/>
                <a:gd name="T14" fmla="*/ 1 w 390"/>
                <a:gd name="T15" fmla="*/ 1 h 184"/>
                <a:gd name="T16" fmla="*/ 1 w 390"/>
                <a:gd name="T17" fmla="*/ 1 h 184"/>
                <a:gd name="T18" fmla="*/ 1 w 390"/>
                <a:gd name="T19" fmla="*/ 1 h 184"/>
                <a:gd name="T20" fmla="*/ 1 w 390"/>
                <a:gd name="T21" fmla="*/ 1 h 184"/>
                <a:gd name="T22" fmla="*/ 1 w 390"/>
                <a:gd name="T23" fmla="*/ 1 h 184"/>
                <a:gd name="T24" fmla="*/ 1 w 390"/>
                <a:gd name="T25" fmla="*/ 1 h 184"/>
                <a:gd name="T26" fmla="*/ 0 w 390"/>
                <a:gd name="T27" fmla="*/ 1 h 184"/>
                <a:gd name="T28" fmla="*/ 0 w 390"/>
                <a:gd name="T29" fmla="*/ 1 h 184"/>
                <a:gd name="T30" fmla="*/ 1 w 390"/>
                <a:gd name="T31" fmla="*/ 1 h 184"/>
                <a:gd name="T32" fmla="*/ 1 w 390"/>
                <a:gd name="T33" fmla="*/ 1 h 184"/>
                <a:gd name="T34" fmla="*/ 1 w 390"/>
                <a:gd name="T35" fmla="*/ 1 h 184"/>
                <a:gd name="T36" fmla="*/ 1 w 390"/>
                <a:gd name="T37" fmla="*/ 1 h 184"/>
                <a:gd name="T38" fmla="*/ 1 w 390"/>
                <a:gd name="T39" fmla="*/ 1 h 184"/>
                <a:gd name="T40" fmla="*/ 1 w 390"/>
                <a:gd name="T41" fmla="*/ 1 h 184"/>
                <a:gd name="T42" fmla="*/ 1 w 390"/>
                <a:gd name="T43" fmla="*/ 1 h 184"/>
                <a:gd name="T44" fmla="*/ 1 w 390"/>
                <a:gd name="T45" fmla="*/ 1 h 184"/>
                <a:gd name="T46" fmla="*/ 1 w 390"/>
                <a:gd name="T47" fmla="*/ 1 h 184"/>
                <a:gd name="T48" fmla="*/ 1 w 390"/>
                <a:gd name="T49" fmla="*/ 1 h 184"/>
                <a:gd name="T50" fmla="*/ 1 w 390"/>
                <a:gd name="T51" fmla="*/ 1 h 184"/>
                <a:gd name="T52" fmla="*/ 1 w 390"/>
                <a:gd name="T53" fmla="*/ 1 h 184"/>
                <a:gd name="T54" fmla="*/ 1 w 390"/>
                <a:gd name="T55" fmla="*/ 1 h 184"/>
                <a:gd name="T56" fmla="*/ 1 w 390"/>
                <a:gd name="T57" fmla="*/ 1 h 184"/>
                <a:gd name="T58" fmla="*/ 1 w 390"/>
                <a:gd name="T59" fmla="*/ 1 h 184"/>
                <a:gd name="T60" fmla="*/ 1 w 390"/>
                <a:gd name="T61" fmla="*/ 1 h 184"/>
                <a:gd name="T62" fmla="*/ 1 w 390"/>
                <a:gd name="T63" fmla="*/ 1 h 184"/>
                <a:gd name="T64" fmla="*/ 1 w 390"/>
                <a:gd name="T65" fmla="*/ 1 h 184"/>
                <a:gd name="T66" fmla="*/ 1 w 390"/>
                <a:gd name="T67" fmla="*/ 1 h 184"/>
                <a:gd name="T68" fmla="*/ 1 w 390"/>
                <a:gd name="T69" fmla="*/ 1 h 184"/>
                <a:gd name="T70" fmla="*/ 1 w 390"/>
                <a:gd name="T71" fmla="*/ 1 h 184"/>
                <a:gd name="T72" fmla="*/ 1 w 390"/>
                <a:gd name="T73" fmla="*/ 1 h 184"/>
                <a:gd name="T74" fmla="*/ 1 w 390"/>
                <a:gd name="T75" fmla="*/ 1 h 184"/>
                <a:gd name="T76" fmla="*/ 1 w 390"/>
                <a:gd name="T77" fmla="*/ 1 h 184"/>
                <a:gd name="T78" fmla="*/ 1 w 390"/>
                <a:gd name="T79" fmla="*/ 1 h 184"/>
                <a:gd name="T80" fmla="*/ 1 w 390"/>
                <a:gd name="T81" fmla="*/ 1 h 184"/>
                <a:gd name="T82" fmla="*/ 1 w 390"/>
                <a:gd name="T83" fmla="*/ 1 h 184"/>
                <a:gd name="T84" fmla="*/ 1 w 390"/>
                <a:gd name="T85" fmla="*/ 1 h 184"/>
                <a:gd name="T86" fmla="*/ 1 w 390"/>
                <a:gd name="T87" fmla="*/ 0 h 184"/>
                <a:gd name="T88" fmla="*/ 1 w 390"/>
                <a:gd name="T89" fmla="*/ 0 h 184"/>
                <a:gd name="T90" fmla="*/ 1 w 390"/>
                <a:gd name="T91" fmla="*/ 1 h 184"/>
                <a:gd name="T92" fmla="*/ 1 w 390"/>
                <a:gd name="T93" fmla="*/ 1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184"/>
                <a:gd name="T143" fmla="*/ 390 w 390"/>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184">
                  <a:moveTo>
                    <a:pt x="314" y="16"/>
                  </a:moveTo>
                  <a:lnTo>
                    <a:pt x="312" y="24"/>
                  </a:lnTo>
                  <a:lnTo>
                    <a:pt x="192" y="100"/>
                  </a:lnTo>
                  <a:lnTo>
                    <a:pt x="176" y="110"/>
                  </a:lnTo>
                  <a:lnTo>
                    <a:pt x="158" y="116"/>
                  </a:lnTo>
                  <a:lnTo>
                    <a:pt x="142" y="122"/>
                  </a:lnTo>
                  <a:lnTo>
                    <a:pt x="130" y="124"/>
                  </a:lnTo>
                  <a:lnTo>
                    <a:pt x="120" y="124"/>
                  </a:lnTo>
                  <a:lnTo>
                    <a:pt x="110" y="120"/>
                  </a:lnTo>
                  <a:lnTo>
                    <a:pt x="96" y="114"/>
                  </a:lnTo>
                  <a:lnTo>
                    <a:pt x="86" y="110"/>
                  </a:lnTo>
                  <a:lnTo>
                    <a:pt x="76" y="108"/>
                  </a:lnTo>
                  <a:lnTo>
                    <a:pt x="68" y="110"/>
                  </a:lnTo>
                  <a:lnTo>
                    <a:pt x="58" y="112"/>
                  </a:lnTo>
                  <a:lnTo>
                    <a:pt x="42" y="116"/>
                  </a:lnTo>
                  <a:lnTo>
                    <a:pt x="30" y="122"/>
                  </a:lnTo>
                  <a:lnTo>
                    <a:pt x="24" y="128"/>
                  </a:lnTo>
                  <a:lnTo>
                    <a:pt x="18" y="132"/>
                  </a:lnTo>
                  <a:lnTo>
                    <a:pt x="8" y="150"/>
                  </a:lnTo>
                  <a:lnTo>
                    <a:pt x="0" y="166"/>
                  </a:lnTo>
                  <a:lnTo>
                    <a:pt x="0" y="170"/>
                  </a:lnTo>
                  <a:lnTo>
                    <a:pt x="0" y="172"/>
                  </a:lnTo>
                  <a:lnTo>
                    <a:pt x="2" y="176"/>
                  </a:lnTo>
                  <a:lnTo>
                    <a:pt x="4" y="176"/>
                  </a:lnTo>
                  <a:lnTo>
                    <a:pt x="8" y="172"/>
                  </a:lnTo>
                  <a:lnTo>
                    <a:pt x="10" y="170"/>
                  </a:lnTo>
                  <a:lnTo>
                    <a:pt x="8" y="176"/>
                  </a:lnTo>
                  <a:lnTo>
                    <a:pt x="6" y="180"/>
                  </a:lnTo>
                  <a:lnTo>
                    <a:pt x="8" y="182"/>
                  </a:lnTo>
                  <a:lnTo>
                    <a:pt x="10" y="182"/>
                  </a:lnTo>
                  <a:lnTo>
                    <a:pt x="14" y="182"/>
                  </a:lnTo>
                  <a:lnTo>
                    <a:pt x="20" y="180"/>
                  </a:lnTo>
                  <a:lnTo>
                    <a:pt x="24" y="174"/>
                  </a:lnTo>
                  <a:lnTo>
                    <a:pt x="22" y="180"/>
                  </a:lnTo>
                  <a:lnTo>
                    <a:pt x="22" y="182"/>
                  </a:lnTo>
                  <a:lnTo>
                    <a:pt x="22" y="184"/>
                  </a:lnTo>
                  <a:lnTo>
                    <a:pt x="28" y="182"/>
                  </a:lnTo>
                  <a:lnTo>
                    <a:pt x="32" y="178"/>
                  </a:lnTo>
                  <a:lnTo>
                    <a:pt x="40" y="172"/>
                  </a:lnTo>
                  <a:lnTo>
                    <a:pt x="50" y="164"/>
                  </a:lnTo>
                  <a:lnTo>
                    <a:pt x="58" y="160"/>
                  </a:lnTo>
                  <a:lnTo>
                    <a:pt x="70" y="160"/>
                  </a:lnTo>
                  <a:lnTo>
                    <a:pt x="82" y="164"/>
                  </a:lnTo>
                  <a:lnTo>
                    <a:pt x="102" y="170"/>
                  </a:lnTo>
                  <a:lnTo>
                    <a:pt x="120" y="174"/>
                  </a:lnTo>
                  <a:lnTo>
                    <a:pt x="134" y="170"/>
                  </a:lnTo>
                  <a:lnTo>
                    <a:pt x="144" y="168"/>
                  </a:lnTo>
                  <a:lnTo>
                    <a:pt x="184" y="158"/>
                  </a:lnTo>
                  <a:lnTo>
                    <a:pt x="240" y="144"/>
                  </a:lnTo>
                  <a:lnTo>
                    <a:pt x="292" y="124"/>
                  </a:lnTo>
                  <a:lnTo>
                    <a:pt x="336" y="106"/>
                  </a:lnTo>
                  <a:lnTo>
                    <a:pt x="344" y="104"/>
                  </a:lnTo>
                  <a:lnTo>
                    <a:pt x="356" y="100"/>
                  </a:lnTo>
                  <a:lnTo>
                    <a:pt x="366" y="96"/>
                  </a:lnTo>
                  <a:lnTo>
                    <a:pt x="374" y="90"/>
                  </a:lnTo>
                  <a:lnTo>
                    <a:pt x="378" y="80"/>
                  </a:lnTo>
                  <a:lnTo>
                    <a:pt x="380" y="60"/>
                  </a:lnTo>
                  <a:lnTo>
                    <a:pt x="386" y="30"/>
                  </a:lnTo>
                  <a:lnTo>
                    <a:pt x="388" y="20"/>
                  </a:lnTo>
                  <a:lnTo>
                    <a:pt x="390" y="14"/>
                  </a:lnTo>
                  <a:lnTo>
                    <a:pt x="378" y="8"/>
                  </a:lnTo>
                  <a:lnTo>
                    <a:pt x="366" y="2"/>
                  </a:lnTo>
                  <a:lnTo>
                    <a:pt x="352" y="0"/>
                  </a:lnTo>
                  <a:lnTo>
                    <a:pt x="344" y="0"/>
                  </a:lnTo>
                  <a:lnTo>
                    <a:pt x="336" y="2"/>
                  </a:lnTo>
                  <a:lnTo>
                    <a:pt x="326" y="6"/>
                  </a:lnTo>
                  <a:lnTo>
                    <a:pt x="314" y="16"/>
                  </a:lnTo>
                  <a:close/>
                </a:path>
              </a:pathLst>
            </a:custGeom>
            <a:solidFill>
              <a:srgbClr val="FDCC8A"/>
            </a:solidFill>
            <a:ln w="3175">
              <a:solidFill>
                <a:srgbClr val="C55040"/>
              </a:solidFill>
              <a:prstDash val="solid"/>
              <a:round/>
              <a:headEnd/>
              <a:tailEnd/>
            </a:ln>
          </p:spPr>
          <p:txBody>
            <a:bodyPr/>
            <a:lstStyle/>
            <a:p>
              <a:endParaRPr lang="ja-JP" altLang="en-US"/>
            </a:p>
          </p:txBody>
        </p:sp>
      </p:grpSp>
      <p:pic>
        <p:nvPicPr>
          <p:cNvPr id="27668" name="Picture 106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069138" y="2303463"/>
            <a:ext cx="908050" cy="85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27669" name="Picture 106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770063" y="2370138"/>
            <a:ext cx="966787"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sp>
        <p:nvSpPr>
          <p:cNvPr id="27670" name="Rectangle 997"/>
          <p:cNvSpPr>
            <a:spLocks noChangeArrowheads="1"/>
          </p:cNvSpPr>
          <p:nvPr/>
        </p:nvSpPr>
        <p:spPr bwMode="gray">
          <a:xfrm>
            <a:off x="2989263" y="3109913"/>
            <a:ext cx="749300" cy="446087"/>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a:solidFill>
                  <a:schemeClr val="bg1"/>
                </a:solidFill>
                <a:latin typeface="HGP創英角ｺﾞｼｯｸUB" panose="020B0900000000000000" pitchFamily="50" charset="-128"/>
                <a:ea typeface="ＭＳ ゴシック" panose="020B0609070205080204" pitchFamily="49" charset="-128"/>
              </a:rPr>
              <a:t>製造</a:t>
            </a:r>
          </a:p>
        </p:txBody>
      </p:sp>
      <p:sp>
        <p:nvSpPr>
          <p:cNvPr id="27671" name="Rectangle 998"/>
          <p:cNvSpPr>
            <a:spLocks noChangeArrowheads="1"/>
          </p:cNvSpPr>
          <p:nvPr/>
        </p:nvSpPr>
        <p:spPr bwMode="gray">
          <a:xfrm>
            <a:off x="1925638" y="3082925"/>
            <a:ext cx="749300" cy="500063"/>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en-US" altLang="ja-JP" sz="2200">
                <a:solidFill>
                  <a:schemeClr val="bg1"/>
                </a:solidFill>
                <a:latin typeface="HGP創英角ｺﾞｼｯｸUB" panose="020B0900000000000000" pitchFamily="50" charset="-128"/>
                <a:ea typeface="ＭＳ ゴシック" panose="020B0609070205080204" pitchFamily="49" charset="-128"/>
              </a:rPr>
              <a:t>EUC</a:t>
            </a:r>
          </a:p>
        </p:txBody>
      </p:sp>
      <p:sp>
        <p:nvSpPr>
          <p:cNvPr id="27672" name="Rectangle 999"/>
          <p:cNvSpPr>
            <a:spLocks noChangeArrowheads="1"/>
          </p:cNvSpPr>
          <p:nvPr/>
        </p:nvSpPr>
        <p:spPr bwMode="gray">
          <a:xfrm>
            <a:off x="4035425" y="3111500"/>
            <a:ext cx="749300" cy="446088"/>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a:solidFill>
                  <a:schemeClr val="bg1"/>
                </a:solidFill>
                <a:latin typeface="HGP創英角ｺﾞｼｯｸUB" panose="020B0900000000000000" pitchFamily="50" charset="-128"/>
                <a:ea typeface="ＭＳ ゴシック" panose="020B0609070205080204" pitchFamily="49" charset="-128"/>
              </a:rPr>
              <a:t>物流</a:t>
            </a:r>
          </a:p>
        </p:txBody>
      </p:sp>
      <p:sp>
        <p:nvSpPr>
          <p:cNvPr id="27673" name="Rectangle 1000"/>
          <p:cNvSpPr>
            <a:spLocks noChangeArrowheads="1"/>
          </p:cNvSpPr>
          <p:nvPr/>
        </p:nvSpPr>
        <p:spPr bwMode="gray">
          <a:xfrm>
            <a:off x="5083175" y="3109913"/>
            <a:ext cx="747713" cy="446087"/>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a:solidFill>
                  <a:schemeClr val="bg1"/>
                </a:solidFill>
                <a:latin typeface="HGP創英角ｺﾞｼｯｸUB" panose="020B0900000000000000" pitchFamily="50" charset="-128"/>
                <a:ea typeface="ＭＳ ゴシック" panose="020B0609070205080204" pitchFamily="49" charset="-128"/>
              </a:rPr>
              <a:t>会計</a:t>
            </a:r>
          </a:p>
        </p:txBody>
      </p:sp>
      <p:sp>
        <p:nvSpPr>
          <p:cNvPr id="27674" name="Rectangle 1001"/>
          <p:cNvSpPr>
            <a:spLocks noChangeArrowheads="1"/>
          </p:cNvSpPr>
          <p:nvPr/>
        </p:nvSpPr>
        <p:spPr bwMode="gray">
          <a:xfrm>
            <a:off x="6113463" y="3113088"/>
            <a:ext cx="747712" cy="446087"/>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a:solidFill>
                  <a:schemeClr val="bg1"/>
                </a:solidFill>
                <a:latin typeface="HGP創英角ｺﾞｼｯｸUB" panose="020B0900000000000000" pitchFamily="50" charset="-128"/>
                <a:ea typeface="ＭＳ ゴシック" panose="020B0609070205080204" pitchFamily="49" charset="-128"/>
              </a:rPr>
              <a:t>分析</a:t>
            </a:r>
          </a:p>
        </p:txBody>
      </p:sp>
      <p:sp>
        <p:nvSpPr>
          <p:cNvPr id="27675" name="Rectangle 1002"/>
          <p:cNvSpPr>
            <a:spLocks noChangeArrowheads="1"/>
          </p:cNvSpPr>
          <p:nvPr/>
        </p:nvSpPr>
        <p:spPr bwMode="gray">
          <a:xfrm>
            <a:off x="7177088" y="3086100"/>
            <a:ext cx="749300" cy="500063"/>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a:solidFill>
                  <a:schemeClr val="bg1"/>
                </a:solidFill>
                <a:latin typeface="HGP創英角ｺﾞｼｯｸUB" panose="020B0900000000000000" pitchFamily="50" charset="-128"/>
                <a:ea typeface="ＭＳ ゴシック" panose="020B0609070205080204" pitchFamily="49" charset="-128"/>
              </a:rPr>
              <a:t>販売</a:t>
            </a:r>
          </a:p>
        </p:txBody>
      </p:sp>
      <p:pic>
        <p:nvPicPr>
          <p:cNvPr id="27676" name="Picture 1003" descr="ふきだし"/>
          <p:cNvPicPr>
            <a:picLocks noChangeAspect="1" noChangeArrowheads="1"/>
          </p:cNvPicPr>
          <p:nvPr/>
        </p:nvPicPr>
        <p:blipFill>
          <a:blip r:embed="rId12">
            <a:lum bright="50000"/>
            <a:extLst>
              <a:ext uri="{28A0092B-C50C-407E-A947-70E740481C1C}">
                <a14:useLocalDpi xmlns:a14="http://schemas.microsoft.com/office/drawing/2010/main" val="0"/>
              </a:ext>
            </a:extLst>
          </a:blip>
          <a:srcRect/>
          <a:stretch>
            <a:fillRect/>
          </a:stretch>
        </p:blipFill>
        <p:spPr bwMode="gray">
          <a:xfrm>
            <a:off x="1668463" y="3856038"/>
            <a:ext cx="1920875" cy="124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77" name="Text Box 1004"/>
          <p:cNvSpPr txBox="1">
            <a:spLocks noChangeArrowheads="1"/>
          </p:cNvSpPr>
          <p:nvPr/>
        </p:nvSpPr>
        <p:spPr bwMode="gray">
          <a:xfrm>
            <a:off x="1555750" y="3989388"/>
            <a:ext cx="2219325" cy="90328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862222"/>
                </a:solidFill>
                <a:latin typeface="HGP創英角ｺﾞｼｯｸUB" panose="020B0900000000000000" pitchFamily="50" charset="-128"/>
              </a:rPr>
              <a:t>①障害が発生しても</a:t>
            </a:r>
            <a:br>
              <a:rPr lang="ja-JP" altLang="en-US" sz="1800">
                <a:solidFill>
                  <a:srgbClr val="862222"/>
                </a:solidFill>
                <a:latin typeface="HGP創英角ｺﾞｼｯｸUB" panose="020B0900000000000000" pitchFamily="50" charset="-128"/>
              </a:rPr>
            </a:br>
            <a:r>
              <a:rPr lang="ja-JP" altLang="en-US" sz="1800">
                <a:solidFill>
                  <a:srgbClr val="862222"/>
                </a:solidFill>
                <a:latin typeface="HGP創英角ｺﾞｼｯｸUB" panose="020B0900000000000000" pitchFamily="50" charset="-128"/>
              </a:rPr>
              <a:t>サービスは</a:t>
            </a:r>
            <a:r>
              <a:rPr lang="ja-JP" altLang="en-US" sz="1800">
                <a:solidFill>
                  <a:srgbClr val="000099"/>
                </a:solidFill>
                <a:latin typeface="HGP創英角ｺﾞｼｯｸUB" panose="020B0900000000000000" pitchFamily="50" charset="-128"/>
              </a:rPr>
              <a:t>極力</a:t>
            </a:r>
            <a:r>
              <a:rPr lang="ja-JP" altLang="en-US" sz="1800">
                <a:solidFill>
                  <a:srgbClr val="862222"/>
                </a:solidFill>
                <a:latin typeface="HGP創英角ｺﾞｼｯｸUB" panose="020B0900000000000000" pitchFamily="50" charset="-128"/>
              </a:rPr>
              <a:t>止め</a:t>
            </a:r>
          </a:p>
          <a:p>
            <a:pPr algn="ctr" eaLnBrk="1" hangingPunct="1">
              <a:spcBef>
                <a:spcPct val="0"/>
              </a:spcBef>
              <a:buClrTx/>
              <a:buFontTx/>
              <a:buNone/>
            </a:pPr>
            <a:r>
              <a:rPr lang="ja-JP" altLang="en-US" sz="1800">
                <a:solidFill>
                  <a:srgbClr val="862222"/>
                </a:solidFill>
                <a:latin typeface="HGP創英角ｺﾞｼｯｸUB" panose="020B0900000000000000" pitchFamily="50" charset="-128"/>
              </a:rPr>
              <a:t>ないでほしい</a:t>
            </a:r>
          </a:p>
        </p:txBody>
      </p:sp>
      <p:pic>
        <p:nvPicPr>
          <p:cNvPr id="27678" name="Picture 1005" descr="ふきだし"/>
          <p:cNvPicPr>
            <a:picLocks noChangeAspect="1" noChangeArrowheads="1"/>
          </p:cNvPicPr>
          <p:nvPr/>
        </p:nvPicPr>
        <p:blipFill>
          <a:blip r:embed="rId12">
            <a:lum bright="50000"/>
            <a:extLst>
              <a:ext uri="{28A0092B-C50C-407E-A947-70E740481C1C}">
                <a14:useLocalDpi xmlns:a14="http://schemas.microsoft.com/office/drawing/2010/main" val="0"/>
              </a:ext>
            </a:extLst>
          </a:blip>
          <a:srcRect/>
          <a:stretch>
            <a:fillRect/>
          </a:stretch>
        </p:blipFill>
        <p:spPr bwMode="gray">
          <a:xfrm>
            <a:off x="1668463" y="5151438"/>
            <a:ext cx="1920875" cy="124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79" name="Picture 1007" descr="ふきだし"/>
          <p:cNvPicPr>
            <a:picLocks noChangeAspect="1" noChangeArrowheads="1"/>
          </p:cNvPicPr>
          <p:nvPr/>
        </p:nvPicPr>
        <p:blipFill>
          <a:blip r:embed="rId12">
            <a:lum bright="50000"/>
            <a:extLst>
              <a:ext uri="{28A0092B-C50C-407E-A947-70E740481C1C}">
                <a14:useLocalDpi xmlns:a14="http://schemas.microsoft.com/office/drawing/2010/main" val="0"/>
              </a:ext>
            </a:extLst>
          </a:blip>
          <a:srcRect/>
          <a:stretch>
            <a:fillRect/>
          </a:stretch>
        </p:blipFill>
        <p:spPr bwMode="gray">
          <a:xfrm>
            <a:off x="3756025" y="4846638"/>
            <a:ext cx="1919288" cy="124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80" name="Text Box 1008"/>
          <p:cNvSpPr txBox="1">
            <a:spLocks noChangeArrowheads="1"/>
          </p:cNvSpPr>
          <p:nvPr/>
        </p:nvSpPr>
        <p:spPr bwMode="gray">
          <a:xfrm>
            <a:off x="3821113" y="5097463"/>
            <a:ext cx="1800225" cy="89693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000099"/>
                </a:solidFill>
                <a:latin typeface="HGP創英角ｺﾞｼｯｸUB" panose="020B0900000000000000" pitchFamily="50" charset="-128"/>
              </a:rPr>
              <a:t>情報漏洩</a:t>
            </a:r>
            <a:r>
              <a:rPr lang="ja-JP" altLang="en-US" sz="1800">
                <a:solidFill>
                  <a:srgbClr val="862222"/>
                </a:solidFill>
                <a:latin typeface="HGP創英角ｺﾞｼｯｸUB" panose="020B0900000000000000" pitchFamily="50" charset="-128"/>
              </a:rPr>
              <a:t>、</a:t>
            </a:r>
            <a:br>
              <a:rPr lang="ja-JP" altLang="en-US" sz="1800">
                <a:solidFill>
                  <a:srgbClr val="862222"/>
                </a:solidFill>
                <a:latin typeface="HGP創英角ｺﾞｼｯｸUB" panose="020B0900000000000000" pitchFamily="50" charset="-128"/>
              </a:rPr>
            </a:br>
            <a:r>
              <a:rPr lang="ja-JP" altLang="en-US" sz="1800">
                <a:solidFill>
                  <a:srgbClr val="862222"/>
                </a:solidFill>
                <a:latin typeface="HGP創英角ｺﾞｼｯｸUB" panose="020B0900000000000000" pitchFamily="50" charset="-128"/>
              </a:rPr>
              <a:t>②ウィルス混入は</a:t>
            </a:r>
            <a:br>
              <a:rPr lang="ja-JP" altLang="en-US" sz="1800">
                <a:solidFill>
                  <a:srgbClr val="862222"/>
                </a:solidFill>
                <a:latin typeface="HGP創英角ｺﾞｼｯｸUB" panose="020B0900000000000000" pitchFamily="50" charset="-128"/>
              </a:rPr>
            </a:br>
            <a:r>
              <a:rPr lang="ja-JP" altLang="en-US" sz="1800">
                <a:solidFill>
                  <a:srgbClr val="862222"/>
                </a:solidFill>
                <a:latin typeface="HGP創英角ｺﾞｼｯｸUB" panose="020B0900000000000000" pitchFamily="50" charset="-128"/>
              </a:rPr>
              <a:t>防止してほしい</a:t>
            </a:r>
          </a:p>
        </p:txBody>
      </p:sp>
      <p:pic>
        <p:nvPicPr>
          <p:cNvPr id="27681" name="Picture 1009" descr="ふきだし"/>
          <p:cNvPicPr>
            <a:picLocks noChangeAspect="1" noChangeArrowheads="1"/>
          </p:cNvPicPr>
          <p:nvPr/>
        </p:nvPicPr>
        <p:blipFill>
          <a:blip r:embed="rId12">
            <a:lum bright="50000"/>
            <a:extLst>
              <a:ext uri="{28A0092B-C50C-407E-A947-70E740481C1C}">
                <a14:useLocalDpi xmlns:a14="http://schemas.microsoft.com/office/drawing/2010/main" val="0"/>
              </a:ext>
            </a:extLst>
          </a:blip>
          <a:srcRect/>
          <a:stretch>
            <a:fillRect/>
          </a:stretch>
        </p:blipFill>
        <p:spPr bwMode="gray">
          <a:xfrm>
            <a:off x="5114925" y="3703638"/>
            <a:ext cx="1920875" cy="124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82" name="Text Box 1010"/>
          <p:cNvSpPr txBox="1">
            <a:spLocks noChangeArrowheads="1"/>
          </p:cNvSpPr>
          <p:nvPr/>
        </p:nvSpPr>
        <p:spPr bwMode="gray">
          <a:xfrm>
            <a:off x="5051425" y="3900488"/>
            <a:ext cx="1898650" cy="904875"/>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000099"/>
                </a:solidFill>
                <a:latin typeface="HGP創英角ｺﾞｼｯｸUB" panose="020B0900000000000000" pitchFamily="50" charset="-128"/>
              </a:rPr>
              <a:t>③いつでも、誰でも</a:t>
            </a:r>
            <a:br>
              <a:rPr lang="ja-JP" altLang="en-US" sz="1800">
                <a:solidFill>
                  <a:srgbClr val="000099"/>
                </a:solidFill>
                <a:latin typeface="HGP創英角ｺﾞｼｯｸUB" panose="020B0900000000000000" pitchFamily="50" charset="-128"/>
              </a:rPr>
            </a:br>
            <a:r>
              <a:rPr lang="ja-JP" altLang="en-US" sz="1800">
                <a:solidFill>
                  <a:srgbClr val="000099"/>
                </a:solidFill>
                <a:latin typeface="HGP創英角ｺﾞｼｯｸUB" panose="020B0900000000000000" pitchFamily="50" charset="-128"/>
              </a:rPr>
              <a:t>どこでも</a:t>
            </a:r>
            <a:r>
              <a:rPr lang="ja-JP" altLang="en-US" sz="1800">
                <a:solidFill>
                  <a:srgbClr val="862222"/>
                </a:solidFill>
                <a:latin typeface="HGP創英角ｺﾞｼｯｸUB" panose="020B0900000000000000" pitchFamily="50" charset="-128"/>
              </a:rPr>
              <a:t>使える</a:t>
            </a:r>
            <a:br>
              <a:rPr lang="ja-JP" altLang="en-US" sz="1800">
                <a:solidFill>
                  <a:srgbClr val="862222"/>
                </a:solidFill>
                <a:latin typeface="HGP創英角ｺﾞｼｯｸUB" panose="020B0900000000000000" pitchFamily="50" charset="-128"/>
              </a:rPr>
            </a:br>
            <a:r>
              <a:rPr lang="ja-JP" altLang="en-US" sz="1800">
                <a:solidFill>
                  <a:srgbClr val="862222"/>
                </a:solidFill>
                <a:latin typeface="HGP創英角ｺﾞｼｯｸUB" panose="020B0900000000000000" pitchFamily="50" charset="-128"/>
              </a:rPr>
              <a:t>ようにしてほしい</a:t>
            </a:r>
          </a:p>
        </p:txBody>
      </p:sp>
      <p:pic>
        <p:nvPicPr>
          <p:cNvPr id="27683" name="Picture 1011" descr="ふきだし"/>
          <p:cNvPicPr>
            <a:picLocks noChangeAspect="1" noChangeArrowheads="1"/>
          </p:cNvPicPr>
          <p:nvPr/>
        </p:nvPicPr>
        <p:blipFill>
          <a:blip r:embed="rId12">
            <a:lum bright="50000"/>
            <a:extLst>
              <a:ext uri="{28A0092B-C50C-407E-A947-70E740481C1C}">
                <a14:useLocalDpi xmlns:a14="http://schemas.microsoft.com/office/drawing/2010/main" val="0"/>
              </a:ext>
            </a:extLst>
          </a:blip>
          <a:srcRect/>
          <a:stretch>
            <a:fillRect/>
          </a:stretch>
        </p:blipFill>
        <p:spPr bwMode="gray">
          <a:xfrm>
            <a:off x="5935663" y="5100638"/>
            <a:ext cx="1920875" cy="124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84" name="Text Box 1012"/>
          <p:cNvSpPr txBox="1">
            <a:spLocks noChangeArrowheads="1"/>
          </p:cNvSpPr>
          <p:nvPr/>
        </p:nvSpPr>
        <p:spPr bwMode="gray">
          <a:xfrm>
            <a:off x="6002338" y="5449888"/>
            <a:ext cx="1798637" cy="62230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862222"/>
                </a:solidFill>
                <a:latin typeface="HGP創英角ｺﾞｼｯｸUB" panose="020B0900000000000000" pitchFamily="50" charset="-128"/>
              </a:rPr>
              <a:t>⑤情報は</a:t>
            </a:r>
            <a:r>
              <a:rPr lang="ja-JP" altLang="en-US" sz="1800">
                <a:solidFill>
                  <a:srgbClr val="000099"/>
                </a:solidFill>
                <a:latin typeface="HGP創英角ｺﾞｼｯｸUB" panose="020B0900000000000000" pitchFamily="50" charset="-128"/>
              </a:rPr>
              <a:t>確実に</a:t>
            </a:r>
            <a:br>
              <a:rPr lang="ja-JP" altLang="en-US" sz="1800">
                <a:solidFill>
                  <a:srgbClr val="862222"/>
                </a:solidFill>
                <a:latin typeface="HGP創英角ｺﾞｼｯｸUB" panose="020B0900000000000000" pitchFamily="50" charset="-128"/>
              </a:rPr>
            </a:br>
            <a:r>
              <a:rPr lang="ja-JP" altLang="en-US" sz="1800">
                <a:solidFill>
                  <a:srgbClr val="862222"/>
                </a:solidFill>
                <a:latin typeface="HGP創英角ｺﾞｼｯｸUB" panose="020B0900000000000000" pitchFamily="50" charset="-128"/>
              </a:rPr>
              <a:t>保全してほしい</a:t>
            </a:r>
          </a:p>
        </p:txBody>
      </p:sp>
      <p:sp>
        <p:nvSpPr>
          <p:cNvPr id="27685" name="AutoShape 1013"/>
          <p:cNvSpPr>
            <a:spLocks noChangeArrowheads="1"/>
          </p:cNvSpPr>
          <p:nvPr/>
        </p:nvSpPr>
        <p:spPr bwMode="gray">
          <a:xfrm>
            <a:off x="7086600" y="1389063"/>
            <a:ext cx="1987550" cy="927100"/>
          </a:xfrm>
          <a:prstGeom prst="cloudCallout">
            <a:avLst>
              <a:gd name="adj1" fmla="val -6713"/>
              <a:gd name="adj2" fmla="val 84759"/>
            </a:avLst>
          </a:pr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rgbClr val="333333"/>
              </a:solidFill>
              <a:ea typeface="ＭＳ ゴシック" panose="020B0609070205080204" pitchFamily="49" charset="-128"/>
            </a:endParaRPr>
          </a:p>
        </p:txBody>
      </p:sp>
      <p:sp>
        <p:nvSpPr>
          <p:cNvPr id="27686" name="Rectangle 1014"/>
          <p:cNvSpPr>
            <a:spLocks noChangeArrowheads="1"/>
          </p:cNvSpPr>
          <p:nvPr/>
        </p:nvSpPr>
        <p:spPr bwMode="gray">
          <a:xfrm>
            <a:off x="7196138" y="1481138"/>
            <a:ext cx="1728787" cy="615950"/>
          </a:xfrm>
          <a:prstGeom prst="rect">
            <a:avLst/>
          </a:prstGeom>
          <a:noFill/>
          <a:ln>
            <a:noFill/>
          </a:ln>
          <a:effectLst>
            <a:outerShdw dist="35921" dir="2700000" algn="ctr" rotWithShape="0">
              <a:srgbClr val="86222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bg1"/>
                </a:solidFill>
                <a:latin typeface="HGP創英角ｺﾞｼｯｸUB" panose="020B0900000000000000" pitchFamily="50" charset="-128"/>
              </a:rPr>
              <a:t>この業務を</a:t>
            </a:r>
            <a:br>
              <a:rPr lang="ja-JP" altLang="en-US" sz="2000">
                <a:solidFill>
                  <a:schemeClr val="bg1"/>
                </a:solidFill>
                <a:latin typeface="HGP創英角ｺﾞｼｯｸUB" panose="020B0900000000000000" pitchFamily="50" charset="-128"/>
              </a:rPr>
            </a:br>
            <a:r>
              <a:rPr lang="ja-JP" altLang="en-US" sz="2000">
                <a:solidFill>
                  <a:schemeClr val="bg1"/>
                </a:solidFill>
                <a:latin typeface="HGP創英角ｺﾞｼｯｸUB" panose="020B0900000000000000" pitchFamily="50" charset="-128"/>
              </a:rPr>
              <a:t>システム化したい</a:t>
            </a:r>
          </a:p>
        </p:txBody>
      </p:sp>
      <p:grpSp>
        <p:nvGrpSpPr>
          <p:cNvPr id="177980" name="Group 1106"/>
          <p:cNvGrpSpPr>
            <a:grpSpLocks/>
          </p:cNvGrpSpPr>
          <p:nvPr/>
        </p:nvGrpSpPr>
        <p:grpSpPr bwMode="auto">
          <a:xfrm>
            <a:off x="1027113" y="2427288"/>
            <a:ext cx="2841625" cy="2163762"/>
            <a:chOff x="703" y="1607"/>
            <a:chExt cx="1667" cy="1188"/>
          </a:xfrm>
        </p:grpSpPr>
        <p:sp>
          <p:nvSpPr>
            <p:cNvPr id="27703" name="AutoShape 1016"/>
            <p:cNvSpPr>
              <a:spLocks noChangeArrowheads="1"/>
            </p:cNvSpPr>
            <p:nvPr/>
          </p:nvSpPr>
          <p:spPr bwMode="gray">
            <a:xfrm>
              <a:off x="703" y="1607"/>
              <a:ext cx="1667" cy="693"/>
            </a:xfrm>
            <a:prstGeom prst="wedgeRectCallout">
              <a:avLst>
                <a:gd name="adj1" fmla="val 11301"/>
                <a:gd name="adj2" fmla="val 98375"/>
              </a:avLst>
            </a:prstGeom>
            <a:solidFill>
              <a:schemeClr val="bg1"/>
            </a:solidFill>
            <a:ln w="38100" algn="ctr">
              <a:solidFill>
                <a:srgbClr val="00B4A0"/>
              </a:solidFill>
              <a:miter lim="800000"/>
              <a:headEnd/>
              <a:tailEnd/>
            </a:ln>
          </p:spPr>
          <p:txBody>
            <a:bodyPr lIns="36000" tIns="18000" rIns="36000" bIns="18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ea typeface="ＭＳ ゴシック" panose="020B0609070205080204" pitchFamily="49" charset="-128"/>
                </a:rPr>
                <a:t>㋐対象業務は全て</a:t>
              </a:r>
              <a:r>
                <a:rPr lang="en-US" altLang="ja-JP" sz="1600" b="1">
                  <a:solidFill>
                    <a:schemeClr val="tx2"/>
                  </a:solidFill>
                  <a:ea typeface="ＭＳ ゴシック" panose="020B0609070205080204" pitchFamily="49" charset="-128"/>
                </a:rPr>
                <a:t>or</a:t>
              </a:r>
              <a:r>
                <a:rPr lang="ja-JP" altLang="en-US" sz="1600">
                  <a:solidFill>
                    <a:schemeClr val="tx2"/>
                  </a:solidFill>
                  <a:ea typeface="ＭＳ ゴシック" panose="020B0609070205080204" pitchFamily="49" charset="-128"/>
                </a:rPr>
                <a:t>特定？</a:t>
              </a:r>
            </a:p>
            <a:p>
              <a:pPr algn="ctr" eaLnBrk="1" hangingPunct="1">
                <a:spcBef>
                  <a:spcPct val="0"/>
                </a:spcBef>
                <a:buClrTx/>
                <a:buFontTx/>
                <a:buNone/>
              </a:pPr>
              <a:r>
                <a:rPr lang="ja-JP" altLang="en-US" sz="1600">
                  <a:solidFill>
                    <a:schemeClr val="tx2"/>
                  </a:solidFill>
                  <a:ea typeface="ＭＳ ゴシック" panose="020B0609070205080204" pitchFamily="49" charset="-128"/>
                </a:rPr>
                <a:t>「極力」での許容時間は</a:t>
              </a:r>
              <a:br>
                <a:rPr lang="ja-JP" altLang="en-US" sz="1600">
                  <a:solidFill>
                    <a:schemeClr val="tx2"/>
                  </a:solidFill>
                  <a:ea typeface="ＭＳ ゴシック" panose="020B0609070205080204" pitchFamily="49" charset="-128"/>
                </a:rPr>
              </a:br>
              <a:r>
                <a:rPr lang="en-US" altLang="ja-JP" sz="1600">
                  <a:solidFill>
                    <a:schemeClr val="tx2"/>
                  </a:solidFill>
                  <a:ea typeface="ＭＳ ゴシック" panose="020B0609070205080204" pitchFamily="49" charset="-128"/>
                </a:rPr>
                <a:t>1</a:t>
              </a:r>
              <a:r>
                <a:rPr lang="ja-JP" altLang="en-US" sz="1600">
                  <a:solidFill>
                    <a:schemeClr val="tx2"/>
                  </a:solidFill>
                  <a:ea typeface="ＭＳ ゴシック" panose="020B0609070205080204" pitchFamily="49" charset="-128"/>
                </a:rPr>
                <a:t>分、</a:t>
              </a:r>
              <a:r>
                <a:rPr lang="en-US" altLang="ja-JP" sz="1600">
                  <a:solidFill>
                    <a:schemeClr val="tx2"/>
                  </a:solidFill>
                  <a:ea typeface="ＭＳ ゴシック" panose="020B0609070205080204" pitchFamily="49" charset="-128"/>
                </a:rPr>
                <a:t>10</a:t>
              </a:r>
              <a:r>
                <a:rPr lang="ja-JP" altLang="en-US" sz="1600">
                  <a:solidFill>
                    <a:schemeClr val="tx2"/>
                  </a:solidFill>
                  <a:ea typeface="ＭＳ ゴシック" panose="020B0609070205080204" pitchFamily="49" charset="-128"/>
                </a:rPr>
                <a:t>分、</a:t>
              </a:r>
              <a:r>
                <a:rPr lang="en-US" altLang="ja-JP" sz="1600" b="1">
                  <a:solidFill>
                    <a:schemeClr val="tx2"/>
                  </a:solidFill>
                  <a:ea typeface="ＭＳ ゴシック" panose="020B0609070205080204" pitchFamily="49" charset="-128"/>
                </a:rPr>
                <a:t>or </a:t>
              </a:r>
              <a:r>
                <a:rPr lang="en-US" altLang="ja-JP" sz="1600">
                  <a:solidFill>
                    <a:schemeClr val="tx2"/>
                  </a:solidFill>
                  <a:ea typeface="ＭＳ ゴシック" panose="020B0609070205080204" pitchFamily="49" charset="-128"/>
                </a:rPr>
                <a:t>1</a:t>
              </a:r>
              <a:r>
                <a:rPr lang="ja-JP" altLang="en-US" sz="1600">
                  <a:solidFill>
                    <a:schemeClr val="tx2"/>
                  </a:solidFill>
                  <a:ea typeface="ＭＳ ゴシック" panose="020B0609070205080204" pitchFamily="49" charset="-128"/>
                </a:rPr>
                <a:t>時間？</a:t>
              </a:r>
            </a:p>
          </p:txBody>
        </p:sp>
        <p:sp>
          <p:nvSpPr>
            <p:cNvPr id="27704" name="AutoShape 1017"/>
            <p:cNvSpPr>
              <a:spLocks noChangeArrowheads="1"/>
            </p:cNvSpPr>
            <p:nvPr/>
          </p:nvSpPr>
          <p:spPr bwMode="gray">
            <a:xfrm>
              <a:off x="1706" y="2656"/>
              <a:ext cx="312" cy="139"/>
            </a:xfrm>
            <a:prstGeom prst="roundRect">
              <a:avLst>
                <a:gd name="adj" fmla="val 1666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a:solidFill>
                  <a:schemeClr val="tx2"/>
                </a:solidFill>
                <a:ea typeface="ＭＳ ゴシック" panose="020B0609070205080204" pitchFamily="49" charset="-128"/>
              </a:endParaRPr>
            </a:p>
          </p:txBody>
        </p:sp>
      </p:grpSp>
      <p:grpSp>
        <p:nvGrpSpPr>
          <p:cNvPr id="177981" name="Group 1114"/>
          <p:cNvGrpSpPr>
            <a:grpSpLocks/>
          </p:cNvGrpSpPr>
          <p:nvPr/>
        </p:nvGrpSpPr>
        <p:grpSpPr bwMode="auto">
          <a:xfrm>
            <a:off x="5967413" y="2932113"/>
            <a:ext cx="2973387" cy="1282700"/>
            <a:chOff x="3742" y="1768"/>
            <a:chExt cx="1873" cy="808"/>
          </a:xfrm>
        </p:grpSpPr>
        <p:sp>
          <p:nvSpPr>
            <p:cNvPr id="27701" name="AutoShape 1021"/>
            <p:cNvSpPr>
              <a:spLocks noChangeArrowheads="1"/>
            </p:cNvSpPr>
            <p:nvPr/>
          </p:nvSpPr>
          <p:spPr bwMode="gray">
            <a:xfrm>
              <a:off x="3918" y="2400"/>
              <a:ext cx="432" cy="176"/>
            </a:xfrm>
            <a:prstGeom prst="roundRect">
              <a:avLst>
                <a:gd name="adj" fmla="val 1666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a:solidFill>
                  <a:schemeClr val="tx2"/>
                </a:solidFill>
                <a:ea typeface="ＭＳ ゴシック" panose="020B0609070205080204" pitchFamily="49" charset="-128"/>
              </a:endParaRPr>
            </a:p>
          </p:txBody>
        </p:sp>
        <p:sp>
          <p:nvSpPr>
            <p:cNvPr id="27702" name="AutoShape 1023"/>
            <p:cNvSpPr>
              <a:spLocks noChangeArrowheads="1"/>
            </p:cNvSpPr>
            <p:nvPr/>
          </p:nvSpPr>
          <p:spPr bwMode="gray">
            <a:xfrm>
              <a:off x="3742" y="1768"/>
              <a:ext cx="1873" cy="565"/>
            </a:xfrm>
            <a:prstGeom prst="wedgeRectCallout">
              <a:avLst>
                <a:gd name="adj1" fmla="val -29532"/>
                <a:gd name="adj2" fmla="val 68472"/>
              </a:avLst>
            </a:prstGeom>
            <a:solidFill>
              <a:schemeClr val="bg1"/>
            </a:solidFill>
            <a:ln w="38100" algn="ctr">
              <a:solidFill>
                <a:srgbClr val="00B4A0"/>
              </a:solidFill>
              <a:miter lim="800000"/>
              <a:headEnd/>
              <a:tailEnd/>
            </a:ln>
          </p:spPr>
          <p:txBody>
            <a:bodyPr lIns="36000" tIns="18000" rIns="36000" bIns="18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ea typeface="ＭＳ ゴシック" panose="020B0609070205080204" pitchFamily="49" charset="-128"/>
                </a:rPr>
                <a:t>㋓対象ユーザ数はどのくらい？</a:t>
              </a:r>
              <a:br>
                <a:rPr lang="ja-JP" altLang="en-US" sz="1600">
                  <a:solidFill>
                    <a:schemeClr val="tx2"/>
                  </a:solidFill>
                  <a:ea typeface="ＭＳ ゴシック" panose="020B0609070205080204" pitchFamily="49" charset="-128"/>
                </a:rPr>
              </a:br>
              <a:r>
                <a:rPr lang="ja-JP" altLang="en-US" sz="1600">
                  <a:solidFill>
                    <a:schemeClr val="tx2"/>
                  </a:solidFill>
                  <a:ea typeface="ＭＳ ゴシック" panose="020B0609070205080204" pitchFamily="49" charset="-128"/>
                </a:rPr>
                <a:t>セキュリティ認証の程度は？</a:t>
              </a:r>
            </a:p>
          </p:txBody>
        </p:sp>
      </p:grpSp>
      <p:grpSp>
        <p:nvGrpSpPr>
          <p:cNvPr id="177982" name="Group 1118"/>
          <p:cNvGrpSpPr>
            <a:grpSpLocks/>
          </p:cNvGrpSpPr>
          <p:nvPr/>
        </p:nvGrpSpPr>
        <p:grpSpPr bwMode="auto">
          <a:xfrm>
            <a:off x="5183188" y="4243388"/>
            <a:ext cx="3381375" cy="1697037"/>
            <a:chOff x="3275" y="2584"/>
            <a:chExt cx="2130" cy="1069"/>
          </a:xfrm>
        </p:grpSpPr>
        <p:sp>
          <p:nvSpPr>
            <p:cNvPr id="27699" name="AutoShape 1026"/>
            <p:cNvSpPr>
              <a:spLocks noChangeArrowheads="1"/>
            </p:cNvSpPr>
            <p:nvPr/>
          </p:nvSpPr>
          <p:spPr bwMode="gray">
            <a:xfrm>
              <a:off x="3275" y="2584"/>
              <a:ext cx="586" cy="168"/>
            </a:xfrm>
            <a:prstGeom prst="roundRect">
              <a:avLst>
                <a:gd name="adj" fmla="val 1666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a:solidFill>
                  <a:schemeClr val="tx2"/>
                </a:solidFill>
                <a:ea typeface="ＭＳ ゴシック" panose="020B0609070205080204" pitchFamily="49" charset="-128"/>
              </a:endParaRPr>
            </a:p>
          </p:txBody>
        </p:sp>
        <p:sp>
          <p:nvSpPr>
            <p:cNvPr id="27700" name="AutoShape 1027"/>
            <p:cNvSpPr>
              <a:spLocks noChangeArrowheads="1"/>
            </p:cNvSpPr>
            <p:nvPr/>
          </p:nvSpPr>
          <p:spPr bwMode="gray">
            <a:xfrm>
              <a:off x="3814" y="3064"/>
              <a:ext cx="1591" cy="589"/>
            </a:xfrm>
            <a:prstGeom prst="wedgeRectCallout">
              <a:avLst>
                <a:gd name="adj1" fmla="val -66310"/>
                <a:gd name="adj2" fmla="val -110037"/>
              </a:avLst>
            </a:prstGeom>
            <a:solidFill>
              <a:schemeClr val="bg1"/>
            </a:solidFill>
            <a:ln w="38100" algn="ctr">
              <a:solidFill>
                <a:srgbClr val="00B4A0"/>
              </a:solidFill>
              <a:miter lim="800000"/>
              <a:headEnd/>
              <a:tailEnd/>
            </a:ln>
          </p:spPr>
          <p:txBody>
            <a:bodyPr lIns="36000" tIns="18000" rIns="36000" bIns="18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ea typeface="ＭＳ ゴシック" panose="020B0609070205080204" pitchFamily="49" charset="-128"/>
                </a:rPr>
                <a:t>㋔どこでもの範囲は？</a:t>
              </a:r>
            </a:p>
            <a:p>
              <a:pPr algn="ctr" eaLnBrk="1" hangingPunct="1">
                <a:spcBef>
                  <a:spcPct val="0"/>
                </a:spcBef>
                <a:buClrTx/>
                <a:buFontTx/>
                <a:buNone/>
              </a:pPr>
              <a:r>
                <a:rPr lang="ja-JP" altLang="en-US" sz="1600">
                  <a:solidFill>
                    <a:schemeClr val="tx2"/>
                  </a:solidFill>
                  <a:ea typeface="ＭＳ ゴシック" panose="020B0609070205080204" pitchFamily="49" charset="-128"/>
                </a:rPr>
                <a:t>建屋内、 同一県内、</a:t>
              </a:r>
              <a:br>
                <a:rPr lang="ja-JP" altLang="en-US" sz="1600">
                  <a:solidFill>
                    <a:schemeClr val="tx2"/>
                  </a:solidFill>
                  <a:ea typeface="ＭＳ ゴシック" panose="020B0609070205080204" pitchFamily="49" charset="-128"/>
                </a:rPr>
              </a:br>
              <a:r>
                <a:rPr lang="ja-JP" altLang="en-US" sz="1600">
                  <a:solidFill>
                    <a:schemeClr val="tx2"/>
                  </a:solidFill>
                  <a:ea typeface="ＭＳ ゴシック" panose="020B0609070205080204" pitchFamily="49" charset="-128"/>
                </a:rPr>
                <a:t>国内 </a:t>
              </a:r>
              <a:r>
                <a:rPr lang="en-US" altLang="ja-JP" sz="1600" b="1">
                  <a:solidFill>
                    <a:schemeClr val="tx2"/>
                  </a:solidFill>
                  <a:ea typeface="ＭＳ ゴシック" panose="020B0609070205080204" pitchFamily="49" charset="-128"/>
                </a:rPr>
                <a:t>or</a:t>
              </a:r>
              <a:r>
                <a:rPr lang="en-US" altLang="ja-JP" sz="1600">
                  <a:solidFill>
                    <a:schemeClr val="tx2"/>
                  </a:solidFill>
                  <a:ea typeface="ＭＳ ゴシック" panose="020B0609070205080204" pitchFamily="49" charset="-128"/>
                </a:rPr>
                <a:t> </a:t>
              </a:r>
              <a:r>
                <a:rPr lang="ja-JP" altLang="en-US" sz="1600">
                  <a:solidFill>
                    <a:schemeClr val="tx2"/>
                  </a:solidFill>
                  <a:ea typeface="ＭＳ ゴシック" panose="020B0609070205080204" pitchFamily="49" charset="-128"/>
                </a:rPr>
                <a:t>海外？</a:t>
              </a:r>
            </a:p>
          </p:txBody>
        </p:sp>
      </p:grpSp>
      <p:sp>
        <p:nvSpPr>
          <p:cNvPr id="27691" name="タイトル 1"/>
          <p:cNvSpPr txBox="1">
            <a:spLocks/>
          </p:cNvSpPr>
          <p:nvPr/>
        </p:nvSpPr>
        <p:spPr bwMode="auto">
          <a:xfrm>
            <a:off x="57150" y="168275"/>
            <a:ext cx="832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rgbClr val="000000"/>
                </a:solidFill>
                <a:latin typeface="HGPｺﾞｼｯｸM" panose="020B0600000000000000" pitchFamily="50" charset="-128"/>
                <a:ea typeface="HGPｺﾞｼｯｸM" panose="020B0600000000000000" pitchFamily="50" charset="-128"/>
              </a:rPr>
              <a:t>2.1</a:t>
            </a:r>
            <a:r>
              <a:rPr lang="ja-JP" altLang="en-US" sz="2800" b="1">
                <a:solidFill>
                  <a:srgbClr val="000000"/>
                </a:solidFill>
                <a:latin typeface="HGPｺﾞｼｯｸM" panose="020B0600000000000000" pitchFamily="50" charset="-128"/>
                <a:ea typeface="HGPｺﾞｼｯｸM" panose="020B0600000000000000" pitchFamily="50" charset="-128"/>
              </a:rPr>
              <a:t>システムに対する機能要求と非機能要求</a:t>
            </a:r>
            <a:r>
              <a:rPr lang="en-US" altLang="ja-JP" sz="2800" b="1">
                <a:solidFill>
                  <a:srgbClr val="000000"/>
                </a:solidFill>
                <a:latin typeface="HGPｺﾞｼｯｸM" panose="020B0600000000000000" pitchFamily="50" charset="-128"/>
                <a:ea typeface="HGPｺﾞｼｯｸM" panose="020B0600000000000000" pitchFamily="50" charset="-128"/>
              </a:rPr>
              <a:t>(2/2)</a:t>
            </a:r>
            <a:endParaRPr lang="ja-JP" altLang="en-US" sz="2800" b="1">
              <a:solidFill>
                <a:srgbClr val="000000"/>
              </a:solidFill>
              <a:latin typeface="HGPｺﾞｼｯｸM" panose="020B0600000000000000" pitchFamily="50" charset="-128"/>
              <a:ea typeface="HGPｺﾞｼｯｸM" panose="020B0600000000000000" pitchFamily="50" charset="-128"/>
            </a:endParaRPr>
          </a:p>
        </p:txBody>
      </p:sp>
      <p:sp>
        <p:nvSpPr>
          <p:cNvPr id="27692" name="Text Box 1006"/>
          <p:cNvSpPr txBox="1">
            <a:spLocks noChangeArrowheads="1"/>
          </p:cNvSpPr>
          <p:nvPr/>
        </p:nvSpPr>
        <p:spPr bwMode="gray">
          <a:xfrm>
            <a:off x="1758950" y="5449888"/>
            <a:ext cx="1798638" cy="62230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862222"/>
                </a:solidFill>
                <a:latin typeface="HGP創英角ｺﾞｼｯｸUB" panose="020B0900000000000000" pitchFamily="50" charset="-128"/>
              </a:rPr>
              <a:t>④事務室内で</a:t>
            </a:r>
          </a:p>
          <a:p>
            <a:pPr algn="ctr" eaLnBrk="1" hangingPunct="1">
              <a:spcBef>
                <a:spcPct val="0"/>
              </a:spcBef>
              <a:buClrTx/>
              <a:buFontTx/>
              <a:buNone/>
            </a:pPr>
            <a:r>
              <a:rPr lang="ja-JP" altLang="en-US" sz="1800">
                <a:solidFill>
                  <a:srgbClr val="862222"/>
                </a:solidFill>
                <a:latin typeface="HGP創英角ｺﾞｼｯｸUB" panose="020B0900000000000000" pitchFamily="50" charset="-128"/>
              </a:rPr>
              <a:t>運用したい</a:t>
            </a:r>
          </a:p>
        </p:txBody>
      </p:sp>
      <p:grpSp>
        <p:nvGrpSpPr>
          <p:cNvPr id="177983" name="Group 1122"/>
          <p:cNvGrpSpPr>
            <a:grpSpLocks/>
          </p:cNvGrpSpPr>
          <p:nvPr/>
        </p:nvGrpSpPr>
        <p:grpSpPr bwMode="auto">
          <a:xfrm>
            <a:off x="903288" y="4878388"/>
            <a:ext cx="4252912" cy="977900"/>
            <a:chOff x="712" y="2984"/>
            <a:chExt cx="2536" cy="616"/>
          </a:xfrm>
        </p:grpSpPr>
        <p:sp>
          <p:nvSpPr>
            <p:cNvPr id="27697" name="AutoShape 1029"/>
            <p:cNvSpPr>
              <a:spLocks noChangeArrowheads="1"/>
            </p:cNvSpPr>
            <p:nvPr/>
          </p:nvSpPr>
          <p:spPr bwMode="gray">
            <a:xfrm>
              <a:off x="2608" y="3136"/>
              <a:ext cx="640" cy="192"/>
            </a:xfrm>
            <a:prstGeom prst="roundRect">
              <a:avLst>
                <a:gd name="adj" fmla="val 1666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a:solidFill>
                  <a:schemeClr val="tx2"/>
                </a:solidFill>
                <a:ea typeface="ＭＳ ゴシック" panose="020B0609070205080204" pitchFamily="49" charset="-128"/>
              </a:endParaRPr>
            </a:p>
          </p:txBody>
        </p:sp>
        <p:sp>
          <p:nvSpPr>
            <p:cNvPr id="27698" name="AutoShape 1030"/>
            <p:cNvSpPr>
              <a:spLocks noChangeArrowheads="1"/>
            </p:cNvSpPr>
            <p:nvPr/>
          </p:nvSpPr>
          <p:spPr bwMode="gray">
            <a:xfrm>
              <a:off x="712" y="2984"/>
              <a:ext cx="1656" cy="616"/>
            </a:xfrm>
            <a:prstGeom prst="wedgeRectCallout">
              <a:avLst>
                <a:gd name="adj1" fmla="val 62560"/>
                <a:gd name="adj2" fmla="val -16231"/>
              </a:avLst>
            </a:prstGeom>
            <a:solidFill>
              <a:schemeClr val="bg1"/>
            </a:solidFill>
            <a:ln w="38100" algn="ctr">
              <a:solidFill>
                <a:srgbClr val="00B4A0"/>
              </a:solidFill>
              <a:miter lim="800000"/>
              <a:headEnd/>
              <a:tailEnd/>
            </a:ln>
          </p:spPr>
          <p:txBody>
            <a:bodyPr lIns="36000" tIns="18000" rIns="36000" bIns="18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ea typeface="ＭＳ ゴシック" panose="020B0609070205080204" pitchFamily="49" charset="-128"/>
                </a:rPr>
                <a:t>㋑データの暗号化の範囲は？</a:t>
              </a:r>
              <a:br>
                <a:rPr lang="ja-JP" altLang="en-US" sz="1600">
                  <a:solidFill>
                    <a:schemeClr val="tx2"/>
                  </a:solidFill>
                  <a:ea typeface="ＭＳ ゴシック" panose="020B0609070205080204" pitchFamily="49" charset="-128"/>
                </a:rPr>
              </a:br>
              <a:r>
                <a:rPr lang="ja-JP" altLang="en-US" sz="1600">
                  <a:solidFill>
                    <a:schemeClr val="tx2"/>
                  </a:solidFill>
                  <a:ea typeface="ＭＳ ゴシック" panose="020B0609070205080204" pitchFamily="49" charset="-128"/>
                </a:rPr>
                <a:t>暗号化の鍵管理方法は？</a:t>
              </a:r>
              <a:br>
                <a:rPr lang="ja-JP" altLang="en-US" sz="1600">
                  <a:solidFill>
                    <a:schemeClr val="tx2"/>
                  </a:solidFill>
                  <a:ea typeface="ＭＳ ゴシック" panose="020B0609070205080204" pitchFamily="49" charset="-128"/>
                </a:rPr>
              </a:br>
              <a:r>
                <a:rPr lang="ja-JP" altLang="en-US" sz="1600">
                  <a:solidFill>
                    <a:schemeClr val="tx2"/>
                  </a:solidFill>
                  <a:ea typeface="ＭＳ ゴシック" panose="020B0609070205080204" pitchFamily="49" charset="-128"/>
                </a:rPr>
                <a:t>不正アクセスの追跡範囲は？</a:t>
              </a:r>
            </a:p>
          </p:txBody>
        </p:sp>
      </p:grpSp>
      <p:grpSp>
        <p:nvGrpSpPr>
          <p:cNvPr id="177984" name="Group 1110"/>
          <p:cNvGrpSpPr>
            <a:grpSpLocks/>
          </p:cNvGrpSpPr>
          <p:nvPr/>
        </p:nvGrpSpPr>
        <p:grpSpPr bwMode="auto">
          <a:xfrm>
            <a:off x="3967163" y="2573338"/>
            <a:ext cx="2192337" cy="1630362"/>
            <a:chOff x="2483" y="1549"/>
            <a:chExt cx="1381" cy="1027"/>
          </a:xfrm>
        </p:grpSpPr>
        <p:sp>
          <p:nvSpPr>
            <p:cNvPr id="27695" name="AutoShape 1019"/>
            <p:cNvSpPr>
              <a:spLocks noChangeArrowheads="1"/>
            </p:cNvSpPr>
            <p:nvPr/>
          </p:nvSpPr>
          <p:spPr bwMode="gray">
            <a:xfrm>
              <a:off x="3303" y="2408"/>
              <a:ext cx="561" cy="168"/>
            </a:xfrm>
            <a:prstGeom prst="roundRect">
              <a:avLst>
                <a:gd name="adj" fmla="val 1666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a:solidFill>
                  <a:schemeClr val="tx2"/>
                </a:solidFill>
                <a:ea typeface="ＭＳ ゴシック" panose="020B0609070205080204" pitchFamily="49" charset="-128"/>
              </a:endParaRPr>
            </a:p>
          </p:txBody>
        </p:sp>
        <p:sp>
          <p:nvSpPr>
            <p:cNvPr id="27696" name="AutoShape 1020"/>
            <p:cNvSpPr>
              <a:spLocks noChangeArrowheads="1"/>
            </p:cNvSpPr>
            <p:nvPr/>
          </p:nvSpPr>
          <p:spPr bwMode="gray">
            <a:xfrm>
              <a:off x="2483" y="1549"/>
              <a:ext cx="1287" cy="676"/>
            </a:xfrm>
            <a:prstGeom prst="wedgeRectCallout">
              <a:avLst>
                <a:gd name="adj1" fmla="val 39333"/>
                <a:gd name="adj2" fmla="val 78310"/>
              </a:avLst>
            </a:prstGeom>
            <a:solidFill>
              <a:schemeClr val="bg1"/>
            </a:solidFill>
            <a:ln w="38100" algn="ctr">
              <a:solidFill>
                <a:srgbClr val="00B4A0"/>
              </a:solidFill>
              <a:miter lim="800000"/>
              <a:headEnd/>
              <a:tailEnd/>
            </a:ln>
          </p:spPr>
          <p:txBody>
            <a:bodyPr lIns="36000" tIns="18000" rIns="36000" bIns="18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ea typeface="ＭＳ ゴシック" panose="020B0609070205080204" pitchFamily="49" charset="-128"/>
                </a:rPr>
                <a:t>㋒サービス時間帯は</a:t>
              </a:r>
              <a:br>
                <a:rPr lang="ja-JP" altLang="en-US" sz="1600">
                  <a:solidFill>
                    <a:schemeClr val="tx2"/>
                  </a:solidFill>
                  <a:ea typeface="ＭＳ ゴシック" panose="020B0609070205080204" pitchFamily="49" charset="-128"/>
                </a:rPr>
              </a:br>
              <a:r>
                <a:rPr lang="en-US" altLang="ja-JP" sz="1600">
                  <a:solidFill>
                    <a:schemeClr val="tx2"/>
                  </a:solidFill>
                  <a:ea typeface="ＭＳ ゴシック" panose="020B0609070205080204" pitchFamily="49" charset="-128"/>
                </a:rPr>
                <a:t>24H</a:t>
              </a:r>
              <a:r>
                <a:rPr lang="ja-JP" altLang="en-US" sz="1600">
                  <a:solidFill>
                    <a:schemeClr val="tx2"/>
                  </a:solidFill>
                  <a:ea typeface="ＭＳ ゴシック" panose="020B0609070205080204" pitchFamily="49" charset="-128"/>
                </a:rPr>
                <a:t>、</a:t>
              </a:r>
              <a:r>
                <a:rPr lang="en-US" altLang="ja-JP" sz="1600">
                  <a:solidFill>
                    <a:schemeClr val="tx2"/>
                  </a:solidFill>
                  <a:ea typeface="ＭＳ ゴシック" panose="020B0609070205080204" pitchFamily="49" charset="-128"/>
                </a:rPr>
                <a:t>9</a:t>
              </a:r>
              <a:r>
                <a:rPr lang="ja-JP" altLang="en-US" sz="1600">
                  <a:solidFill>
                    <a:schemeClr val="tx2"/>
                  </a:solidFill>
                  <a:ea typeface="ＭＳ ゴシック" panose="020B0609070205080204" pitchFamily="49" charset="-128"/>
                </a:rPr>
                <a:t>～</a:t>
              </a:r>
              <a:r>
                <a:rPr lang="en-US" altLang="ja-JP" sz="1600">
                  <a:solidFill>
                    <a:schemeClr val="tx2"/>
                  </a:solidFill>
                  <a:ea typeface="ＭＳ ゴシック" panose="020B0609070205080204" pitchFamily="49" charset="-128"/>
                </a:rPr>
                <a:t>21</a:t>
              </a:r>
              <a:r>
                <a:rPr lang="ja-JP" altLang="en-US" sz="1600">
                  <a:solidFill>
                    <a:schemeClr val="tx2"/>
                  </a:solidFill>
                  <a:ea typeface="ＭＳ ゴシック" panose="020B0609070205080204" pitchFamily="49" charset="-128"/>
                </a:rPr>
                <a:t>時、</a:t>
              </a:r>
              <a:br>
                <a:rPr lang="ja-JP" altLang="en-US" sz="1600">
                  <a:solidFill>
                    <a:schemeClr val="tx2"/>
                  </a:solidFill>
                  <a:ea typeface="ＭＳ ゴシック" panose="020B0609070205080204" pitchFamily="49" charset="-128"/>
                </a:rPr>
              </a:br>
              <a:r>
                <a:rPr lang="ja-JP" altLang="en-US" sz="1600" b="1">
                  <a:solidFill>
                    <a:schemeClr val="tx2"/>
                  </a:solidFill>
                  <a:ea typeface="ＭＳ ゴシック" panose="020B0609070205080204" pitchFamily="49" charset="-128"/>
                </a:rPr>
                <a:t> </a:t>
              </a:r>
              <a:r>
                <a:rPr lang="en-US" altLang="ja-JP" sz="1600" b="1">
                  <a:solidFill>
                    <a:schemeClr val="tx2"/>
                  </a:solidFill>
                  <a:ea typeface="ＭＳ ゴシック" panose="020B0609070205080204" pitchFamily="49" charset="-128"/>
                </a:rPr>
                <a:t>or </a:t>
              </a:r>
              <a:r>
                <a:rPr lang="ja-JP" altLang="en-US" sz="1600">
                  <a:solidFill>
                    <a:schemeClr val="tx2"/>
                  </a:solidFill>
                  <a:ea typeface="ＭＳ ゴシック" panose="020B0609070205080204" pitchFamily="49" charset="-128"/>
                </a:rPr>
                <a:t>　</a:t>
              </a:r>
              <a:r>
                <a:rPr lang="en-US" altLang="ja-JP" sz="1600">
                  <a:solidFill>
                    <a:schemeClr val="tx2"/>
                  </a:solidFill>
                  <a:ea typeface="ＭＳ ゴシック" panose="020B0609070205080204" pitchFamily="49" charset="-128"/>
                </a:rPr>
                <a:t>9</a:t>
              </a:r>
              <a:r>
                <a:rPr lang="ja-JP" altLang="en-US" sz="1600">
                  <a:solidFill>
                    <a:schemeClr val="tx2"/>
                  </a:solidFill>
                  <a:ea typeface="ＭＳ ゴシック" panose="020B0609070205080204" pitchFamily="49" charset="-128"/>
                </a:rPr>
                <a:t>～</a:t>
              </a:r>
              <a:r>
                <a:rPr lang="en-US" altLang="ja-JP" sz="1600">
                  <a:solidFill>
                    <a:schemeClr val="tx2"/>
                  </a:solidFill>
                  <a:ea typeface="ＭＳ ゴシック" panose="020B0609070205080204" pitchFamily="49" charset="-128"/>
                </a:rPr>
                <a:t>17</a:t>
              </a:r>
              <a:r>
                <a:rPr lang="ja-JP" altLang="en-US" sz="1600">
                  <a:solidFill>
                    <a:schemeClr val="tx2"/>
                  </a:solidFill>
                  <a:ea typeface="ＭＳ ゴシック" panose="020B0609070205080204" pitchFamily="49" charset="-128"/>
                </a:rPr>
                <a:t>時？</a:t>
              </a:r>
            </a:p>
          </p:txBody>
        </p:sp>
      </p:grpSp>
      <p:sp>
        <p:nvSpPr>
          <p:cNvPr id="1032"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77980"/>
                                        </p:tgtEl>
                                        <p:attrNameLst>
                                          <p:attrName>style.visibility</p:attrName>
                                        </p:attrNameLst>
                                      </p:cBhvr>
                                      <p:to>
                                        <p:strVal val="visible"/>
                                      </p:to>
                                    </p:set>
                                    <p:animEffect transition="in" filter="fade">
                                      <p:cBhvr>
                                        <p:cTn id="7" dur="1000"/>
                                        <p:tgtEl>
                                          <p:spTgt spid="177980"/>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177984"/>
                                        </p:tgtEl>
                                        <p:attrNameLst>
                                          <p:attrName>style.visibility</p:attrName>
                                        </p:attrNameLst>
                                      </p:cBhvr>
                                      <p:to>
                                        <p:strVal val="visible"/>
                                      </p:to>
                                    </p:set>
                                    <p:animEffect transition="in" filter="fade">
                                      <p:cBhvr>
                                        <p:cTn id="11" dur="500"/>
                                        <p:tgtEl>
                                          <p:spTgt spid="177984"/>
                                        </p:tgtEl>
                                      </p:cBhvr>
                                    </p:animEffect>
                                  </p:childTnLst>
                                </p:cTn>
                              </p:par>
                            </p:childTnLst>
                          </p:cTn>
                        </p:par>
                        <p:par>
                          <p:cTn id="12" fill="hold" nodeType="afterGroup">
                            <p:stCondLst>
                              <p:cond delay="1500"/>
                            </p:stCondLst>
                            <p:childTnLst>
                              <p:par>
                                <p:cTn id="13" presetID="10" presetClass="entr" presetSubtype="0" fill="hold" nodeType="afterEffect">
                                  <p:stCondLst>
                                    <p:cond delay="0"/>
                                  </p:stCondLst>
                                  <p:childTnLst>
                                    <p:set>
                                      <p:cBhvr>
                                        <p:cTn id="14" dur="1" fill="hold">
                                          <p:stCondLst>
                                            <p:cond delay="0"/>
                                          </p:stCondLst>
                                        </p:cTn>
                                        <p:tgtEl>
                                          <p:spTgt spid="177981"/>
                                        </p:tgtEl>
                                        <p:attrNameLst>
                                          <p:attrName>style.visibility</p:attrName>
                                        </p:attrNameLst>
                                      </p:cBhvr>
                                      <p:to>
                                        <p:strVal val="visible"/>
                                      </p:to>
                                    </p:set>
                                    <p:animEffect transition="in" filter="fade">
                                      <p:cBhvr>
                                        <p:cTn id="15" dur="500"/>
                                        <p:tgtEl>
                                          <p:spTgt spid="177981"/>
                                        </p:tgtEl>
                                      </p:cBhvr>
                                    </p:animEffect>
                                  </p:childTnLst>
                                </p:cTn>
                              </p:par>
                            </p:childTnLst>
                          </p:cTn>
                        </p:par>
                        <p:par>
                          <p:cTn id="16" fill="hold" nodeType="afterGroup">
                            <p:stCondLst>
                              <p:cond delay="2000"/>
                            </p:stCondLst>
                            <p:childTnLst>
                              <p:par>
                                <p:cTn id="17" presetID="10" presetClass="entr" presetSubtype="0" fill="hold" nodeType="afterEffect">
                                  <p:stCondLst>
                                    <p:cond delay="0"/>
                                  </p:stCondLst>
                                  <p:childTnLst>
                                    <p:set>
                                      <p:cBhvr>
                                        <p:cTn id="18" dur="1" fill="hold">
                                          <p:stCondLst>
                                            <p:cond delay="0"/>
                                          </p:stCondLst>
                                        </p:cTn>
                                        <p:tgtEl>
                                          <p:spTgt spid="177982"/>
                                        </p:tgtEl>
                                        <p:attrNameLst>
                                          <p:attrName>style.visibility</p:attrName>
                                        </p:attrNameLst>
                                      </p:cBhvr>
                                      <p:to>
                                        <p:strVal val="visible"/>
                                      </p:to>
                                    </p:set>
                                    <p:animEffect transition="in" filter="fade">
                                      <p:cBhvr>
                                        <p:cTn id="19" dur="500"/>
                                        <p:tgtEl>
                                          <p:spTgt spid="177982"/>
                                        </p:tgtEl>
                                      </p:cBhvr>
                                    </p:animEffect>
                                  </p:childTnLst>
                                </p:cTn>
                              </p:par>
                            </p:childTnLst>
                          </p:cTn>
                        </p:par>
                        <p:par>
                          <p:cTn id="20" fill="hold" nodeType="afterGroup">
                            <p:stCondLst>
                              <p:cond delay="2500"/>
                            </p:stCondLst>
                            <p:childTnLst>
                              <p:par>
                                <p:cTn id="21" presetID="10" presetClass="entr" presetSubtype="0" fill="hold" nodeType="afterEffect">
                                  <p:stCondLst>
                                    <p:cond delay="0"/>
                                  </p:stCondLst>
                                  <p:childTnLst>
                                    <p:set>
                                      <p:cBhvr>
                                        <p:cTn id="22" dur="1" fill="hold">
                                          <p:stCondLst>
                                            <p:cond delay="0"/>
                                          </p:stCondLst>
                                        </p:cTn>
                                        <p:tgtEl>
                                          <p:spTgt spid="177983"/>
                                        </p:tgtEl>
                                        <p:attrNameLst>
                                          <p:attrName>style.visibility</p:attrName>
                                        </p:attrNameLst>
                                      </p:cBhvr>
                                      <p:to>
                                        <p:strVal val="visible"/>
                                      </p:to>
                                    </p:set>
                                    <p:animEffect transition="in" filter="fade">
                                      <p:cBhvr>
                                        <p:cTn id="23" dur="500"/>
                                        <p:tgtEl>
                                          <p:spTgt spid="1779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6"/>
          <p:cNvSpPr>
            <a:spLocks noGrp="1" noChangeArrowheads="1"/>
          </p:cNvSpPr>
          <p:nvPr>
            <p:ph idx="4294967295"/>
          </p:nvPr>
        </p:nvSpPr>
        <p:spPr bwMode="gray">
          <a:xfrm>
            <a:off x="865188" y="927100"/>
            <a:ext cx="8278812" cy="384175"/>
          </a:xfrm>
        </p:spPr>
        <p:txBody>
          <a:bodyPr lIns="0" tIns="0" rIns="0" bIns="0">
            <a:spAutoFit/>
          </a:bodyPr>
          <a:lstStyle/>
          <a:p>
            <a:pPr marL="185738" indent="-185738"/>
            <a:r>
              <a:rPr lang="ja-JP" altLang="en-US" sz="2500">
                <a:latin typeface="HGPｺﾞｼｯｸM" panose="020B0600000000000000" pitchFamily="50" charset="-128"/>
                <a:ea typeface="HGPｺﾞｼｯｸM" panose="020B0600000000000000" pitchFamily="50" charset="-128"/>
              </a:rPr>
              <a:t>非機能要求の多くは「</a:t>
            </a:r>
            <a:r>
              <a:rPr lang="ja-JP" altLang="en-US" sz="2500" b="1">
                <a:solidFill>
                  <a:srgbClr val="FF0000"/>
                </a:solidFill>
                <a:latin typeface="HGPｺﾞｼｯｸM" panose="020B0600000000000000" pitchFamily="50" charset="-128"/>
                <a:ea typeface="HGPｺﾞｼｯｸM" panose="020B0600000000000000" pitchFamily="50" charset="-128"/>
              </a:rPr>
              <a:t>システム基盤</a:t>
            </a:r>
            <a:r>
              <a:rPr lang="ja-JP" altLang="en-US" sz="2500">
                <a:latin typeface="HGPｺﾞｼｯｸM" panose="020B0600000000000000" pitchFamily="50" charset="-128"/>
                <a:ea typeface="HGPｺﾞｼｯｸM" panose="020B0600000000000000" pitchFamily="50" charset="-128"/>
              </a:rPr>
              <a:t>」にて実現</a:t>
            </a:r>
          </a:p>
        </p:txBody>
      </p:sp>
      <p:sp>
        <p:nvSpPr>
          <p:cNvPr id="18435" name="Rectangle 2" descr="70%"/>
          <p:cNvSpPr>
            <a:spLocks noChangeArrowheads="1"/>
          </p:cNvSpPr>
          <p:nvPr/>
        </p:nvSpPr>
        <p:spPr bwMode="gray">
          <a:xfrm>
            <a:off x="258763" y="3413125"/>
            <a:ext cx="8642350" cy="2881313"/>
          </a:xfrm>
          <a:prstGeom prst="rect">
            <a:avLst/>
          </a:prstGeom>
          <a:pattFill prst="pct75">
            <a:fgClr>
              <a:schemeClr val="bg2">
                <a:lumMod val="20000"/>
                <a:lumOff val="80000"/>
              </a:schemeClr>
            </a:fgClr>
            <a:bgClr>
              <a:schemeClr val="bg1"/>
            </a:bgClr>
          </a:pattFill>
          <a:ln w="9525">
            <a:solidFill>
              <a:schemeClr val="tx1"/>
            </a:solidFill>
            <a:miter lim="800000"/>
            <a:headEnd/>
            <a:tailEnd/>
          </a:ln>
        </p:spPr>
        <p:txBody>
          <a:bodyPr wrap="none" anchor="ctr"/>
          <a:lstStyle/>
          <a:p>
            <a:pPr algn="ctr" eaLnBrk="1" hangingPunct="1">
              <a:defRPr/>
            </a:pPr>
            <a:endParaRPr lang="ja-JP" altLang="en-US" sz="1600">
              <a:solidFill>
                <a:srgbClr val="000000"/>
              </a:solidFill>
              <a:latin typeface="ＭＳ Ｐゴシック" pitchFamily="50" charset="-128"/>
              <a:ea typeface="ＭＳ Ｐゴシック" pitchFamily="50" charset="-128"/>
            </a:endParaRPr>
          </a:p>
        </p:txBody>
      </p:sp>
      <p:sp>
        <p:nvSpPr>
          <p:cNvPr id="30724" name="Rectangle 3"/>
          <p:cNvSpPr>
            <a:spLocks noChangeArrowheads="1"/>
          </p:cNvSpPr>
          <p:nvPr/>
        </p:nvSpPr>
        <p:spPr bwMode="gray">
          <a:xfrm>
            <a:off x="257175" y="1397000"/>
            <a:ext cx="8642350" cy="2016125"/>
          </a:xfrm>
          <a:prstGeom prst="rect">
            <a:avLst/>
          </a:prstGeom>
          <a:solidFill>
            <a:srgbClr val="CCDBF0"/>
          </a:solidFill>
          <a:ln w="9525" algn="ctr">
            <a:solidFill>
              <a:srgbClr val="3E3E8E"/>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725" name="Rectangle 4"/>
          <p:cNvSpPr>
            <a:spLocks noChangeArrowheads="1"/>
          </p:cNvSpPr>
          <p:nvPr/>
        </p:nvSpPr>
        <p:spPr bwMode="gray">
          <a:xfrm>
            <a:off x="257175" y="3413125"/>
            <a:ext cx="565150" cy="2881313"/>
          </a:xfrm>
          <a:prstGeom prst="rect">
            <a:avLst/>
          </a:prstGeom>
          <a:solidFill>
            <a:srgbClr val="C0C0C0"/>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726" name="Rectangle 5"/>
          <p:cNvSpPr>
            <a:spLocks noChangeArrowheads="1"/>
          </p:cNvSpPr>
          <p:nvPr/>
        </p:nvSpPr>
        <p:spPr bwMode="gray">
          <a:xfrm>
            <a:off x="257175" y="1397000"/>
            <a:ext cx="565150" cy="2016125"/>
          </a:xfrm>
          <a:prstGeom prst="rect">
            <a:avLst/>
          </a:prstGeom>
          <a:solidFill>
            <a:srgbClr val="A5BFE5"/>
          </a:solidFill>
          <a:ln w="9525" algn="ctr">
            <a:solidFill>
              <a:srgbClr val="3E3E8E"/>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727" name="Text Box 7"/>
          <p:cNvSpPr txBox="1">
            <a:spLocks noChangeArrowheads="1"/>
          </p:cNvSpPr>
          <p:nvPr/>
        </p:nvSpPr>
        <p:spPr bwMode="gray">
          <a:xfrm>
            <a:off x="260350" y="3630613"/>
            <a:ext cx="549275" cy="228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b="1">
                <a:solidFill>
                  <a:srgbClr val="AE2222"/>
                </a:solidFill>
                <a:latin typeface="ＭＳ Ｐゴシック" panose="020B0600070205080204" pitchFamily="50" charset="-128"/>
              </a:rPr>
              <a:t>非機能要求</a:t>
            </a:r>
          </a:p>
        </p:txBody>
      </p:sp>
      <p:grpSp>
        <p:nvGrpSpPr>
          <p:cNvPr id="30728" name="Group 8"/>
          <p:cNvGrpSpPr>
            <a:grpSpLocks/>
          </p:cNvGrpSpPr>
          <p:nvPr/>
        </p:nvGrpSpPr>
        <p:grpSpPr bwMode="auto">
          <a:xfrm>
            <a:off x="1382713" y="3270250"/>
            <a:ext cx="6985000" cy="3060700"/>
            <a:chOff x="1228" y="2008"/>
            <a:chExt cx="3615" cy="1584"/>
          </a:xfrm>
        </p:grpSpPr>
        <p:sp>
          <p:nvSpPr>
            <p:cNvPr id="30819" name="Rectangle 9"/>
            <p:cNvSpPr>
              <a:spLocks noChangeArrowheads="1"/>
            </p:cNvSpPr>
            <p:nvPr/>
          </p:nvSpPr>
          <p:spPr bwMode="gray">
            <a:xfrm>
              <a:off x="2201" y="2579"/>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20" name="Rectangle 10"/>
            <p:cNvSpPr>
              <a:spLocks noChangeArrowheads="1"/>
            </p:cNvSpPr>
            <p:nvPr/>
          </p:nvSpPr>
          <p:spPr bwMode="gray">
            <a:xfrm>
              <a:off x="2201" y="2965"/>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21" name="Rectangle 11"/>
            <p:cNvSpPr>
              <a:spLocks noChangeArrowheads="1"/>
            </p:cNvSpPr>
            <p:nvPr/>
          </p:nvSpPr>
          <p:spPr bwMode="gray">
            <a:xfrm>
              <a:off x="2378" y="2189"/>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22" name="Rectangle 12"/>
            <p:cNvSpPr>
              <a:spLocks noChangeArrowheads="1"/>
            </p:cNvSpPr>
            <p:nvPr/>
          </p:nvSpPr>
          <p:spPr bwMode="gray">
            <a:xfrm>
              <a:off x="2431" y="2270"/>
              <a:ext cx="60"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23" name="Rectangle 13"/>
            <p:cNvSpPr>
              <a:spLocks noChangeArrowheads="1"/>
            </p:cNvSpPr>
            <p:nvPr/>
          </p:nvSpPr>
          <p:spPr bwMode="gray">
            <a:xfrm>
              <a:off x="2378" y="2556"/>
              <a:ext cx="60"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24" name="Rectangle 14"/>
            <p:cNvSpPr>
              <a:spLocks noChangeArrowheads="1"/>
            </p:cNvSpPr>
            <p:nvPr/>
          </p:nvSpPr>
          <p:spPr bwMode="gray">
            <a:xfrm>
              <a:off x="2431" y="2636"/>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25" name="Rectangle 15"/>
            <p:cNvSpPr>
              <a:spLocks noChangeArrowheads="1"/>
            </p:cNvSpPr>
            <p:nvPr/>
          </p:nvSpPr>
          <p:spPr bwMode="gray">
            <a:xfrm>
              <a:off x="2378" y="2922"/>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26" name="Rectangle 16"/>
            <p:cNvSpPr>
              <a:spLocks noChangeArrowheads="1"/>
            </p:cNvSpPr>
            <p:nvPr/>
          </p:nvSpPr>
          <p:spPr bwMode="gray">
            <a:xfrm>
              <a:off x="2431" y="3003"/>
              <a:ext cx="60"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27" name="Rectangle 17"/>
            <p:cNvSpPr>
              <a:spLocks noChangeArrowheads="1"/>
            </p:cNvSpPr>
            <p:nvPr/>
          </p:nvSpPr>
          <p:spPr bwMode="gray">
            <a:xfrm>
              <a:off x="2378" y="3290"/>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28" name="Rectangle 18"/>
            <p:cNvSpPr>
              <a:spLocks noChangeArrowheads="1"/>
            </p:cNvSpPr>
            <p:nvPr/>
          </p:nvSpPr>
          <p:spPr bwMode="gray">
            <a:xfrm>
              <a:off x="2431" y="3372"/>
              <a:ext cx="60"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cxnSp>
          <p:nvCxnSpPr>
            <p:cNvPr id="30829" name="AutoShape 19"/>
            <p:cNvCxnSpPr>
              <a:cxnSpLocks noChangeShapeType="1"/>
              <a:stCxn id="30819" idx="0"/>
              <a:endCxn id="30821" idx="1"/>
            </p:cNvCxnSpPr>
            <p:nvPr/>
          </p:nvCxnSpPr>
          <p:spPr bwMode="gray">
            <a:xfrm flipV="1">
              <a:off x="2232" y="2217"/>
              <a:ext cx="146" cy="36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0" name="AutoShape 20"/>
            <p:cNvCxnSpPr>
              <a:cxnSpLocks noChangeShapeType="1"/>
              <a:stCxn id="30819" idx="0"/>
              <a:endCxn id="30822" idx="1"/>
            </p:cNvCxnSpPr>
            <p:nvPr/>
          </p:nvCxnSpPr>
          <p:spPr bwMode="gray">
            <a:xfrm flipV="1">
              <a:off x="2232" y="2297"/>
              <a:ext cx="199" cy="28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1" name="AutoShape 21"/>
            <p:cNvCxnSpPr>
              <a:cxnSpLocks noChangeShapeType="1"/>
              <a:stCxn id="30819" idx="3"/>
              <a:endCxn id="30823" idx="1"/>
            </p:cNvCxnSpPr>
            <p:nvPr/>
          </p:nvCxnSpPr>
          <p:spPr bwMode="gray">
            <a:xfrm flipV="1">
              <a:off x="2262" y="2583"/>
              <a:ext cx="116" cy="24"/>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2" name="AutoShape 22"/>
            <p:cNvCxnSpPr>
              <a:cxnSpLocks noChangeShapeType="1"/>
              <a:stCxn id="30819" idx="3"/>
              <a:endCxn id="30824" idx="1"/>
            </p:cNvCxnSpPr>
            <p:nvPr/>
          </p:nvCxnSpPr>
          <p:spPr bwMode="gray">
            <a:xfrm>
              <a:off x="2262" y="2607"/>
              <a:ext cx="169" cy="5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3" name="AutoShape 23"/>
            <p:cNvCxnSpPr>
              <a:cxnSpLocks noChangeShapeType="1"/>
              <a:stCxn id="30819" idx="3"/>
              <a:endCxn id="30825" idx="0"/>
            </p:cNvCxnSpPr>
            <p:nvPr/>
          </p:nvCxnSpPr>
          <p:spPr bwMode="gray">
            <a:xfrm>
              <a:off x="2262" y="2607"/>
              <a:ext cx="147" cy="315"/>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4" name="AutoShape 24"/>
            <p:cNvCxnSpPr>
              <a:cxnSpLocks noChangeShapeType="1"/>
              <a:stCxn id="30819" idx="2"/>
              <a:endCxn id="30827" idx="0"/>
            </p:cNvCxnSpPr>
            <p:nvPr/>
          </p:nvCxnSpPr>
          <p:spPr bwMode="gray">
            <a:xfrm>
              <a:off x="2232" y="2634"/>
              <a:ext cx="177" cy="65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5" name="AutoShape 25"/>
            <p:cNvCxnSpPr>
              <a:cxnSpLocks noChangeShapeType="1"/>
              <a:stCxn id="30820" idx="0"/>
              <a:endCxn id="30822" idx="2"/>
            </p:cNvCxnSpPr>
            <p:nvPr/>
          </p:nvCxnSpPr>
          <p:spPr bwMode="gray">
            <a:xfrm flipV="1">
              <a:off x="2232" y="2324"/>
              <a:ext cx="229" cy="64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6" name="AutoShape 26"/>
            <p:cNvCxnSpPr>
              <a:cxnSpLocks noChangeShapeType="1"/>
              <a:stCxn id="30820" idx="3"/>
              <a:endCxn id="30824" idx="1"/>
            </p:cNvCxnSpPr>
            <p:nvPr/>
          </p:nvCxnSpPr>
          <p:spPr bwMode="gray">
            <a:xfrm flipV="1">
              <a:off x="2262" y="2664"/>
              <a:ext cx="169" cy="32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7" name="AutoShape 27"/>
            <p:cNvCxnSpPr>
              <a:cxnSpLocks noChangeShapeType="1"/>
              <a:stCxn id="30820" idx="3"/>
              <a:endCxn id="30825" idx="1"/>
            </p:cNvCxnSpPr>
            <p:nvPr/>
          </p:nvCxnSpPr>
          <p:spPr bwMode="gray">
            <a:xfrm flipV="1">
              <a:off x="2262" y="2950"/>
              <a:ext cx="116" cy="4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8" name="AutoShape 28"/>
            <p:cNvCxnSpPr>
              <a:cxnSpLocks noChangeShapeType="1"/>
              <a:stCxn id="30820" idx="3"/>
              <a:endCxn id="30826" idx="1"/>
            </p:cNvCxnSpPr>
            <p:nvPr/>
          </p:nvCxnSpPr>
          <p:spPr bwMode="gray">
            <a:xfrm>
              <a:off x="2262" y="2992"/>
              <a:ext cx="169" cy="3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39" name="AutoShape 29"/>
            <p:cNvCxnSpPr>
              <a:cxnSpLocks noChangeShapeType="1"/>
              <a:stCxn id="30820" idx="2"/>
              <a:endCxn id="30827" idx="0"/>
            </p:cNvCxnSpPr>
            <p:nvPr/>
          </p:nvCxnSpPr>
          <p:spPr bwMode="gray">
            <a:xfrm>
              <a:off x="2232" y="3019"/>
              <a:ext cx="177" cy="27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30840" name="Rectangle 30"/>
            <p:cNvSpPr>
              <a:spLocks noChangeArrowheads="1"/>
            </p:cNvSpPr>
            <p:nvPr/>
          </p:nvSpPr>
          <p:spPr bwMode="gray">
            <a:xfrm>
              <a:off x="2749" y="2189"/>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41" name="Rectangle 31"/>
            <p:cNvSpPr>
              <a:spLocks noChangeArrowheads="1"/>
            </p:cNvSpPr>
            <p:nvPr/>
          </p:nvSpPr>
          <p:spPr bwMode="gray">
            <a:xfrm>
              <a:off x="2749" y="2270"/>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42" name="Rectangle 32"/>
            <p:cNvSpPr>
              <a:spLocks noChangeArrowheads="1"/>
            </p:cNvSpPr>
            <p:nvPr/>
          </p:nvSpPr>
          <p:spPr bwMode="gray">
            <a:xfrm>
              <a:off x="2749" y="2556"/>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43" name="Rectangle 33"/>
            <p:cNvSpPr>
              <a:spLocks noChangeArrowheads="1"/>
            </p:cNvSpPr>
            <p:nvPr/>
          </p:nvSpPr>
          <p:spPr bwMode="gray">
            <a:xfrm>
              <a:off x="2749" y="2636"/>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44" name="Rectangle 34"/>
            <p:cNvSpPr>
              <a:spLocks noChangeArrowheads="1"/>
            </p:cNvSpPr>
            <p:nvPr/>
          </p:nvSpPr>
          <p:spPr bwMode="gray">
            <a:xfrm>
              <a:off x="2749" y="2922"/>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45" name="Rectangle 35"/>
            <p:cNvSpPr>
              <a:spLocks noChangeArrowheads="1"/>
            </p:cNvSpPr>
            <p:nvPr/>
          </p:nvSpPr>
          <p:spPr bwMode="gray">
            <a:xfrm>
              <a:off x="2749" y="3003"/>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46" name="Rectangle 36"/>
            <p:cNvSpPr>
              <a:spLocks noChangeArrowheads="1"/>
            </p:cNvSpPr>
            <p:nvPr/>
          </p:nvSpPr>
          <p:spPr bwMode="gray">
            <a:xfrm>
              <a:off x="2749" y="3290"/>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47" name="Rectangle 37"/>
            <p:cNvSpPr>
              <a:spLocks noChangeArrowheads="1"/>
            </p:cNvSpPr>
            <p:nvPr/>
          </p:nvSpPr>
          <p:spPr bwMode="gray">
            <a:xfrm>
              <a:off x="2749" y="3372"/>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cxnSp>
          <p:nvCxnSpPr>
            <p:cNvPr id="30848" name="AutoShape 38"/>
            <p:cNvCxnSpPr>
              <a:cxnSpLocks noChangeShapeType="1"/>
              <a:stCxn id="30821" idx="3"/>
              <a:endCxn id="30840" idx="1"/>
            </p:cNvCxnSpPr>
            <p:nvPr/>
          </p:nvCxnSpPr>
          <p:spPr bwMode="gray">
            <a:xfrm>
              <a:off x="2438" y="2217"/>
              <a:ext cx="311"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49" name="AutoShape 39"/>
            <p:cNvCxnSpPr>
              <a:cxnSpLocks noChangeShapeType="1"/>
              <a:stCxn id="30822" idx="3"/>
              <a:endCxn id="30841" idx="1"/>
            </p:cNvCxnSpPr>
            <p:nvPr/>
          </p:nvCxnSpPr>
          <p:spPr bwMode="gray">
            <a:xfrm>
              <a:off x="2491" y="2297"/>
              <a:ext cx="25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50" name="AutoShape 40"/>
            <p:cNvCxnSpPr>
              <a:cxnSpLocks noChangeShapeType="1"/>
              <a:stCxn id="30823" idx="3"/>
              <a:endCxn id="30842" idx="1"/>
            </p:cNvCxnSpPr>
            <p:nvPr/>
          </p:nvCxnSpPr>
          <p:spPr bwMode="gray">
            <a:xfrm>
              <a:off x="2438" y="2583"/>
              <a:ext cx="311"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51" name="AutoShape 41"/>
            <p:cNvCxnSpPr>
              <a:cxnSpLocks noChangeShapeType="1"/>
              <a:stCxn id="30824" idx="3"/>
              <a:endCxn id="30843" idx="1"/>
            </p:cNvCxnSpPr>
            <p:nvPr/>
          </p:nvCxnSpPr>
          <p:spPr bwMode="gray">
            <a:xfrm>
              <a:off x="2491" y="2664"/>
              <a:ext cx="25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52" name="AutoShape 42"/>
            <p:cNvCxnSpPr>
              <a:cxnSpLocks noChangeShapeType="1"/>
              <a:stCxn id="30825" idx="3"/>
              <a:endCxn id="30844" idx="1"/>
            </p:cNvCxnSpPr>
            <p:nvPr/>
          </p:nvCxnSpPr>
          <p:spPr bwMode="gray">
            <a:xfrm>
              <a:off x="2438" y="2950"/>
              <a:ext cx="311"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53" name="AutoShape 43"/>
            <p:cNvCxnSpPr>
              <a:cxnSpLocks noChangeShapeType="1"/>
              <a:stCxn id="30826" idx="3"/>
              <a:endCxn id="30845" idx="1"/>
            </p:cNvCxnSpPr>
            <p:nvPr/>
          </p:nvCxnSpPr>
          <p:spPr bwMode="gray">
            <a:xfrm>
              <a:off x="2491" y="3030"/>
              <a:ext cx="25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54" name="AutoShape 44"/>
            <p:cNvCxnSpPr>
              <a:cxnSpLocks noChangeShapeType="1"/>
              <a:stCxn id="30827" idx="3"/>
              <a:endCxn id="30846" idx="1"/>
            </p:cNvCxnSpPr>
            <p:nvPr/>
          </p:nvCxnSpPr>
          <p:spPr bwMode="gray">
            <a:xfrm>
              <a:off x="2438" y="3318"/>
              <a:ext cx="311"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55" name="AutoShape 45"/>
            <p:cNvCxnSpPr>
              <a:cxnSpLocks noChangeShapeType="1"/>
              <a:stCxn id="30828" idx="3"/>
              <a:endCxn id="30847" idx="1"/>
            </p:cNvCxnSpPr>
            <p:nvPr/>
          </p:nvCxnSpPr>
          <p:spPr bwMode="gray">
            <a:xfrm>
              <a:off x="2491" y="3400"/>
              <a:ext cx="258"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30856" name="Rectangle 46"/>
            <p:cNvSpPr>
              <a:spLocks noChangeArrowheads="1"/>
            </p:cNvSpPr>
            <p:nvPr/>
          </p:nvSpPr>
          <p:spPr bwMode="gray">
            <a:xfrm>
              <a:off x="3089" y="2189"/>
              <a:ext cx="62"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57" name="Rectangle 47"/>
            <p:cNvSpPr>
              <a:spLocks noChangeArrowheads="1"/>
            </p:cNvSpPr>
            <p:nvPr/>
          </p:nvSpPr>
          <p:spPr bwMode="gray">
            <a:xfrm>
              <a:off x="3089" y="2270"/>
              <a:ext cx="62"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58" name="Rectangle 48"/>
            <p:cNvSpPr>
              <a:spLocks noChangeArrowheads="1"/>
            </p:cNvSpPr>
            <p:nvPr/>
          </p:nvSpPr>
          <p:spPr bwMode="gray">
            <a:xfrm>
              <a:off x="3089" y="2556"/>
              <a:ext cx="62"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59" name="Rectangle 49"/>
            <p:cNvSpPr>
              <a:spLocks noChangeArrowheads="1"/>
            </p:cNvSpPr>
            <p:nvPr/>
          </p:nvSpPr>
          <p:spPr bwMode="gray">
            <a:xfrm>
              <a:off x="3089" y="2636"/>
              <a:ext cx="62"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60" name="Rectangle 50"/>
            <p:cNvSpPr>
              <a:spLocks noChangeArrowheads="1"/>
            </p:cNvSpPr>
            <p:nvPr/>
          </p:nvSpPr>
          <p:spPr bwMode="gray">
            <a:xfrm>
              <a:off x="3089" y="2922"/>
              <a:ext cx="62"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61" name="Rectangle 51"/>
            <p:cNvSpPr>
              <a:spLocks noChangeArrowheads="1"/>
            </p:cNvSpPr>
            <p:nvPr/>
          </p:nvSpPr>
          <p:spPr bwMode="gray">
            <a:xfrm>
              <a:off x="3089" y="3003"/>
              <a:ext cx="62"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62" name="Rectangle 52"/>
            <p:cNvSpPr>
              <a:spLocks noChangeArrowheads="1"/>
            </p:cNvSpPr>
            <p:nvPr/>
          </p:nvSpPr>
          <p:spPr bwMode="gray">
            <a:xfrm>
              <a:off x="3089" y="3290"/>
              <a:ext cx="62"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63" name="Rectangle 53"/>
            <p:cNvSpPr>
              <a:spLocks noChangeArrowheads="1"/>
            </p:cNvSpPr>
            <p:nvPr/>
          </p:nvSpPr>
          <p:spPr bwMode="gray">
            <a:xfrm>
              <a:off x="3089" y="3372"/>
              <a:ext cx="62"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cxnSp>
          <p:nvCxnSpPr>
            <p:cNvPr id="30864" name="AutoShape 54"/>
            <p:cNvCxnSpPr>
              <a:cxnSpLocks noChangeShapeType="1"/>
              <a:stCxn id="30840" idx="3"/>
              <a:endCxn id="30856" idx="1"/>
            </p:cNvCxnSpPr>
            <p:nvPr/>
          </p:nvCxnSpPr>
          <p:spPr bwMode="gray">
            <a:xfrm>
              <a:off x="2810" y="2217"/>
              <a:ext cx="27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65" name="AutoShape 55"/>
            <p:cNvCxnSpPr>
              <a:cxnSpLocks noChangeShapeType="1"/>
              <a:stCxn id="30841" idx="3"/>
              <a:endCxn id="30857" idx="1"/>
            </p:cNvCxnSpPr>
            <p:nvPr/>
          </p:nvCxnSpPr>
          <p:spPr bwMode="gray">
            <a:xfrm>
              <a:off x="2810" y="2297"/>
              <a:ext cx="27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66" name="AutoShape 56"/>
            <p:cNvCxnSpPr>
              <a:cxnSpLocks noChangeShapeType="1"/>
              <a:stCxn id="30840" idx="3"/>
              <a:endCxn id="30858" idx="0"/>
            </p:cNvCxnSpPr>
            <p:nvPr/>
          </p:nvCxnSpPr>
          <p:spPr bwMode="gray">
            <a:xfrm>
              <a:off x="2810" y="2217"/>
              <a:ext cx="311" cy="33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67" name="AutoShape 57"/>
            <p:cNvCxnSpPr>
              <a:cxnSpLocks noChangeShapeType="1"/>
              <a:stCxn id="30841" idx="3"/>
              <a:endCxn id="30859" idx="0"/>
            </p:cNvCxnSpPr>
            <p:nvPr/>
          </p:nvCxnSpPr>
          <p:spPr bwMode="gray">
            <a:xfrm>
              <a:off x="2810" y="2297"/>
              <a:ext cx="311" cy="33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68" name="AutoShape 58"/>
            <p:cNvCxnSpPr>
              <a:cxnSpLocks noChangeShapeType="1"/>
              <a:stCxn id="30842" idx="3"/>
              <a:endCxn id="30858" idx="1"/>
            </p:cNvCxnSpPr>
            <p:nvPr/>
          </p:nvCxnSpPr>
          <p:spPr bwMode="gray">
            <a:xfrm>
              <a:off x="2810" y="2583"/>
              <a:ext cx="27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69" name="AutoShape 59"/>
            <p:cNvCxnSpPr>
              <a:cxnSpLocks noChangeShapeType="1"/>
              <a:stCxn id="30843" idx="3"/>
              <a:endCxn id="30859" idx="1"/>
            </p:cNvCxnSpPr>
            <p:nvPr/>
          </p:nvCxnSpPr>
          <p:spPr bwMode="gray">
            <a:xfrm>
              <a:off x="2810" y="2664"/>
              <a:ext cx="27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70" name="AutoShape 60"/>
            <p:cNvCxnSpPr>
              <a:cxnSpLocks noChangeShapeType="1"/>
              <a:stCxn id="30842" idx="3"/>
              <a:endCxn id="30856" idx="1"/>
            </p:cNvCxnSpPr>
            <p:nvPr/>
          </p:nvCxnSpPr>
          <p:spPr bwMode="gray">
            <a:xfrm flipV="1">
              <a:off x="2810" y="2217"/>
              <a:ext cx="279" cy="36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71" name="AutoShape 61"/>
            <p:cNvCxnSpPr>
              <a:cxnSpLocks noChangeShapeType="1"/>
              <a:stCxn id="30843" idx="3"/>
              <a:endCxn id="30857" idx="1"/>
            </p:cNvCxnSpPr>
            <p:nvPr/>
          </p:nvCxnSpPr>
          <p:spPr bwMode="gray">
            <a:xfrm flipV="1">
              <a:off x="2810" y="2297"/>
              <a:ext cx="279" cy="36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72" name="AutoShape 62"/>
            <p:cNvCxnSpPr>
              <a:cxnSpLocks noChangeShapeType="1"/>
              <a:stCxn id="30844" idx="3"/>
              <a:endCxn id="30860" idx="1"/>
            </p:cNvCxnSpPr>
            <p:nvPr/>
          </p:nvCxnSpPr>
          <p:spPr bwMode="gray">
            <a:xfrm>
              <a:off x="2810" y="2950"/>
              <a:ext cx="27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73" name="AutoShape 63"/>
            <p:cNvCxnSpPr>
              <a:cxnSpLocks noChangeShapeType="1"/>
              <a:stCxn id="30845" idx="3"/>
              <a:endCxn id="30861" idx="1"/>
            </p:cNvCxnSpPr>
            <p:nvPr/>
          </p:nvCxnSpPr>
          <p:spPr bwMode="gray">
            <a:xfrm>
              <a:off x="2810" y="3030"/>
              <a:ext cx="27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74" name="AutoShape 64"/>
            <p:cNvCxnSpPr>
              <a:cxnSpLocks noChangeShapeType="1"/>
              <a:stCxn id="30844" idx="3"/>
              <a:endCxn id="30862" idx="0"/>
            </p:cNvCxnSpPr>
            <p:nvPr/>
          </p:nvCxnSpPr>
          <p:spPr bwMode="gray">
            <a:xfrm>
              <a:off x="2810" y="2950"/>
              <a:ext cx="311" cy="34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75" name="AutoShape 65"/>
            <p:cNvCxnSpPr>
              <a:cxnSpLocks noChangeShapeType="1"/>
              <a:stCxn id="30846" idx="3"/>
              <a:endCxn id="30862" idx="1"/>
            </p:cNvCxnSpPr>
            <p:nvPr/>
          </p:nvCxnSpPr>
          <p:spPr bwMode="gray">
            <a:xfrm>
              <a:off x="2810" y="3318"/>
              <a:ext cx="27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76" name="AutoShape 66"/>
            <p:cNvCxnSpPr>
              <a:cxnSpLocks noChangeShapeType="1"/>
              <a:stCxn id="30847" idx="3"/>
              <a:endCxn id="30863" idx="1"/>
            </p:cNvCxnSpPr>
            <p:nvPr/>
          </p:nvCxnSpPr>
          <p:spPr bwMode="gray">
            <a:xfrm>
              <a:off x="2810" y="3400"/>
              <a:ext cx="27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77" name="AutoShape 67"/>
            <p:cNvCxnSpPr>
              <a:cxnSpLocks noChangeShapeType="1"/>
              <a:stCxn id="30846" idx="3"/>
              <a:endCxn id="30860" idx="1"/>
            </p:cNvCxnSpPr>
            <p:nvPr/>
          </p:nvCxnSpPr>
          <p:spPr bwMode="gray">
            <a:xfrm flipV="1">
              <a:off x="2810" y="2950"/>
              <a:ext cx="279" cy="36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78" name="AutoShape 68"/>
            <p:cNvCxnSpPr>
              <a:cxnSpLocks noChangeShapeType="1"/>
              <a:stCxn id="30847" idx="3"/>
              <a:endCxn id="30861" idx="1"/>
            </p:cNvCxnSpPr>
            <p:nvPr/>
          </p:nvCxnSpPr>
          <p:spPr bwMode="gray">
            <a:xfrm flipV="1">
              <a:off x="2810" y="3030"/>
              <a:ext cx="279" cy="37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30879" name="Rectangle 69"/>
            <p:cNvSpPr>
              <a:spLocks noChangeArrowheads="1"/>
            </p:cNvSpPr>
            <p:nvPr/>
          </p:nvSpPr>
          <p:spPr bwMode="gray">
            <a:xfrm>
              <a:off x="3385" y="2139"/>
              <a:ext cx="60"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80" name="Rectangle 70"/>
            <p:cNvSpPr>
              <a:spLocks noChangeArrowheads="1"/>
            </p:cNvSpPr>
            <p:nvPr/>
          </p:nvSpPr>
          <p:spPr bwMode="gray">
            <a:xfrm>
              <a:off x="3385" y="3500"/>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81" name="Rectangle 71"/>
            <p:cNvSpPr>
              <a:spLocks noChangeArrowheads="1"/>
            </p:cNvSpPr>
            <p:nvPr/>
          </p:nvSpPr>
          <p:spPr bwMode="gray">
            <a:xfrm>
              <a:off x="3385" y="3227"/>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82" name="Rectangle 72"/>
            <p:cNvSpPr>
              <a:spLocks noChangeArrowheads="1"/>
            </p:cNvSpPr>
            <p:nvPr/>
          </p:nvSpPr>
          <p:spPr bwMode="gray">
            <a:xfrm>
              <a:off x="3385" y="2955"/>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83" name="Rectangle 73"/>
            <p:cNvSpPr>
              <a:spLocks noChangeArrowheads="1"/>
            </p:cNvSpPr>
            <p:nvPr/>
          </p:nvSpPr>
          <p:spPr bwMode="gray">
            <a:xfrm>
              <a:off x="3385" y="2683"/>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84" name="Rectangle 74"/>
            <p:cNvSpPr>
              <a:spLocks noChangeArrowheads="1"/>
            </p:cNvSpPr>
            <p:nvPr/>
          </p:nvSpPr>
          <p:spPr bwMode="gray">
            <a:xfrm>
              <a:off x="3385" y="2411"/>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cxnSp>
          <p:nvCxnSpPr>
            <p:cNvPr id="30885" name="AutoShape 75"/>
            <p:cNvCxnSpPr>
              <a:cxnSpLocks noChangeShapeType="1"/>
              <a:stCxn id="30856" idx="3"/>
              <a:endCxn id="30879" idx="1"/>
            </p:cNvCxnSpPr>
            <p:nvPr/>
          </p:nvCxnSpPr>
          <p:spPr bwMode="gray">
            <a:xfrm flipV="1">
              <a:off x="3151" y="2167"/>
              <a:ext cx="234" cy="5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86" name="AutoShape 76"/>
            <p:cNvCxnSpPr>
              <a:cxnSpLocks noChangeShapeType="1"/>
              <a:stCxn id="30858" idx="3"/>
              <a:endCxn id="30879" idx="1"/>
            </p:cNvCxnSpPr>
            <p:nvPr/>
          </p:nvCxnSpPr>
          <p:spPr bwMode="gray">
            <a:xfrm flipV="1">
              <a:off x="3151" y="2167"/>
              <a:ext cx="234" cy="41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87" name="AutoShape 77"/>
            <p:cNvCxnSpPr>
              <a:cxnSpLocks noChangeShapeType="1"/>
              <a:stCxn id="30857" idx="3"/>
              <a:endCxn id="30884" idx="1"/>
            </p:cNvCxnSpPr>
            <p:nvPr/>
          </p:nvCxnSpPr>
          <p:spPr bwMode="gray">
            <a:xfrm>
              <a:off x="3151" y="2297"/>
              <a:ext cx="234" cy="14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88" name="AutoShape 78"/>
            <p:cNvCxnSpPr>
              <a:cxnSpLocks noChangeShapeType="1"/>
              <a:stCxn id="30859" idx="3"/>
              <a:endCxn id="30884" idx="1"/>
            </p:cNvCxnSpPr>
            <p:nvPr/>
          </p:nvCxnSpPr>
          <p:spPr bwMode="gray">
            <a:xfrm flipV="1">
              <a:off x="3151" y="2439"/>
              <a:ext cx="234" cy="225"/>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89" name="AutoShape 79"/>
            <p:cNvCxnSpPr>
              <a:cxnSpLocks noChangeShapeType="1"/>
              <a:stCxn id="30860" idx="3"/>
              <a:endCxn id="30883" idx="1"/>
            </p:cNvCxnSpPr>
            <p:nvPr/>
          </p:nvCxnSpPr>
          <p:spPr bwMode="gray">
            <a:xfrm flipV="1">
              <a:off x="3151" y="2711"/>
              <a:ext cx="234" cy="23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90" name="AutoShape 80"/>
            <p:cNvCxnSpPr>
              <a:cxnSpLocks noChangeShapeType="1"/>
              <a:stCxn id="30862" idx="3"/>
              <a:endCxn id="30883" idx="1"/>
            </p:cNvCxnSpPr>
            <p:nvPr/>
          </p:nvCxnSpPr>
          <p:spPr bwMode="gray">
            <a:xfrm flipV="1">
              <a:off x="3151" y="2711"/>
              <a:ext cx="234" cy="60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91" name="AutoShape 81"/>
            <p:cNvCxnSpPr>
              <a:cxnSpLocks noChangeShapeType="1"/>
              <a:stCxn id="30861" idx="3"/>
              <a:endCxn id="30882" idx="1"/>
            </p:cNvCxnSpPr>
            <p:nvPr/>
          </p:nvCxnSpPr>
          <p:spPr bwMode="gray">
            <a:xfrm flipV="1">
              <a:off x="3151" y="2983"/>
              <a:ext cx="234" cy="4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92" name="AutoShape 82"/>
            <p:cNvCxnSpPr>
              <a:cxnSpLocks noChangeShapeType="1"/>
              <a:stCxn id="30863" idx="3"/>
              <a:endCxn id="30882" idx="1"/>
            </p:cNvCxnSpPr>
            <p:nvPr/>
          </p:nvCxnSpPr>
          <p:spPr bwMode="gray">
            <a:xfrm flipV="1">
              <a:off x="3151" y="2983"/>
              <a:ext cx="234" cy="41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93" name="AutoShape 83"/>
            <p:cNvCxnSpPr>
              <a:cxnSpLocks noChangeShapeType="1"/>
              <a:stCxn id="30862" idx="3"/>
              <a:endCxn id="30881" idx="1"/>
            </p:cNvCxnSpPr>
            <p:nvPr/>
          </p:nvCxnSpPr>
          <p:spPr bwMode="gray">
            <a:xfrm flipV="1">
              <a:off x="3151" y="3255"/>
              <a:ext cx="234" cy="6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94" name="AutoShape 84"/>
            <p:cNvCxnSpPr>
              <a:cxnSpLocks noChangeShapeType="1"/>
              <a:stCxn id="30861" idx="3"/>
              <a:endCxn id="30880" idx="1"/>
            </p:cNvCxnSpPr>
            <p:nvPr/>
          </p:nvCxnSpPr>
          <p:spPr bwMode="gray">
            <a:xfrm>
              <a:off x="3151" y="3030"/>
              <a:ext cx="234" cy="49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895" name="AutoShape 85"/>
            <p:cNvCxnSpPr>
              <a:cxnSpLocks noChangeShapeType="1"/>
              <a:stCxn id="30863" idx="3"/>
              <a:endCxn id="30880" idx="1"/>
            </p:cNvCxnSpPr>
            <p:nvPr/>
          </p:nvCxnSpPr>
          <p:spPr bwMode="gray">
            <a:xfrm>
              <a:off x="3151" y="3400"/>
              <a:ext cx="234" cy="12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30896" name="Rectangle 86"/>
            <p:cNvSpPr>
              <a:spLocks noChangeArrowheads="1"/>
            </p:cNvSpPr>
            <p:nvPr/>
          </p:nvSpPr>
          <p:spPr bwMode="gray">
            <a:xfrm>
              <a:off x="3604" y="2139"/>
              <a:ext cx="60"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97" name="Rectangle 87"/>
            <p:cNvSpPr>
              <a:spLocks noChangeArrowheads="1"/>
            </p:cNvSpPr>
            <p:nvPr/>
          </p:nvSpPr>
          <p:spPr bwMode="gray">
            <a:xfrm>
              <a:off x="3604" y="3500"/>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98" name="Rectangle 88"/>
            <p:cNvSpPr>
              <a:spLocks noChangeArrowheads="1"/>
            </p:cNvSpPr>
            <p:nvPr/>
          </p:nvSpPr>
          <p:spPr bwMode="gray">
            <a:xfrm>
              <a:off x="3604" y="3227"/>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899" name="Rectangle 89"/>
            <p:cNvSpPr>
              <a:spLocks noChangeArrowheads="1"/>
            </p:cNvSpPr>
            <p:nvPr/>
          </p:nvSpPr>
          <p:spPr bwMode="gray">
            <a:xfrm>
              <a:off x="3604" y="2955"/>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00" name="Rectangle 90"/>
            <p:cNvSpPr>
              <a:spLocks noChangeArrowheads="1"/>
            </p:cNvSpPr>
            <p:nvPr/>
          </p:nvSpPr>
          <p:spPr bwMode="gray">
            <a:xfrm>
              <a:off x="3604" y="2683"/>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01" name="Rectangle 91"/>
            <p:cNvSpPr>
              <a:spLocks noChangeArrowheads="1"/>
            </p:cNvSpPr>
            <p:nvPr/>
          </p:nvSpPr>
          <p:spPr bwMode="gray">
            <a:xfrm>
              <a:off x="3604" y="2411"/>
              <a:ext cx="60"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cxnSp>
          <p:nvCxnSpPr>
            <p:cNvPr id="30902" name="AutoShape 92"/>
            <p:cNvCxnSpPr>
              <a:cxnSpLocks noChangeShapeType="1"/>
              <a:stCxn id="30879" idx="3"/>
              <a:endCxn id="30896" idx="1"/>
            </p:cNvCxnSpPr>
            <p:nvPr/>
          </p:nvCxnSpPr>
          <p:spPr bwMode="gray">
            <a:xfrm>
              <a:off x="3445" y="2167"/>
              <a:ext cx="15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03" name="AutoShape 93"/>
            <p:cNvCxnSpPr>
              <a:cxnSpLocks noChangeShapeType="1"/>
              <a:stCxn id="30879" idx="3"/>
              <a:endCxn id="30901" idx="1"/>
            </p:cNvCxnSpPr>
            <p:nvPr/>
          </p:nvCxnSpPr>
          <p:spPr bwMode="gray">
            <a:xfrm>
              <a:off x="3445" y="2167"/>
              <a:ext cx="159" cy="27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04" name="AutoShape 94"/>
            <p:cNvCxnSpPr>
              <a:cxnSpLocks noChangeShapeType="1"/>
              <a:stCxn id="30884" idx="3"/>
              <a:endCxn id="30901" idx="1"/>
            </p:cNvCxnSpPr>
            <p:nvPr/>
          </p:nvCxnSpPr>
          <p:spPr bwMode="gray">
            <a:xfrm>
              <a:off x="3445" y="2439"/>
              <a:ext cx="15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05" name="AutoShape 95"/>
            <p:cNvCxnSpPr>
              <a:cxnSpLocks noChangeShapeType="1"/>
              <a:stCxn id="30884" idx="3"/>
              <a:endCxn id="30896" idx="1"/>
            </p:cNvCxnSpPr>
            <p:nvPr/>
          </p:nvCxnSpPr>
          <p:spPr bwMode="gray">
            <a:xfrm flipV="1">
              <a:off x="3445" y="2167"/>
              <a:ext cx="159" cy="27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06" name="AutoShape 96"/>
            <p:cNvCxnSpPr>
              <a:cxnSpLocks noChangeShapeType="1"/>
              <a:stCxn id="30883" idx="3"/>
              <a:endCxn id="30900" idx="1"/>
            </p:cNvCxnSpPr>
            <p:nvPr/>
          </p:nvCxnSpPr>
          <p:spPr bwMode="gray">
            <a:xfrm>
              <a:off x="3445" y="2711"/>
              <a:ext cx="15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07" name="AutoShape 97"/>
            <p:cNvCxnSpPr>
              <a:cxnSpLocks noChangeShapeType="1"/>
              <a:stCxn id="30883" idx="3"/>
              <a:endCxn id="30899" idx="1"/>
            </p:cNvCxnSpPr>
            <p:nvPr/>
          </p:nvCxnSpPr>
          <p:spPr bwMode="gray">
            <a:xfrm>
              <a:off x="3445" y="2711"/>
              <a:ext cx="159" cy="27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08" name="AutoShape 98"/>
            <p:cNvCxnSpPr>
              <a:cxnSpLocks noChangeShapeType="1"/>
              <a:stCxn id="30882" idx="3"/>
              <a:endCxn id="30899" idx="1"/>
            </p:cNvCxnSpPr>
            <p:nvPr/>
          </p:nvCxnSpPr>
          <p:spPr bwMode="gray">
            <a:xfrm>
              <a:off x="3445" y="2983"/>
              <a:ext cx="15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09" name="AutoShape 99"/>
            <p:cNvCxnSpPr>
              <a:cxnSpLocks noChangeShapeType="1"/>
              <a:stCxn id="30882" idx="3"/>
              <a:endCxn id="30900" idx="1"/>
            </p:cNvCxnSpPr>
            <p:nvPr/>
          </p:nvCxnSpPr>
          <p:spPr bwMode="gray">
            <a:xfrm flipV="1">
              <a:off x="3445" y="2711"/>
              <a:ext cx="159" cy="27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10" name="AutoShape 100"/>
            <p:cNvCxnSpPr>
              <a:cxnSpLocks noChangeShapeType="1"/>
              <a:stCxn id="30881" idx="3"/>
              <a:endCxn id="30898" idx="1"/>
            </p:cNvCxnSpPr>
            <p:nvPr/>
          </p:nvCxnSpPr>
          <p:spPr bwMode="gray">
            <a:xfrm>
              <a:off x="3445" y="3255"/>
              <a:ext cx="15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11" name="AutoShape 101"/>
            <p:cNvCxnSpPr>
              <a:cxnSpLocks noChangeShapeType="1"/>
              <a:stCxn id="30881" idx="3"/>
              <a:endCxn id="30897" idx="1"/>
            </p:cNvCxnSpPr>
            <p:nvPr/>
          </p:nvCxnSpPr>
          <p:spPr bwMode="gray">
            <a:xfrm>
              <a:off x="3445" y="3255"/>
              <a:ext cx="159" cy="27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12" name="AutoShape 102"/>
            <p:cNvCxnSpPr>
              <a:cxnSpLocks noChangeShapeType="1"/>
              <a:stCxn id="30880" idx="3"/>
              <a:endCxn id="30897" idx="1"/>
            </p:cNvCxnSpPr>
            <p:nvPr/>
          </p:nvCxnSpPr>
          <p:spPr bwMode="gray">
            <a:xfrm>
              <a:off x="3445" y="3528"/>
              <a:ext cx="159" cy="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13" name="AutoShape 103"/>
            <p:cNvCxnSpPr>
              <a:cxnSpLocks noChangeShapeType="1"/>
              <a:stCxn id="30880" idx="3"/>
              <a:endCxn id="30898" idx="1"/>
            </p:cNvCxnSpPr>
            <p:nvPr/>
          </p:nvCxnSpPr>
          <p:spPr bwMode="gray">
            <a:xfrm flipV="1">
              <a:off x="3445" y="3255"/>
              <a:ext cx="159" cy="27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30914" name="Rectangle 104"/>
            <p:cNvSpPr>
              <a:spLocks noChangeArrowheads="1"/>
            </p:cNvSpPr>
            <p:nvPr/>
          </p:nvSpPr>
          <p:spPr bwMode="gray">
            <a:xfrm>
              <a:off x="3854" y="2189"/>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15" name="Rectangle 105"/>
            <p:cNvSpPr>
              <a:spLocks noChangeArrowheads="1"/>
            </p:cNvSpPr>
            <p:nvPr/>
          </p:nvSpPr>
          <p:spPr bwMode="gray">
            <a:xfrm>
              <a:off x="3907" y="2270"/>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16" name="Rectangle 106"/>
            <p:cNvSpPr>
              <a:spLocks noChangeArrowheads="1"/>
            </p:cNvSpPr>
            <p:nvPr/>
          </p:nvSpPr>
          <p:spPr bwMode="gray">
            <a:xfrm>
              <a:off x="3854" y="2556"/>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17" name="Rectangle 107"/>
            <p:cNvSpPr>
              <a:spLocks noChangeArrowheads="1"/>
            </p:cNvSpPr>
            <p:nvPr/>
          </p:nvSpPr>
          <p:spPr bwMode="gray">
            <a:xfrm>
              <a:off x="3907" y="2636"/>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18" name="Rectangle 108"/>
            <p:cNvSpPr>
              <a:spLocks noChangeArrowheads="1"/>
            </p:cNvSpPr>
            <p:nvPr/>
          </p:nvSpPr>
          <p:spPr bwMode="gray">
            <a:xfrm>
              <a:off x="3854" y="2922"/>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19" name="Rectangle 109"/>
            <p:cNvSpPr>
              <a:spLocks noChangeArrowheads="1"/>
            </p:cNvSpPr>
            <p:nvPr/>
          </p:nvSpPr>
          <p:spPr bwMode="gray">
            <a:xfrm>
              <a:off x="3907" y="3003"/>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20" name="Rectangle 110"/>
            <p:cNvSpPr>
              <a:spLocks noChangeArrowheads="1"/>
            </p:cNvSpPr>
            <p:nvPr/>
          </p:nvSpPr>
          <p:spPr bwMode="gray">
            <a:xfrm>
              <a:off x="3854" y="3290"/>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21" name="Rectangle 111"/>
            <p:cNvSpPr>
              <a:spLocks noChangeArrowheads="1"/>
            </p:cNvSpPr>
            <p:nvPr/>
          </p:nvSpPr>
          <p:spPr bwMode="gray">
            <a:xfrm>
              <a:off x="3907" y="3372"/>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cxnSp>
          <p:nvCxnSpPr>
            <p:cNvPr id="30922" name="AutoShape 112"/>
            <p:cNvCxnSpPr>
              <a:cxnSpLocks noChangeShapeType="1"/>
              <a:stCxn id="30896" idx="3"/>
              <a:endCxn id="30914" idx="1"/>
            </p:cNvCxnSpPr>
            <p:nvPr/>
          </p:nvCxnSpPr>
          <p:spPr bwMode="gray">
            <a:xfrm>
              <a:off x="3664" y="2167"/>
              <a:ext cx="190" cy="5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23" name="AutoShape 113"/>
            <p:cNvCxnSpPr>
              <a:cxnSpLocks noChangeShapeType="1"/>
              <a:stCxn id="30896" idx="3"/>
              <a:endCxn id="30915" idx="1"/>
            </p:cNvCxnSpPr>
            <p:nvPr/>
          </p:nvCxnSpPr>
          <p:spPr bwMode="gray">
            <a:xfrm>
              <a:off x="3664" y="2167"/>
              <a:ext cx="243" cy="13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24" name="AutoShape 114"/>
            <p:cNvCxnSpPr>
              <a:cxnSpLocks noChangeShapeType="1"/>
              <a:stCxn id="30896" idx="3"/>
              <a:endCxn id="30916" idx="0"/>
            </p:cNvCxnSpPr>
            <p:nvPr/>
          </p:nvCxnSpPr>
          <p:spPr bwMode="gray">
            <a:xfrm>
              <a:off x="3664" y="2167"/>
              <a:ext cx="221" cy="38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25" name="AutoShape 115"/>
            <p:cNvCxnSpPr>
              <a:cxnSpLocks noChangeShapeType="1"/>
              <a:stCxn id="30901" idx="3"/>
              <a:endCxn id="30914" idx="1"/>
            </p:cNvCxnSpPr>
            <p:nvPr/>
          </p:nvCxnSpPr>
          <p:spPr bwMode="gray">
            <a:xfrm flipV="1">
              <a:off x="3664" y="2217"/>
              <a:ext cx="190" cy="22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26" name="AutoShape 116"/>
            <p:cNvCxnSpPr>
              <a:cxnSpLocks noChangeShapeType="1"/>
              <a:stCxn id="30901" idx="3"/>
              <a:endCxn id="30915" idx="1"/>
            </p:cNvCxnSpPr>
            <p:nvPr/>
          </p:nvCxnSpPr>
          <p:spPr bwMode="gray">
            <a:xfrm flipV="1">
              <a:off x="3664" y="2297"/>
              <a:ext cx="243" cy="14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27" name="AutoShape 117"/>
            <p:cNvCxnSpPr>
              <a:cxnSpLocks noChangeShapeType="1"/>
              <a:stCxn id="30901" idx="3"/>
              <a:endCxn id="30916" idx="1"/>
            </p:cNvCxnSpPr>
            <p:nvPr/>
          </p:nvCxnSpPr>
          <p:spPr bwMode="gray">
            <a:xfrm>
              <a:off x="3664" y="2439"/>
              <a:ext cx="190" cy="144"/>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28" name="AutoShape 118"/>
            <p:cNvCxnSpPr>
              <a:cxnSpLocks noChangeShapeType="1"/>
              <a:stCxn id="30901" idx="3"/>
              <a:endCxn id="30919" idx="1"/>
            </p:cNvCxnSpPr>
            <p:nvPr/>
          </p:nvCxnSpPr>
          <p:spPr bwMode="gray">
            <a:xfrm>
              <a:off x="3664" y="2439"/>
              <a:ext cx="243" cy="59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29" name="AutoShape 119"/>
            <p:cNvCxnSpPr>
              <a:cxnSpLocks noChangeShapeType="1"/>
              <a:stCxn id="30900" idx="3"/>
              <a:endCxn id="30919" idx="1"/>
            </p:cNvCxnSpPr>
            <p:nvPr/>
          </p:nvCxnSpPr>
          <p:spPr bwMode="gray">
            <a:xfrm>
              <a:off x="3664" y="2711"/>
              <a:ext cx="243" cy="319"/>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0" name="AutoShape 120"/>
            <p:cNvCxnSpPr>
              <a:cxnSpLocks noChangeShapeType="1"/>
              <a:stCxn id="30899" idx="3"/>
              <a:endCxn id="30918" idx="1"/>
            </p:cNvCxnSpPr>
            <p:nvPr/>
          </p:nvCxnSpPr>
          <p:spPr bwMode="gray">
            <a:xfrm flipV="1">
              <a:off x="3664" y="2950"/>
              <a:ext cx="190" cy="3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1" name="AutoShape 121"/>
            <p:cNvCxnSpPr>
              <a:cxnSpLocks noChangeShapeType="1"/>
              <a:stCxn id="30899" idx="3"/>
              <a:endCxn id="30919" idx="1"/>
            </p:cNvCxnSpPr>
            <p:nvPr/>
          </p:nvCxnSpPr>
          <p:spPr bwMode="gray">
            <a:xfrm>
              <a:off x="3664" y="2983"/>
              <a:ext cx="243" cy="47"/>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2" name="AutoShape 122"/>
            <p:cNvCxnSpPr>
              <a:cxnSpLocks noChangeShapeType="1"/>
              <a:stCxn id="30898" idx="3"/>
              <a:endCxn id="30917" idx="1"/>
            </p:cNvCxnSpPr>
            <p:nvPr/>
          </p:nvCxnSpPr>
          <p:spPr bwMode="gray">
            <a:xfrm flipV="1">
              <a:off x="3664" y="2664"/>
              <a:ext cx="243" cy="591"/>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3" name="AutoShape 123"/>
            <p:cNvCxnSpPr>
              <a:cxnSpLocks noChangeShapeType="1"/>
              <a:stCxn id="30898" idx="3"/>
              <a:endCxn id="30918" idx="2"/>
            </p:cNvCxnSpPr>
            <p:nvPr/>
          </p:nvCxnSpPr>
          <p:spPr bwMode="gray">
            <a:xfrm flipV="1">
              <a:off x="3664" y="2977"/>
              <a:ext cx="221" cy="27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4" name="AutoShape 124"/>
            <p:cNvCxnSpPr>
              <a:cxnSpLocks noChangeShapeType="1"/>
              <a:stCxn id="30898" idx="3"/>
              <a:endCxn id="30919" idx="2"/>
            </p:cNvCxnSpPr>
            <p:nvPr/>
          </p:nvCxnSpPr>
          <p:spPr bwMode="gray">
            <a:xfrm flipV="1">
              <a:off x="3664" y="3057"/>
              <a:ext cx="274" cy="19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5" name="AutoShape 125"/>
            <p:cNvCxnSpPr>
              <a:cxnSpLocks noChangeShapeType="1"/>
              <a:stCxn id="30898" idx="3"/>
              <a:endCxn id="30920" idx="1"/>
            </p:cNvCxnSpPr>
            <p:nvPr/>
          </p:nvCxnSpPr>
          <p:spPr bwMode="gray">
            <a:xfrm>
              <a:off x="3664" y="3255"/>
              <a:ext cx="190" cy="63"/>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6" name="AutoShape 126"/>
            <p:cNvCxnSpPr>
              <a:cxnSpLocks noChangeShapeType="1"/>
              <a:stCxn id="30898" idx="3"/>
              <a:endCxn id="30921" idx="1"/>
            </p:cNvCxnSpPr>
            <p:nvPr/>
          </p:nvCxnSpPr>
          <p:spPr bwMode="gray">
            <a:xfrm>
              <a:off x="3664" y="3255"/>
              <a:ext cx="243" cy="145"/>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7" name="AutoShape 127"/>
            <p:cNvCxnSpPr>
              <a:cxnSpLocks noChangeShapeType="1"/>
              <a:stCxn id="30897" idx="3"/>
              <a:endCxn id="30918" idx="1"/>
            </p:cNvCxnSpPr>
            <p:nvPr/>
          </p:nvCxnSpPr>
          <p:spPr bwMode="gray">
            <a:xfrm flipV="1">
              <a:off x="3664" y="2950"/>
              <a:ext cx="190" cy="57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8" name="AutoShape 128"/>
            <p:cNvCxnSpPr>
              <a:cxnSpLocks noChangeShapeType="1"/>
              <a:stCxn id="30897" idx="3"/>
              <a:endCxn id="30920" idx="1"/>
            </p:cNvCxnSpPr>
            <p:nvPr/>
          </p:nvCxnSpPr>
          <p:spPr bwMode="gray">
            <a:xfrm flipV="1">
              <a:off x="3664" y="3318"/>
              <a:ext cx="190" cy="210"/>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39" name="AutoShape 129"/>
            <p:cNvCxnSpPr>
              <a:cxnSpLocks noChangeShapeType="1"/>
              <a:stCxn id="30897" idx="3"/>
              <a:endCxn id="30921" idx="1"/>
            </p:cNvCxnSpPr>
            <p:nvPr/>
          </p:nvCxnSpPr>
          <p:spPr bwMode="gray">
            <a:xfrm flipV="1">
              <a:off x="3664" y="3400"/>
              <a:ext cx="243" cy="128"/>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sp>
          <p:nvSpPr>
            <p:cNvPr id="30940" name="Rectangle 130"/>
            <p:cNvSpPr>
              <a:spLocks noChangeArrowheads="1"/>
            </p:cNvSpPr>
            <p:nvPr/>
          </p:nvSpPr>
          <p:spPr bwMode="gray">
            <a:xfrm>
              <a:off x="4260" y="2451"/>
              <a:ext cx="61" cy="54"/>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41" name="Rectangle 131"/>
            <p:cNvSpPr>
              <a:spLocks noChangeArrowheads="1"/>
            </p:cNvSpPr>
            <p:nvPr/>
          </p:nvSpPr>
          <p:spPr bwMode="gray">
            <a:xfrm>
              <a:off x="4260" y="3138"/>
              <a:ext cx="61" cy="55"/>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cxnSp>
          <p:nvCxnSpPr>
            <p:cNvPr id="30942" name="AutoShape 132"/>
            <p:cNvCxnSpPr>
              <a:cxnSpLocks noChangeShapeType="1"/>
              <a:stCxn id="30914" idx="3"/>
              <a:endCxn id="30940" idx="1"/>
            </p:cNvCxnSpPr>
            <p:nvPr/>
          </p:nvCxnSpPr>
          <p:spPr bwMode="gray">
            <a:xfrm>
              <a:off x="3915" y="2217"/>
              <a:ext cx="345" cy="26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43" name="AutoShape 133"/>
            <p:cNvCxnSpPr>
              <a:cxnSpLocks noChangeShapeType="1"/>
              <a:stCxn id="30915" idx="3"/>
              <a:endCxn id="30940" idx="1"/>
            </p:cNvCxnSpPr>
            <p:nvPr/>
          </p:nvCxnSpPr>
          <p:spPr bwMode="gray">
            <a:xfrm>
              <a:off x="3968" y="2297"/>
              <a:ext cx="292" cy="18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44" name="AutoShape 134"/>
            <p:cNvCxnSpPr>
              <a:cxnSpLocks noChangeShapeType="1"/>
              <a:stCxn id="30916" idx="3"/>
              <a:endCxn id="30940" idx="1"/>
            </p:cNvCxnSpPr>
            <p:nvPr/>
          </p:nvCxnSpPr>
          <p:spPr bwMode="gray">
            <a:xfrm flipV="1">
              <a:off x="3915" y="2479"/>
              <a:ext cx="345" cy="104"/>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45" name="AutoShape 135"/>
            <p:cNvCxnSpPr>
              <a:cxnSpLocks noChangeShapeType="1"/>
              <a:stCxn id="30917" idx="3"/>
              <a:endCxn id="30940" idx="1"/>
            </p:cNvCxnSpPr>
            <p:nvPr/>
          </p:nvCxnSpPr>
          <p:spPr bwMode="gray">
            <a:xfrm flipV="1">
              <a:off x="3968" y="2479"/>
              <a:ext cx="292" cy="185"/>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46" name="AutoShape 136"/>
            <p:cNvCxnSpPr>
              <a:cxnSpLocks noChangeShapeType="1"/>
              <a:stCxn id="30918" idx="3"/>
              <a:endCxn id="30941" idx="1"/>
            </p:cNvCxnSpPr>
            <p:nvPr/>
          </p:nvCxnSpPr>
          <p:spPr bwMode="gray">
            <a:xfrm>
              <a:off x="3915" y="2950"/>
              <a:ext cx="345" cy="216"/>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47" name="AutoShape 137"/>
            <p:cNvCxnSpPr>
              <a:cxnSpLocks noChangeShapeType="1"/>
              <a:stCxn id="30920" idx="3"/>
              <a:endCxn id="30941" idx="1"/>
            </p:cNvCxnSpPr>
            <p:nvPr/>
          </p:nvCxnSpPr>
          <p:spPr bwMode="gray">
            <a:xfrm flipV="1">
              <a:off x="3915" y="3166"/>
              <a:ext cx="345" cy="152"/>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cxnSp>
          <p:nvCxnSpPr>
            <p:cNvPr id="30948" name="AutoShape 138"/>
            <p:cNvCxnSpPr>
              <a:cxnSpLocks noChangeShapeType="1"/>
              <a:stCxn id="30921" idx="3"/>
              <a:endCxn id="30941" idx="1"/>
            </p:cNvCxnSpPr>
            <p:nvPr/>
          </p:nvCxnSpPr>
          <p:spPr bwMode="gray">
            <a:xfrm flipV="1">
              <a:off x="3968" y="3166"/>
              <a:ext cx="292" cy="234"/>
            </a:xfrm>
            <a:prstGeom prst="straightConnector1">
              <a:avLst/>
            </a:prstGeom>
            <a:noFill/>
            <a:ln w="9525">
              <a:solidFill>
                <a:schemeClr val="bg2"/>
              </a:solidFill>
              <a:round/>
              <a:headEnd/>
              <a:tailEnd/>
            </a:ln>
            <a:extLst>
              <a:ext uri="{909E8E84-426E-40DD-AFC4-6F175D3DCCD1}">
                <a14:hiddenFill xmlns:a14="http://schemas.microsoft.com/office/drawing/2010/main">
                  <a:noFill/>
                </a14:hiddenFill>
              </a:ext>
            </a:extLst>
          </p:spPr>
        </p:cxnSp>
        <p:grpSp>
          <p:nvGrpSpPr>
            <p:cNvPr id="30949" name="Group 139"/>
            <p:cNvGrpSpPr>
              <a:grpSpLocks/>
            </p:cNvGrpSpPr>
            <p:nvPr/>
          </p:nvGrpSpPr>
          <p:grpSpPr bwMode="auto">
            <a:xfrm>
              <a:off x="1228" y="2008"/>
              <a:ext cx="3615" cy="1584"/>
              <a:chOff x="3067" y="1738"/>
              <a:chExt cx="3058" cy="1996"/>
            </a:xfrm>
          </p:grpSpPr>
          <p:pic>
            <p:nvPicPr>
              <p:cNvPr id="30950" name="Picture 140"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5820" y="2095"/>
                <a:ext cx="25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51" name="Picture 141"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5874" y="2233"/>
                <a:ext cx="25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952" name="Group 142"/>
              <p:cNvGrpSpPr>
                <a:grpSpLocks/>
              </p:cNvGrpSpPr>
              <p:nvPr/>
            </p:nvGrpSpPr>
            <p:grpSpPr bwMode="auto">
              <a:xfrm>
                <a:off x="3840" y="1945"/>
                <a:ext cx="291" cy="194"/>
                <a:chOff x="1537" y="2990"/>
                <a:chExt cx="165" cy="328"/>
              </a:xfrm>
            </p:grpSpPr>
            <p:sp>
              <p:nvSpPr>
                <p:cNvPr id="179343" name="AutoShape 143"/>
                <p:cNvSpPr>
                  <a:spLocks noChangeArrowheads="1"/>
                </p:cNvSpPr>
                <p:nvPr/>
              </p:nvSpPr>
              <p:spPr bwMode="gray">
                <a:xfrm>
                  <a:off x="1537" y="2990"/>
                  <a:ext cx="165" cy="326"/>
                </a:xfrm>
                <a:prstGeom prst="cube">
                  <a:avLst>
                    <a:gd name="adj" fmla="val 21625"/>
                  </a:avLst>
                </a:prstGeom>
                <a:gradFill rotWithShape="0">
                  <a:gsLst>
                    <a:gs pos="0">
                      <a:srgbClr val="C0C0C0"/>
                    </a:gs>
                    <a:gs pos="100000">
                      <a:srgbClr val="777777"/>
                    </a:gs>
                  </a:gsLst>
                  <a:lin ang="2700000" scaled="1"/>
                </a:gra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714" name="Oval 144"/>
                <p:cNvSpPr>
                  <a:spLocks noChangeArrowheads="1"/>
                </p:cNvSpPr>
                <p:nvPr/>
              </p:nvSpPr>
              <p:spPr bwMode="gray">
                <a:xfrm>
                  <a:off x="1558"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15" name="Oval 145"/>
                <p:cNvSpPr>
                  <a:spLocks noChangeArrowheads="1"/>
                </p:cNvSpPr>
                <p:nvPr/>
              </p:nvSpPr>
              <p:spPr bwMode="gray">
                <a:xfrm>
                  <a:off x="1577"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16" name="Oval 146"/>
                <p:cNvSpPr>
                  <a:spLocks noChangeArrowheads="1"/>
                </p:cNvSpPr>
                <p:nvPr/>
              </p:nvSpPr>
              <p:spPr bwMode="gray">
                <a:xfrm>
                  <a:off x="1596"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17" name="Oval 147"/>
                <p:cNvSpPr>
                  <a:spLocks noChangeArrowheads="1"/>
                </p:cNvSpPr>
                <p:nvPr/>
              </p:nvSpPr>
              <p:spPr bwMode="gray">
                <a:xfrm>
                  <a:off x="1615"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18" name="Oval 148"/>
                <p:cNvSpPr>
                  <a:spLocks noChangeArrowheads="1"/>
                </p:cNvSpPr>
                <p:nvPr/>
              </p:nvSpPr>
              <p:spPr bwMode="gray">
                <a:xfrm>
                  <a:off x="1634"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19" name="Oval 149"/>
                <p:cNvSpPr>
                  <a:spLocks noChangeArrowheads="1"/>
                </p:cNvSpPr>
                <p:nvPr/>
              </p:nvSpPr>
              <p:spPr bwMode="gray">
                <a:xfrm>
                  <a:off x="1558"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0" name="Oval 150"/>
                <p:cNvSpPr>
                  <a:spLocks noChangeArrowheads="1"/>
                </p:cNvSpPr>
                <p:nvPr/>
              </p:nvSpPr>
              <p:spPr bwMode="gray">
                <a:xfrm>
                  <a:off x="1577"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1" name="Oval 151"/>
                <p:cNvSpPr>
                  <a:spLocks noChangeArrowheads="1"/>
                </p:cNvSpPr>
                <p:nvPr/>
              </p:nvSpPr>
              <p:spPr bwMode="gray">
                <a:xfrm>
                  <a:off x="1596"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2" name="Oval 152"/>
                <p:cNvSpPr>
                  <a:spLocks noChangeArrowheads="1"/>
                </p:cNvSpPr>
                <p:nvPr/>
              </p:nvSpPr>
              <p:spPr bwMode="gray">
                <a:xfrm>
                  <a:off x="1615"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3" name="Oval 153"/>
                <p:cNvSpPr>
                  <a:spLocks noChangeArrowheads="1"/>
                </p:cNvSpPr>
                <p:nvPr/>
              </p:nvSpPr>
              <p:spPr bwMode="gray">
                <a:xfrm>
                  <a:off x="1634"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4" name="Oval 154"/>
                <p:cNvSpPr>
                  <a:spLocks noChangeArrowheads="1"/>
                </p:cNvSpPr>
                <p:nvPr/>
              </p:nvSpPr>
              <p:spPr bwMode="gray">
                <a:xfrm>
                  <a:off x="1558"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5" name="Oval 155"/>
                <p:cNvSpPr>
                  <a:spLocks noChangeArrowheads="1"/>
                </p:cNvSpPr>
                <p:nvPr/>
              </p:nvSpPr>
              <p:spPr bwMode="gray">
                <a:xfrm>
                  <a:off x="1577"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6" name="Oval 156"/>
                <p:cNvSpPr>
                  <a:spLocks noChangeArrowheads="1"/>
                </p:cNvSpPr>
                <p:nvPr/>
              </p:nvSpPr>
              <p:spPr bwMode="gray">
                <a:xfrm>
                  <a:off x="1596"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7" name="Oval 157"/>
                <p:cNvSpPr>
                  <a:spLocks noChangeArrowheads="1"/>
                </p:cNvSpPr>
                <p:nvPr/>
              </p:nvSpPr>
              <p:spPr bwMode="gray">
                <a:xfrm>
                  <a:off x="1615"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8" name="Oval 158"/>
                <p:cNvSpPr>
                  <a:spLocks noChangeArrowheads="1"/>
                </p:cNvSpPr>
                <p:nvPr/>
              </p:nvSpPr>
              <p:spPr bwMode="gray">
                <a:xfrm>
                  <a:off x="1634"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29" name="Oval 159"/>
                <p:cNvSpPr>
                  <a:spLocks noChangeArrowheads="1"/>
                </p:cNvSpPr>
                <p:nvPr/>
              </p:nvSpPr>
              <p:spPr bwMode="gray">
                <a:xfrm>
                  <a:off x="1558"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30" name="Oval 160"/>
                <p:cNvSpPr>
                  <a:spLocks noChangeArrowheads="1"/>
                </p:cNvSpPr>
                <p:nvPr/>
              </p:nvSpPr>
              <p:spPr bwMode="gray">
                <a:xfrm>
                  <a:off x="1577"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31" name="Oval 161"/>
                <p:cNvSpPr>
                  <a:spLocks noChangeArrowheads="1"/>
                </p:cNvSpPr>
                <p:nvPr/>
              </p:nvSpPr>
              <p:spPr bwMode="gray">
                <a:xfrm>
                  <a:off x="1596"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32" name="Oval 162"/>
                <p:cNvSpPr>
                  <a:spLocks noChangeArrowheads="1"/>
                </p:cNvSpPr>
                <p:nvPr/>
              </p:nvSpPr>
              <p:spPr bwMode="gray">
                <a:xfrm>
                  <a:off x="1615"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33" name="Oval 163"/>
                <p:cNvSpPr>
                  <a:spLocks noChangeArrowheads="1"/>
                </p:cNvSpPr>
                <p:nvPr/>
              </p:nvSpPr>
              <p:spPr bwMode="gray">
                <a:xfrm>
                  <a:off x="1634"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0953" name="Group 164"/>
              <p:cNvGrpSpPr>
                <a:grpSpLocks/>
              </p:cNvGrpSpPr>
              <p:nvPr/>
            </p:nvGrpSpPr>
            <p:grpSpPr bwMode="auto">
              <a:xfrm>
                <a:off x="3840" y="2407"/>
                <a:ext cx="291" cy="194"/>
                <a:chOff x="1537" y="2990"/>
                <a:chExt cx="165" cy="328"/>
              </a:xfrm>
            </p:grpSpPr>
            <p:sp>
              <p:nvSpPr>
                <p:cNvPr id="179365" name="AutoShape 165"/>
                <p:cNvSpPr>
                  <a:spLocks noChangeArrowheads="1"/>
                </p:cNvSpPr>
                <p:nvPr/>
              </p:nvSpPr>
              <p:spPr bwMode="gray">
                <a:xfrm>
                  <a:off x="1537" y="2990"/>
                  <a:ext cx="165" cy="334"/>
                </a:xfrm>
                <a:prstGeom prst="cube">
                  <a:avLst>
                    <a:gd name="adj" fmla="val 21625"/>
                  </a:avLst>
                </a:prstGeom>
                <a:gradFill rotWithShape="0">
                  <a:gsLst>
                    <a:gs pos="0">
                      <a:srgbClr val="C0C0C0"/>
                    </a:gs>
                    <a:gs pos="100000">
                      <a:srgbClr val="777777"/>
                    </a:gs>
                  </a:gsLst>
                  <a:lin ang="2700000" scaled="1"/>
                </a:gra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693" name="Oval 166"/>
                <p:cNvSpPr>
                  <a:spLocks noChangeArrowheads="1"/>
                </p:cNvSpPr>
                <p:nvPr/>
              </p:nvSpPr>
              <p:spPr bwMode="gray">
                <a:xfrm>
                  <a:off x="1558"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94" name="Oval 167"/>
                <p:cNvSpPr>
                  <a:spLocks noChangeArrowheads="1"/>
                </p:cNvSpPr>
                <p:nvPr/>
              </p:nvSpPr>
              <p:spPr bwMode="gray">
                <a:xfrm>
                  <a:off x="1577"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95" name="Oval 168"/>
                <p:cNvSpPr>
                  <a:spLocks noChangeArrowheads="1"/>
                </p:cNvSpPr>
                <p:nvPr/>
              </p:nvSpPr>
              <p:spPr bwMode="gray">
                <a:xfrm>
                  <a:off x="1596"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96" name="Oval 169"/>
                <p:cNvSpPr>
                  <a:spLocks noChangeArrowheads="1"/>
                </p:cNvSpPr>
                <p:nvPr/>
              </p:nvSpPr>
              <p:spPr bwMode="gray">
                <a:xfrm>
                  <a:off x="1615"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97" name="Oval 170"/>
                <p:cNvSpPr>
                  <a:spLocks noChangeArrowheads="1"/>
                </p:cNvSpPr>
                <p:nvPr/>
              </p:nvSpPr>
              <p:spPr bwMode="gray">
                <a:xfrm>
                  <a:off x="1634"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98" name="Oval 171"/>
                <p:cNvSpPr>
                  <a:spLocks noChangeArrowheads="1"/>
                </p:cNvSpPr>
                <p:nvPr/>
              </p:nvSpPr>
              <p:spPr bwMode="gray">
                <a:xfrm>
                  <a:off x="1558"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99" name="Oval 172"/>
                <p:cNvSpPr>
                  <a:spLocks noChangeArrowheads="1"/>
                </p:cNvSpPr>
                <p:nvPr/>
              </p:nvSpPr>
              <p:spPr bwMode="gray">
                <a:xfrm>
                  <a:off x="1577"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0" name="Oval 173"/>
                <p:cNvSpPr>
                  <a:spLocks noChangeArrowheads="1"/>
                </p:cNvSpPr>
                <p:nvPr/>
              </p:nvSpPr>
              <p:spPr bwMode="gray">
                <a:xfrm>
                  <a:off x="1596"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1" name="Oval 174"/>
                <p:cNvSpPr>
                  <a:spLocks noChangeArrowheads="1"/>
                </p:cNvSpPr>
                <p:nvPr/>
              </p:nvSpPr>
              <p:spPr bwMode="gray">
                <a:xfrm>
                  <a:off x="1615"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2" name="Oval 175"/>
                <p:cNvSpPr>
                  <a:spLocks noChangeArrowheads="1"/>
                </p:cNvSpPr>
                <p:nvPr/>
              </p:nvSpPr>
              <p:spPr bwMode="gray">
                <a:xfrm>
                  <a:off x="1634"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3" name="Oval 176"/>
                <p:cNvSpPr>
                  <a:spLocks noChangeArrowheads="1"/>
                </p:cNvSpPr>
                <p:nvPr/>
              </p:nvSpPr>
              <p:spPr bwMode="gray">
                <a:xfrm>
                  <a:off x="1558"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4" name="Oval 177"/>
                <p:cNvSpPr>
                  <a:spLocks noChangeArrowheads="1"/>
                </p:cNvSpPr>
                <p:nvPr/>
              </p:nvSpPr>
              <p:spPr bwMode="gray">
                <a:xfrm>
                  <a:off x="1577"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5" name="Oval 178"/>
                <p:cNvSpPr>
                  <a:spLocks noChangeArrowheads="1"/>
                </p:cNvSpPr>
                <p:nvPr/>
              </p:nvSpPr>
              <p:spPr bwMode="gray">
                <a:xfrm>
                  <a:off x="1596"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6" name="Oval 179"/>
                <p:cNvSpPr>
                  <a:spLocks noChangeArrowheads="1"/>
                </p:cNvSpPr>
                <p:nvPr/>
              </p:nvSpPr>
              <p:spPr bwMode="gray">
                <a:xfrm>
                  <a:off x="1615"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7" name="Oval 180"/>
                <p:cNvSpPr>
                  <a:spLocks noChangeArrowheads="1"/>
                </p:cNvSpPr>
                <p:nvPr/>
              </p:nvSpPr>
              <p:spPr bwMode="gray">
                <a:xfrm>
                  <a:off x="1634"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8" name="Oval 181"/>
                <p:cNvSpPr>
                  <a:spLocks noChangeArrowheads="1"/>
                </p:cNvSpPr>
                <p:nvPr/>
              </p:nvSpPr>
              <p:spPr bwMode="gray">
                <a:xfrm>
                  <a:off x="1558"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09" name="Oval 182"/>
                <p:cNvSpPr>
                  <a:spLocks noChangeArrowheads="1"/>
                </p:cNvSpPr>
                <p:nvPr/>
              </p:nvSpPr>
              <p:spPr bwMode="gray">
                <a:xfrm>
                  <a:off x="1577"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10" name="Oval 183"/>
                <p:cNvSpPr>
                  <a:spLocks noChangeArrowheads="1"/>
                </p:cNvSpPr>
                <p:nvPr/>
              </p:nvSpPr>
              <p:spPr bwMode="gray">
                <a:xfrm>
                  <a:off x="1596"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11" name="Oval 184"/>
                <p:cNvSpPr>
                  <a:spLocks noChangeArrowheads="1"/>
                </p:cNvSpPr>
                <p:nvPr/>
              </p:nvSpPr>
              <p:spPr bwMode="gray">
                <a:xfrm>
                  <a:off x="1615"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712" name="Oval 185"/>
                <p:cNvSpPr>
                  <a:spLocks noChangeArrowheads="1"/>
                </p:cNvSpPr>
                <p:nvPr/>
              </p:nvSpPr>
              <p:spPr bwMode="gray">
                <a:xfrm>
                  <a:off x="1634"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0954" name="Group 186"/>
              <p:cNvGrpSpPr>
                <a:grpSpLocks/>
              </p:cNvGrpSpPr>
              <p:nvPr/>
            </p:nvGrpSpPr>
            <p:grpSpPr bwMode="auto">
              <a:xfrm>
                <a:off x="3840" y="2870"/>
                <a:ext cx="291" cy="194"/>
                <a:chOff x="1537" y="2990"/>
                <a:chExt cx="165" cy="328"/>
              </a:xfrm>
            </p:grpSpPr>
            <p:sp>
              <p:nvSpPr>
                <p:cNvPr id="179387" name="AutoShape 187"/>
                <p:cNvSpPr>
                  <a:spLocks noChangeArrowheads="1"/>
                </p:cNvSpPr>
                <p:nvPr/>
              </p:nvSpPr>
              <p:spPr bwMode="gray">
                <a:xfrm>
                  <a:off x="1537" y="2986"/>
                  <a:ext cx="165" cy="334"/>
                </a:xfrm>
                <a:prstGeom prst="cube">
                  <a:avLst>
                    <a:gd name="adj" fmla="val 21625"/>
                  </a:avLst>
                </a:prstGeom>
                <a:gradFill rotWithShape="0">
                  <a:gsLst>
                    <a:gs pos="0">
                      <a:srgbClr val="C0C0C0"/>
                    </a:gs>
                    <a:gs pos="100000">
                      <a:srgbClr val="777777"/>
                    </a:gs>
                  </a:gsLst>
                  <a:lin ang="2700000" scaled="1"/>
                </a:gra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672" name="Oval 188"/>
                <p:cNvSpPr>
                  <a:spLocks noChangeArrowheads="1"/>
                </p:cNvSpPr>
                <p:nvPr/>
              </p:nvSpPr>
              <p:spPr bwMode="gray">
                <a:xfrm>
                  <a:off x="1558"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73" name="Oval 189"/>
                <p:cNvSpPr>
                  <a:spLocks noChangeArrowheads="1"/>
                </p:cNvSpPr>
                <p:nvPr/>
              </p:nvSpPr>
              <p:spPr bwMode="gray">
                <a:xfrm>
                  <a:off x="1577"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74" name="Oval 190"/>
                <p:cNvSpPr>
                  <a:spLocks noChangeArrowheads="1"/>
                </p:cNvSpPr>
                <p:nvPr/>
              </p:nvSpPr>
              <p:spPr bwMode="gray">
                <a:xfrm>
                  <a:off x="1596"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75" name="Oval 191"/>
                <p:cNvSpPr>
                  <a:spLocks noChangeArrowheads="1"/>
                </p:cNvSpPr>
                <p:nvPr/>
              </p:nvSpPr>
              <p:spPr bwMode="gray">
                <a:xfrm>
                  <a:off x="1615"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76" name="Oval 192"/>
                <p:cNvSpPr>
                  <a:spLocks noChangeArrowheads="1"/>
                </p:cNvSpPr>
                <p:nvPr/>
              </p:nvSpPr>
              <p:spPr bwMode="gray">
                <a:xfrm>
                  <a:off x="1634"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77" name="Oval 193"/>
                <p:cNvSpPr>
                  <a:spLocks noChangeArrowheads="1"/>
                </p:cNvSpPr>
                <p:nvPr/>
              </p:nvSpPr>
              <p:spPr bwMode="gray">
                <a:xfrm>
                  <a:off x="1558"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78" name="Oval 194"/>
                <p:cNvSpPr>
                  <a:spLocks noChangeArrowheads="1"/>
                </p:cNvSpPr>
                <p:nvPr/>
              </p:nvSpPr>
              <p:spPr bwMode="gray">
                <a:xfrm>
                  <a:off x="1577"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79" name="Oval 195"/>
                <p:cNvSpPr>
                  <a:spLocks noChangeArrowheads="1"/>
                </p:cNvSpPr>
                <p:nvPr/>
              </p:nvSpPr>
              <p:spPr bwMode="gray">
                <a:xfrm>
                  <a:off x="1596"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0" name="Oval 196"/>
                <p:cNvSpPr>
                  <a:spLocks noChangeArrowheads="1"/>
                </p:cNvSpPr>
                <p:nvPr/>
              </p:nvSpPr>
              <p:spPr bwMode="gray">
                <a:xfrm>
                  <a:off x="1615"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1" name="Oval 197"/>
                <p:cNvSpPr>
                  <a:spLocks noChangeArrowheads="1"/>
                </p:cNvSpPr>
                <p:nvPr/>
              </p:nvSpPr>
              <p:spPr bwMode="gray">
                <a:xfrm>
                  <a:off x="1634"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2" name="Oval 198"/>
                <p:cNvSpPr>
                  <a:spLocks noChangeArrowheads="1"/>
                </p:cNvSpPr>
                <p:nvPr/>
              </p:nvSpPr>
              <p:spPr bwMode="gray">
                <a:xfrm>
                  <a:off x="1558"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3" name="Oval 199"/>
                <p:cNvSpPr>
                  <a:spLocks noChangeArrowheads="1"/>
                </p:cNvSpPr>
                <p:nvPr/>
              </p:nvSpPr>
              <p:spPr bwMode="gray">
                <a:xfrm>
                  <a:off x="1577"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4" name="Oval 200"/>
                <p:cNvSpPr>
                  <a:spLocks noChangeArrowheads="1"/>
                </p:cNvSpPr>
                <p:nvPr/>
              </p:nvSpPr>
              <p:spPr bwMode="gray">
                <a:xfrm>
                  <a:off x="1596"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5" name="Oval 201"/>
                <p:cNvSpPr>
                  <a:spLocks noChangeArrowheads="1"/>
                </p:cNvSpPr>
                <p:nvPr/>
              </p:nvSpPr>
              <p:spPr bwMode="gray">
                <a:xfrm>
                  <a:off x="1615"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6" name="Oval 202"/>
                <p:cNvSpPr>
                  <a:spLocks noChangeArrowheads="1"/>
                </p:cNvSpPr>
                <p:nvPr/>
              </p:nvSpPr>
              <p:spPr bwMode="gray">
                <a:xfrm>
                  <a:off x="1634"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7" name="Oval 203"/>
                <p:cNvSpPr>
                  <a:spLocks noChangeArrowheads="1"/>
                </p:cNvSpPr>
                <p:nvPr/>
              </p:nvSpPr>
              <p:spPr bwMode="gray">
                <a:xfrm>
                  <a:off x="1558"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8" name="Oval 204"/>
                <p:cNvSpPr>
                  <a:spLocks noChangeArrowheads="1"/>
                </p:cNvSpPr>
                <p:nvPr/>
              </p:nvSpPr>
              <p:spPr bwMode="gray">
                <a:xfrm>
                  <a:off x="1577"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89" name="Oval 205"/>
                <p:cNvSpPr>
                  <a:spLocks noChangeArrowheads="1"/>
                </p:cNvSpPr>
                <p:nvPr/>
              </p:nvSpPr>
              <p:spPr bwMode="gray">
                <a:xfrm>
                  <a:off x="1596"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90" name="Oval 206"/>
                <p:cNvSpPr>
                  <a:spLocks noChangeArrowheads="1"/>
                </p:cNvSpPr>
                <p:nvPr/>
              </p:nvSpPr>
              <p:spPr bwMode="gray">
                <a:xfrm>
                  <a:off x="1615"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91" name="Oval 207"/>
                <p:cNvSpPr>
                  <a:spLocks noChangeArrowheads="1"/>
                </p:cNvSpPr>
                <p:nvPr/>
              </p:nvSpPr>
              <p:spPr bwMode="gray">
                <a:xfrm>
                  <a:off x="1634"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0955" name="Group 208"/>
              <p:cNvGrpSpPr>
                <a:grpSpLocks/>
              </p:cNvGrpSpPr>
              <p:nvPr/>
            </p:nvGrpSpPr>
            <p:grpSpPr bwMode="auto">
              <a:xfrm>
                <a:off x="3840" y="3333"/>
                <a:ext cx="291" cy="194"/>
                <a:chOff x="1537" y="2990"/>
                <a:chExt cx="165" cy="328"/>
              </a:xfrm>
            </p:grpSpPr>
            <p:sp>
              <p:nvSpPr>
                <p:cNvPr id="179409" name="AutoShape 209"/>
                <p:cNvSpPr>
                  <a:spLocks noChangeArrowheads="1"/>
                </p:cNvSpPr>
                <p:nvPr/>
              </p:nvSpPr>
              <p:spPr bwMode="gray">
                <a:xfrm>
                  <a:off x="1537" y="2992"/>
                  <a:ext cx="165" cy="326"/>
                </a:xfrm>
                <a:prstGeom prst="cube">
                  <a:avLst>
                    <a:gd name="adj" fmla="val 21625"/>
                  </a:avLst>
                </a:prstGeom>
                <a:gradFill rotWithShape="0">
                  <a:gsLst>
                    <a:gs pos="0">
                      <a:srgbClr val="C0C0C0"/>
                    </a:gs>
                    <a:gs pos="100000">
                      <a:srgbClr val="777777"/>
                    </a:gs>
                  </a:gsLst>
                  <a:lin ang="2700000" scaled="1"/>
                </a:gra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651" name="Oval 210"/>
                <p:cNvSpPr>
                  <a:spLocks noChangeArrowheads="1"/>
                </p:cNvSpPr>
                <p:nvPr/>
              </p:nvSpPr>
              <p:spPr bwMode="gray">
                <a:xfrm>
                  <a:off x="1558"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52" name="Oval 211"/>
                <p:cNvSpPr>
                  <a:spLocks noChangeArrowheads="1"/>
                </p:cNvSpPr>
                <p:nvPr/>
              </p:nvSpPr>
              <p:spPr bwMode="gray">
                <a:xfrm>
                  <a:off x="1577" y="3289"/>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53" name="Oval 212"/>
                <p:cNvSpPr>
                  <a:spLocks noChangeArrowheads="1"/>
                </p:cNvSpPr>
                <p:nvPr/>
              </p:nvSpPr>
              <p:spPr bwMode="gray">
                <a:xfrm>
                  <a:off x="1596"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54" name="Oval 213"/>
                <p:cNvSpPr>
                  <a:spLocks noChangeArrowheads="1"/>
                </p:cNvSpPr>
                <p:nvPr/>
              </p:nvSpPr>
              <p:spPr bwMode="gray">
                <a:xfrm>
                  <a:off x="1615"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55" name="Oval 214"/>
                <p:cNvSpPr>
                  <a:spLocks noChangeArrowheads="1"/>
                </p:cNvSpPr>
                <p:nvPr/>
              </p:nvSpPr>
              <p:spPr bwMode="gray">
                <a:xfrm>
                  <a:off x="1634" y="3289"/>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56" name="Oval 215"/>
                <p:cNvSpPr>
                  <a:spLocks noChangeArrowheads="1"/>
                </p:cNvSpPr>
                <p:nvPr/>
              </p:nvSpPr>
              <p:spPr bwMode="gray">
                <a:xfrm>
                  <a:off x="1558"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57" name="Oval 216"/>
                <p:cNvSpPr>
                  <a:spLocks noChangeArrowheads="1"/>
                </p:cNvSpPr>
                <p:nvPr/>
              </p:nvSpPr>
              <p:spPr bwMode="gray">
                <a:xfrm>
                  <a:off x="1577" y="3268"/>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58" name="Oval 217"/>
                <p:cNvSpPr>
                  <a:spLocks noChangeArrowheads="1"/>
                </p:cNvSpPr>
                <p:nvPr/>
              </p:nvSpPr>
              <p:spPr bwMode="gray">
                <a:xfrm>
                  <a:off x="1596"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59" name="Oval 218"/>
                <p:cNvSpPr>
                  <a:spLocks noChangeArrowheads="1"/>
                </p:cNvSpPr>
                <p:nvPr/>
              </p:nvSpPr>
              <p:spPr bwMode="gray">
                <a:xfrm>
                  <a:off x="1615"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0" name="Oval 219"/>
                <p:cNvSpPr>
                  <a:spLocks noChangeArrowheads="1"/>
                </p:cNvSpPr>
                <p:nvPr/>
              </p:nvSpPr>
              <p:spPr bwMode="gray">
                <a:xfrm>
                  <a:off x="1634" y="3268"/>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1" name="Oval 220"/>
                <p:cNvSpPr>
                  <a:spLocks noChangeArrowheads="1"/>
                </p:cNvSpPr>
                <p:nvPr/>
              </p:nvSpPr>
              <p:spPr bwMode="gray">
                <a:xfrm>
                  <a:off x="1558"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2" name="Oval 221"/>
                <p:cNvSpPr>
                  <a:spLocks noChangeArrowheads="1"/>
                </p:cNvSpPr>
                <p:nvPr/>
              </p:nvSpPr>
              <p:spPr bwMode="gray">
                <a:xfrm>
                  <a:off x="1577" y="3247"/>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3" name="Oval 222"/>
                <p:cNvSpPr>
                  <a:spLocks noChangeArrowheads="1"/>
                </p:cNvSpPr>
                <p:nvPr/>
              </p:nvSpPr>
              <p:spPr bwMode="gray">
                <a:xfrm>
                  <a:off x="1596"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4" name="Oval 223"/>
                <p:cNvSpPr>
                  <a:spLocks noChangeArrowheads="1"/>
                </p:cNvSpPr>
                <p:nvPr/>
              </p:nvSpPr>
              <p:spPr bwMode="gray">
                <a:xfrm>
                  <a:off x="1615"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5" name="Oval 224"/>
                <p:cNvSpPr>
                  <a:spLocks noChangeArrowheads="1"/>
                </p:cNvSpPr>
                <p:nvPr/>
              </p:nvSpPr>
              <p:spPr bwMode="gray">
                <a:xfrm>
                  <a:off x="1634" y="3247"/>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6" name="Oval 225"/>
                <p:cNvSpPr>
                  <a:spLocks noChangeArrowheads="1"/>
                </p:cNvSpPr>
                <p:nvPr/>
              </p:nvSpPr>
              <p:spPr bwMode="gray">
                <a:xfrm>
                  <a:off x="1558"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7" name="Oval 226"/>
                <p:cNvSpPr>
                  <a:spLocks noChangeArrowheads="1"/>
                </p:cNvSpPr>
                <p:nvPr/>
              </p:nvSpPr>
              <p:spPr bwMode="gray">
                <a:xfrm>
                  <a:off x="1577" y="3226"/>
                  <a:ext cx="12"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8" name="Oval 227"/>
                <p:cNvSpPr>
                  <a:spLocks noChangeArrowheads="1"/>
                </p:cNvSpPr>
                <p:nvPr/>
              </p:nvSpPr>
              <p:spPr bwMode="gray">
                <a:xfrm>
                  <a:off x="1596"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69" name="Oval 228"/>
                <p:cNvSpPr>
                  <a:spLocks noChangeArrowheads="1"/>
                </p:cNvSpPr>
                <p:nvPr/>
              </p:nvSpPr>
              <p:spPr bwMode="gray">
                <a:xfrm>
                  <a:off x="1615"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70" name="Oval 229"/>
                <p:cNvSpPr>
                  <a:spLocks noChangeArrowheads="1"/>
                </p:cNvSpPr>
                <p:nvPr/>
              </p:nvSpPr>
              <p:spPr bwMode="gray">
                <a:xfrm>
                  <a:off x="1634" y="3226"/>
                  <a:ext cx="13" cy="14"/>
                </a:xfrm>
                <a:prstGeom prst="ellipse">
                  <a:avLst/>
                </a:prstGeom>
                <a:solidFill>
                  <a:schemeClr val="bg1"/>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0956" name="Group 230"/>
              <p:cNvGrpSpPr>
                <a:grpSpLocks/>
              </p:cNvGrpSpPr>
              <p:nvPr/>
            </p:nvGrpSpPr>
            <p:grpSpPr bwMode="auto">
              <a:xfrm>
                <a:off x="3067" y="2434"/>
                <a:ext cx="347" cy="605"/>
                <a:chOff x="3067" y="2462"/>
                <a:chExt cx="347" cy="605"/>
              </a:xfrm>
            </p:grpSpPr>
            <p:pic>
              <p:nvPicPr>
                <p:cNvPr id="31648" name="Picture 231" descr="imag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gray">
                <a:xfrm>
                  <a:off x="3067" y="2462"/>
                  <a:ext cx="347"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49" name="Picture 232" descr="imag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gray">
                <a:xfrm>
                  <a:off x="3067" y="2948"/>
                  <a:ext cx="347"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957" name="Picture 233" descr="images"/>
              <p:cNvPicPr>
                <a:picLocks noChangeAspect="1" noChangeArrowheads="1"/>
              </p:cNvPicPr>
              <p:nvPr/>
            </p:nvPicPr>
            <p:blipFill>
              <a:blip r:embed="rId5">
                <a:lum bright="30000"/>
                <a:extLst>
                  <a:ext uri="{28A0092B-C50C-407E-A947-70E740481C1C}">
                    <a14:useLocalDpi xmlns:a14="http://schemas.microsoft.com/office/drawing/2010/main" val="0"/>
                  </a:ext>
                </a:extLst>
              </a:blip>
              <a:srcRect/>
              <a:stretch>
                <a:fillRect/>
              </a:stretch>
            </p:blipFill>
            <p:spPr bwMode="gray">
              <a:xfrm>
                <a:off x="5462" y="1999"/>
                <a:ext cx="320" cy="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58" name="Picture 234" descr="images"/>
              <p:cNvPicPr>
                <a:picLocks noChangeAspect="1" noChangeArrowheads="1"/>
              </p:cNvPicPr>
              <p:nvPr/>
            </p:nvPicPr>
            <p:blipFill>
              <a:blip r:embed="rId5">
                <a:lum bright="30000"/>
                <a:extLst>
                  <a:ext uri="{28A0092B-C50C-407E-A947-70E740481C1C}">
                    <a14:useLocalDpi xmlns:a14="http://schemas.microsoft.com/office/drawing/2010/main" val="0"/>
                  </a:ext>
                </a:extLst>
              </a:blip>
              <a:srcRect/>
              <a:stretch>
                <a:fillRect/>
              </a:stretch>
            </p:blipFill>
            <p:spPr bwMode="gray">
              <a:xfrm>
                <a:off x="5522" y="2059"/>
                <a:ext cx="320" cy="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59" name="Picture 235" descr="images"/>
              <p:cNvPicPr>
                <a:picLocks noChangeAspect="1" noChangeArrowheads="1"/>
              </p:cNvPicPr>
              <p:nvPr/>
            </p:nvPicPr>
            <p:blipFill>
              <a:blip r:embed="rId5">
                <a:lum bright="30000"/>
                <a:extLst>
                  <a:ext uri="{28A0092B-C50C-407E-A947-70E740481C1C}">
                    <a14:useLocalDpi xmlns:a14="http://schemas.microsoft.com/office/drawing/2010/main" val="0"/>
                  </a:ext>
                </a:extLst>
              </a:blip>
              <a:srcRect/>
              <a:stretch>
                <a:fillRect/>
              </a:stretch>
            </p:blipFill>
            <p:spPr bwMode="gray">
              <a:xfrm>
                <a:off x="5582" y="2119"/>
                <a:ext cx="320" cy="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60" name="Picture 236"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5874" y="3094"/>
                <a:ext cx="25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61" name="Picture 237" descr="images"/>
              <p:cNvPicPr>
                <a:picLocks noChangeAspect="1" noChangeArrowheads="1"/>
              </p:cNvPicPr>
              <p:nvPr/>
            </p:nvPicPr>
            <p:blipFill>
              <a:blip r:embed="rId5">
                <a:lum bright="30000"/>
                <a:extLst>
                  <a:ext uri="{28A0092B-C50C-407E-A947-70E740481C1C}">
                    <a14:useLocalDpi xmlns:a14="http://schemas.microsoft.com/office/drawing/2010/main" val="0"/>
                  </a:ext>
                </a:extLst>
              </a:blip>
              <a:srcRect/>
              <a:stretch>
                <a:fillRect/>
              </a:stretch>
            </p:blipFill>
            <p:spPr bwMode="gray">
              <a:xfrm>
                <a:off x="5522" y="2920"/>
                <a:ext cx="320" cy="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62" name="Picture 238" descr="images"/>
              <p:cNvPicPr>
                <a:picLocks noChangeAspect="1" noChangeArrowheads="1"/>
              </p:cNvPicPr>
              <p:nvPr/>
            </p:nvPicPr>
            <p:blipFill>
              <a:blip r:embed="rId5">
                <a:lum bright="30000"/>
                <a:extLst>
                  <a:ext uri="{28A0092B-C50C-407E-A947-70E740481C1C}">
                    <a14:useLocalDpi xmlns:a14="http://schemas.microsoft.com/office/drawing/2010/main" val="0"/>
                  </a:ext>
                </a:extLst>
              </a:blip>
              <a:srcRect/>
              <a:stretch>
                <a:fillRect/>
              </a:stretch>
            </p:blipFill>
            <p:spPr bwMode="gray">
              <a:xfrm>
                <a:off x="5582" y="2980"/>
                <a:ext cx="320" cy="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963" name="Group 239"/>
              <p:cNvGrpSpPr>
                <a:grpSpLocks/>
              </p:cNvGrpSpPr>
              <p:nvPr/>
            </p:nvGrpSpPr>
            <p:grpSpPr bwMode="auto">
              <a:xfrm>
                <a:off x="3489" y="1960"/>
                <a:ext cx="240" cy="179"/>
                <a:chOff x="3477" y="1978"/>
                <a:chExt cx="240" cy="179"/>
              </a:xfrm>
            </p:grpSpPr>
            <p:grpSp>
              <p:nvGrpSpPr>
                <p:cNvPr id="31604" name="Group 240"/>
                <p:cNvGrpSpPr>
                  <a:grpSpLocks/>
                </p:cNvGrpSpPr>
                <p:nvPr/>
              </p:nvGrpSpPr>
              <p:grpSpPr bwMode="auto">
                <a:xfrm>
                  <a:off x="3477" y="1978"/>
                  <a:ext cx="183" cy="80"/>
                  <a:chOff x="1537" y="2990"/>
                  <a:chExt cx="165" cy="328"/>
                </a:xfrm>
              </p:grpSpPr>
              <p:sp>
                <p:nvSpPr>
                  <p:cNvPr id="179441" name="AutoShape 241"/>
                  <p:cNvSpPr>
                    <a:spLocks noChangeArrowheads="1"/>
                  </p:cNvSpPr>
                  <p:nvPr/>
                </p:nvSpPr>
                <p:spPr bwMode="gray">
                  <a:xfrm>
                    <a:off x="1537" y="2988"/>
                    <a:ext cx="165" cy="166"/>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628" name="Oval 24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29" name="Oval 24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0" name="Oval 24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1" name="Oval 24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2" name="Oval 24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3" name="Oval 24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4" name="Oval 24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5" name="Oval 24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6" name="Oval 25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7" name="Oval 25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8" name="Oval 25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39" name="Oval 25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40" name="Oval 25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41" name="Oval 25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42" name="Oval 25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43" name="Oval 25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44" name="Oval 25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45" name="Oval 25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46" name="Oval 26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47" name="Oval 26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605" name="Group 262"/>
                <p:cNvGrpSpPr>
                  <a:grpSpLocks/>
                </p:cNvGrpSpPr>
                <p:nvPr/>
              </p:nvGrpSpPr>
              <p:grpSpPr bwMode="auto">
                <a:xfrm>
                  <a:off x="3534" y="2077"/>
                  <a:ext cx="183" cy="80"/>
                  <a:chOff x="1537" y="2990"/>
                  <a:chExt cx="165" cy="328"/>
                </a:xfrm>
              </p:grpSpPr>
              <p:sp>
                <p:nvSpPr>
                  <p:cNvPr id="179463" name="AutoShape 263"/>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607" name="Oval 26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08" name="Oval 26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09" name="Oval 26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0" name="Oval 26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1" name="Oval 26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2" name="Oval 26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3" name="Oval 27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4" name="Oval 27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5" name="Oval 27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6" name="Oval 27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7" name="Oval 27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8" name="Oval 27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19" name="Oval 27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20" name="Oval 27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21" name="Oval 27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22" name="Oval 27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23" name="Oval 28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24" name="Oval 28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25" name="Oval 28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26" name="Oval 28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64" name="Group 284"/>
              <p:cNvGrpSpPr>
                <a:grpSpLocks/>
              </p:cNvGrpSpPr>
              <p:nvPr/>
            </p:nvGrpSpPr>
            <p:grpSpPr bwMode="auto">
              <a:xfrm>
                <a:off x="3489" y="3349"/>
                <a:ext cx="240" cy="179"/>
                <a:chOff x="3477" y="1978"/>
                <a:chExt cx="240" cy="179"/>
              </a:xfrm>
            </p:grpSpPr>
            <p:grpSp>
              <p:nvGrpSpPr>
                <p:cNvPr id="31560" name="Group 285"/>
                <p:cNvGrpSpPr>
                  <a:grpSpLocks/>
                </p:cNvGrpSpPr>
                <p:nvPr/>
              </p:nvGrpSpPr>
              <p:grpSpPr bwMode="auto">
                <a:xfrm>
                  <a:off x="3477" y="1978"/>
                  <a:ext cx="183" cy="80"/>
                  <a:chOff x="1537" y="2990"/>
                  <a:chExt cx="165" cy="328"/>
                </a:xfrm>
              </p:grpSpPr>
              <p:sp>
                <p:nvSpPr>
                  <p:cNvPr id="179486" name="AutoShape 286"/>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584" name="Oval 28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85" name="Oval 28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86" name="Oval 28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87" name="Oval 29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88" name="Oval 29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89" name="Oval 29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0" name="Oval 29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1" name="Oval 29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2" name="Oval 29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3" name="Oval 29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4" name="Oval 29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5" name="Oval 29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6" name="Oval 29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7" name="Oval 30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8" name="Oval 30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99" name="Oval 30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00" name="Oval 30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01" name="Oval 30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02" name="Oval 30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603" name="Oval 30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561" name="Group 307"/>
                <p:cNvGrpSpPr>
                  <a:grpSpLocks/>
                </p:cNvGrpSpPr>
                <p:nvPr/>
              </p:nvGrpSpPr>
              <p:grpSpPr bwMode="auto">
                <a:xfrm>
                  <a:off x="3534" y="2077"/>
                  <a:ext cx="183" cy="80"/>
                  <a:chOff x="1537" y="2990"/>
                  <a:chExt cx="165" cy="328"/>
                </a:xfrm>
              </p:grpSpPr>
              <p:sp>
                <p:nvSpPr>
                  <p:cNvPr id="179508" name="AutoShape 308"/>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563" name="Oval 30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64" name="Oval 31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65" name="Oval 31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66" name="Oval 31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67" name="Oval 31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68" name="Oval 31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69" name="Oval 31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0" name="Oval 31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1" name="Oval 31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2" name="Oval 31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3" name="Oval 31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4" name="Oval 32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5" name="Oval 32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6" name="Oval 32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7" name="Oval 32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8" name="Oval 32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79" name="Oval 32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80" name="Oval 32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81" name="Oval 32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82" name="Oval 32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65" name="Group 329"/>
              <p:cNvGrpSpPr>
                <a:grpSpLocks/>
              </p:cNvGrpSpPr>
              <p:nvPr/>
            </p:nvGrpSpPr>
            <p:grpSpPr bwMode="auto">
              <a:xfrm>
                <a:off x="3489" y="2886"/>
                <a:ext cx="240" cy="179"/>
                <a:chOff x="3477" y="1978"/>
                <a:chExt cx="240" cy="179"/>
              </a:xfrm>
            </p:grpSpPr>
            <p:grpSp>
              <p:nvGrpSpPr>
                <p:cNvPr id="31516" name="Group 330"/>
                <p:cNvGrpSpPr>
                  <a:grpSpLocks/>
                </p:cNvGrpSpPr>
                <p:nvPr/>
              </p:nvGrpSpPr>
              <p:grpSpPr bwMode="auto">
                <a:xfrm>
                  <a:off x="3477" y="1978"/>
                  <a:ext cx="183" cy="80"/>
                  <a:chOff x="1537" y="2990"/>
                  <a:chExt cx="165" cy="328"/>
                </a:xfrm>
              </p:grpSpPr>
              <p:sp>
                <p:nvSpPr>
                  <p:cNvPr id="179531" name="AutoShape 331"/>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540" name="Oval 33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41" name="Oval 33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42" name="Oval 33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43" name="Oval 33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44" name="Oval 33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45" name="Oval 33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46" name="Oval 33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47" name="Oval 33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48" name="Oval 34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49" name="Oval 34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0" name="Oval 34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1" name="Oval 34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2" name="Oval 34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3" name="Oval 34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4" name="Oval 34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5" name="Oval 34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6" name="Oval 34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7" name="Oval 34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8" name="Oval 35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59" name="Oval 35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517" name="Group 352"/>
                <p:cNvGrpSpPr>
                  <a:grpSpLocks/>
                </p:cNvGrpSpPr>
                <p:nvPr/>
              </p:nvGrpSpPr>
              <p:grpSpPr bwMode="auto">
                <a:xfrm>
                  <a:off x="3534" y="2077"/>
                  <a:ext cx="183" cy="80"/>
                  <a:chOff x="1537" y="2990"/>
                  <a:chExt cx="165" cy="328"/>
                </a:xfrm>
              </p:grpSpPr>
              <p:sp>
                <p:nvSpPr>
                  <p:cNvPr id="179553" name="AutoShape 353"/>
                  <p:cNvSpPr>
                    <a:spLocks noChangeArrowheads="1"/>
                  </p:cNvSpPr>
                  <p:nvPr/>
                </p:nvSpPr>
                <p:spPr bwMode="gray">
                  <a:xfrm>
                    <a:off x="1537" y="2992"/>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519" name="Oval 35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0" name="Oval 35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1" name="Oval 35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2" name="Oval 35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3" name="Oval 35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4" name="Oval 35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5" name="Oval 36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6" name="Oval 36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7" name="Oval 36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8" name="Oval 36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29" name="Oval 36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30" name="Oval 36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31" name="Oval 36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32" name="Oval 36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33" name="Oval 36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34" name="Oval 36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35" name="Oval 37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36" name="Oval 37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37" name="Oval 37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38" name="Oval 37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66" name="Group 374"/>
              <p:cNvGrpSpPr>
                <a:grpSpLocks/>
              </p:cNvGrpSpPr>
              <p:nvPr/>
            </p:nvGrpSpPr>
            <p:grpSpPr bwMode="auto">
              <a:xfrm>
                <a:off x="3489" y="2423"/>
                <a:ext cx="240" cy="179"/>
                <a:chOff x="3477" y="1978"/>
                <a:chExt cx="240" cy="179"/>
              </a:xfrm>
            </p:grpSpPr>
            <p:grpSp>
              <p:nvGrpSpPr>
                <p:cNvPr id="31472" name="Group 375"/>
                <p:cNvGrpSpPr>
                  <a:grpSpLocks/>
                </p:cNvGrpSpPr>
                <p:nvPr/>
              </p:nvGrpSpPr>
              <p:grpSpPr bwMode="auto">
                <a:xfrm>
                  <a:off x="3477" y="1978"/>
                  <a:ext cx="183" cy="80"/>
                  <a:chOff x="1537" y="2990"/>
                  <a:chExt cx="165" cy="328"/>
                </a:xfrm>
              </p:grpSpPr>
              <p:sp>
                <p:nvSpPr>
                  <p:cNvPr id="179576" name="AutoShape 376"/>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496" name="Oval 37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97" name="Oval 37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98" name="Oval 37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99" name="Oval 38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0" name="Oval 38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1" name="Oval 38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2" name="Oval 38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3" name="Oval 38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4" name="Oval 38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5" name="Oval 38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6" name="Oval 38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7" name="Oval 38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8" name="Oval 38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09" name="Oval 39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10" name="Oval 39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11" name="Oval 39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12" name="Oval 39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13" name="Oval 39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14" name="Oval 39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515" name="Oval 39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473" name="Group 397"/>
                <p:cNvGrpSpPr>
                  <a:grpSpLocks/>
                </p:cNvGrpSpPr>
                <p:nvPr/>
              </p:nvGrpSpPr>
              <p:grpSpPr bwMode="auto">
                <a:xfrm>
                  <a:off x="3534" y="2077"/>
                  <a:ext cx="183" cy="80"/>
                  <a:chOff x="1537" y="2990"/>
                  <a:chExt cx="165" cy="328"/>
                </a:xfrm>
              </p:grpSpPr>
              <p:sp>
                <p:nvSpPr>
                  <p:cNvPr id="179598" name="AutoShape 398"/>
                  <p:cNvSpPr>
                    <a:spLocks noChangeArrowheads="1"/>
                  </p:cNvSpPr>
                  <p:nvPr/>
                </p:nvSpPr>
                <p:spPr bwMode="gray">
                  <a:xfrm>
                    <a:off x="1537" y="3171"/>
                    <a:ext cx="165" cy="149"/>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475" name="Oval 39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76" name="Oval 40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77" name="Oval 40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78" name="Oval 40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79" name="Oval 40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0" name="Oval 40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1" name="Oval 40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2" name="Oval 40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3" name="Oval 40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4" name="Oval 40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5" name="Oval 40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6" name="Oval 41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7" name="Oval 41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8" name="Oval 41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89" name="Oval 41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90" name="Oval 41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91" name="Oval 41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92" name="Oval 41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93" name="Oval 41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94" name="Oval 41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67" name="Group 419"/>
              <p:cNvGrpSpPr>
                <a:grpSpLocks/>
              </p:cNvGrpSpPr>
              <p:nvPr/>
            </p:nvGrpSpPr>
            <p:grpSpPr bwMode="auto">
              <a:xfrm>
                <a:off x="4233" y="1960"/>
                <a:ext cx="240" cy="179"/>
                <a:chOff x="3477" y="1978"/>
                <a:chExt cx="240" cy="179"/>
              </a:xfrm>
            </p:grpSpPr>
            <p:grpSp>
              <p:nvGrpSpPr>
                <p:cNvPr id="31428" name="Group 420"/>
                <p:cNvGrpSpPr>
                  <a:grpSpLocks/>
                </p:cNvGrpSpPr>
                <p:nvPr/>
              </p:nvGrpSpPr>
              <p:grpSpPr bwMode="auto">
                <a:xfrm>
                  <a:off x="3477" y="1978"/>
                  <a:ext cx="183" cy="80"/>
                  <a:chOff x="1537" y="2990"/>
                  <a:chExt cx="165" cy="328"/>
                </a:xfrm>
              </p:grpSpPr>
              <p:sp>
                <p:nvSpPr>
                  <p:cNvPr id="179621" name="AutoShape 421"/>
                  <p:cNvSpPr>
                    <a:spLocks noChangeArrowheads="1"/>
                  </p:cNvSpPr>
                  <p:nvPr/>
                </p:nvSpPr>
                <p:spPr bwMode="gray">
                  <a:xfrm>
                    <a:off x="1537" y="2988"/>
                    <a:ext cx="165" cy="166"/>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452" name="Oval 42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53" name="Oval 42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54" name="Oval 42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55" name="Oval 42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56" name="Oval 42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57" name="Oval 42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58" name="Oval 42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59" name="Oval 42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0" name="Oval 43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1" name="Oval 43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2" name="Oval 43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3" name="Oval 43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4" name="Oval 43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5" name="Oval 43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6" name="Oval 43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7" name="Oval 43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8" name="Oval 43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69" name="Oval 43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70" name="Oval 44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71" name="Oval 44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429" name="Group 442"/>
                <p:cNvGrpSpPr>
                  <a:grpSpLocks/>
                </p:cNvGrpSpPr>
                <p:nvPr/>
              </p:nvGrpSpPr>
              <p:grpSpPr bwMode="auto">
                <a:xfrm>
                  <a:off x="3534" y="2077"/>
                  <a:ext cx="183" cy="80"/>
                  <a:chOff x="1537" y="2990"/>
                  <a:chExt cx="165" cy="328"/>
                </a:xfrm>
              </p:grpSpPr>
              <p:sp>
                <p:nvSpPr>
                  <p:cNvPr id="179643" name="AutoShape 443"/>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431" name="Oval 44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32" name="Oval 44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33" name="Oval 44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34" name="Oval 44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35" name="Oval 44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36" name="Oval 44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37" name="Oval 45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38" name="Oval 45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39" name="Oval 45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0" name="Oval 45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1" name="Oval 45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2" name="Oval 45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3" name="Oval 45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4" name="Oval 45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5" name="Oval 45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6" name="Oval 45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7" name="Oval 46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8" name="Oval 46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49" name="Oval 46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50" name="Oval 46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68" name="Group 464"/>
              <p:cNvGrpSpPr>
                <a:grpSpLocks/>
              </p:cNvGrpSpPr>
              <p:nvPr/>
            </p:nvGrpSpPr>
            <p:grpSpPr bwMode="auto">
              <a:xfrm>
                <a:off x="4233" y="3349"/>
                <a:ext cx="240" cy="179"/>
                <a:chOff x="3477" y="1978"/>
                <a:chExt cx="240" cy="179"/>
              </a:xfrm>
            </p:grpSpPr>
            <p:grpSp>
              <p:nvGrpSpPr>
                <p:cNvPr id="31384" name="Group 465"/>
                <p:cNvGrpSpPr>
                  <a:grpSpLocks/>
                </p:cNvGrpSpPr>
                <p:nvPr/>
              </p:nvGrpSpPr>
              <p:grpSpPr bwMode="auto">
                <a:xfrm>
                  <a:off x="3477" y="1978"/>
                  <a:ext cx="183" cy="80"/>
                  <a:chOff x="1537" y="2990"/>
                  <a:chExt cx="165" cy="328"/>
                </a:xfrm>
              </p:grpSpPr>
              <p:sp>
                <p:nvSpPr>
                  <p:cNvPr id="179666" name="AutoShape 466"/>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408" name="Oval 46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09" name="Oval 46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0" name="Oval 46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1" name="Oval 47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2" name="Oval 47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3" name="Oval 47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4" name="Oval 47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5" name="Oval 47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6" name="Oval 47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7" name="Oval 47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8" name="Oval 47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19" name="Oval 47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20" name="Oval 47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21" name="Oval 48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22" name="Oval 48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23" name="Oval 48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24" name="Oval 48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25" name="Oval 48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26" name="Oval 48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27" name="Oval 48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385" name="Group 487"/>
                <p:cNvGrpSpPr>
                  <a:grpSpLocks/>
                </p:cNvGrpSpPr>
                <p:nvPr/>
              </p:nvGrpSpPr>
              <p:grpSpPr bwMode="auto">
                <a:xfrm>
                  <a:off x="3534" y="2077"/>
                  <a:ext cx="183" cy="80"/>
                  <a:chOff x="1537" y="2990"/>
                  <a:chExt cx="165" cy="328"/>
                </a:xfrm>
              </p:grpSpPr>
              <p:sp>
                <p:nvSpPr>
                  <p:cNvPr id="179688" name="AutoShape 488"/>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387" name="Oval 48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88" name="Oval 49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89" name="Oval 49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0" name="Oval 49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1" name="Oval 49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2" name="Oval 49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3" name="Oval 49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4" name="Oval 49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5" name="Oval 49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6" name="Oval 49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7" name="Oval 49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8" name="Oval 50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99" name="Oval 50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00" name="Oval 50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01" name="Oval 50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02" name="Oval 50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03" name="Oval 50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04" name="Oval 50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05" name="Oval 50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406" name="Oval 50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69" name="Group 509"/>
              <p:cNvGrpSpPr>
                <a:grpSpLocks/>
              </p:cNvGrpSpPr>
              <p:nvPr/>
            </p:nvGrpSpPr>
            <p:grpSpPr bwMode="auto">
              <a:xfrm>
                <a:off x="4233" y="2886"/>
                <a:ext cx="240" cy="179"/>
                <a:chOff x="3477" y="1978"/>
                <a:chExt cx="240" cy="179"/>
              </a:xfrm>
            </p:grpSpPr>
            <p:grpSp>
              <p:nvGrpSpPr>
                <p:cNvPr id="31340" name="Group 510"/>
                <p:cNvGrpSpPr>
                  <a:grpSpLocks/>
                </p:cNvGrpSpPr>
                <p:nvPr/>
              </p:nvGrpSpPr>
              <p:grpSpPr bwMode="auto">
                <a:xfrm>
                  <a:off x="3477" y="1978"/>
                  <a:ext cx="183" cy="80"/>
                  <a:chOff x="1537" y="2990"/>
                  <a:chExt cx="165" cy="328"/>
                </a:xfrm>
              </p:grpSpPr>
              <p:sp>
                <p:nvSpPr>
                  <p:cNvPr id="179711" name="AutoShape 511"/>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364" name="Oval 51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65" name="Oval 51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66" name="Oval 51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67" name="Oval 51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68" name="Oval 51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69" name="Oval 51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0" name="Oval 51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1" name="Oval 51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2" name="Oval 52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3" name="Oval 52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4" name="Oval 52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5" name="Oval 52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6" name="Oval 52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7" name="Oval 52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8" name="Oval 52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79" name="Oval 52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80" name="Oval 52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81" name="Oval 52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82" name="Oval 53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83" name="Oval 53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341" name="Group 532"/>
                <p:cNvGrpSpPr>
                  <a:grpSpLocks/>
                </p:cNvGrpSpPr>
                <p:nvPr/>
              </p:nvGrpSpPr>
              <p:grpSpPr bwMode="auto">
                <a:xfrm>
                  <a:off x="3534" y="2077"/>
                  <a:ext cx="183" cy="80"/>
                  <a:chOff x="1537" y="2990"/>
                  <a:chExt cx="165" cy="328"/>
                </a:xfrm>
              </p:grpSpPr>
              <p:sp>
                <p:nvSpPr>
                  <p:cNvPr id="179733" name="AutoShape 533"/>
                  <p:cNvSpPr>
                    <a:spLocks noChangeArrowheads="1"/>
                  </p:cNvSpPr>
                  <p:nvPr/>
                </p:nvSpPr>
                <p:spPr bwMode="gray">
                  <a:xfrm>
                    <a:off x="1537" y="2992"/>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343" name="Oval 53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44" name="Oval 53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45" name="Oval 53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46" name="Oval 53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47" name="Oval 53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48" name="Oval 53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49" name="Oval 54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0" name="Oval 54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1" name="Oval 54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2" name="Oval 54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3" name="Oval 54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4" name="Oval 54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5" name="Oval 54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6" name="Oval 54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7" name="Oval 54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8" name="Oval 54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59" name="Oval 55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60" name="Oval 55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61" name="Oval 55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62" name="Oval 55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70" name="Group 554"/>
              <p:cNvGrpSpPr>
                <a:grpSpLocks/>
              </p:cNvGrpSpPr>
              <p:nvPr/>
            </p:nvGrpSpPr>
            <p:grpSpPr bwMode="auto">
              <a:xfrm>
                <a:off x="4233" y="2423"/>
                <a:ext cx="240" cy="179"/>
                <a:chOff x="3477" y="1978"/>
                <a:chExt cx="240" cy="179"/>
              </a:xfrm>
            </p:grpSpPr>
            <p:grpSp>
              <p:nvGrpSpPr>
                <p:cNvPr id="31296" name="Group 555"/>
                <p:cNvGrpSpPr>
                  <a:grpSpLocks/>
                </p:cNvGrpSpPr>
                <p:nvPr/>
              </p:nvGrpSpPr>
              <p:grpSpPr bwMode="auto">
                <a:xfrm>
                  <a:off x="3477" y="1978"/>
                  <a:ext cx="183" cy="80"/>
                  <a:chOff x="1537" y="2990"/>
                  <a:chExt cx="165" cy="328"/>
                </a:xfrm>
              </p:grpSpPr>
              <p:sp>
                <p:nvSpPr>
                  <p:cNvPr id="179756" name="AutoShape 556"/>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320" name="Oval 55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21" name="Oval 55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22" name="Oval 55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23" name="Oval 56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24" name="Oval 56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25" name="Oval 56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26" name="Oval 56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27" name="Oval 56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28" name="Oval 56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29" name="Oval 56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0" name="Oval 56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1" name="Oval 56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2" name="Oval 56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3" name="Oval 57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4" name="Oval 57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5" name="Oval 57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6" name="Oval 57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7" name="Oval 57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8" name="Oval 57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39" name="Oval 57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297" name="Group 577"/>
                <p:cNvGrpSpPr>
                  <a:grpSpLocks/>
                </p:cNvGrpSpPr>
                <p:nvPr/>
              </p:nvGrpSpPr>
              <p:grpSpPr bwMode="auto">
                <a:xfrm>
                  <a:off x="3534" y="2077"/>
                  <a:ext cx="183" cy="80"/>
                  <a:chOff x="1537" y="2990"/>
                  <a:chExt cx="165" cy="328"/>
                </a:xfrm>
              </p:grpSpPr>
              <p:sp>
                <p:nvSpPr>
                  <p:cNvPr id="179778" name="AutoShape 578"/>
                  <p:cNvSpPr>
                    <a:spLocks noChangeArrowheads="1"/>
                  </p:cNvSpPr>
                  <p:nvPr/>
                </p:nvSpPr>
                <p:spPr bwMode="gray">
                  <a:xfrm>
                    <a:off x="1537" y="3171"/>
                    <a:ext cx="165" cy="149"/>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299" name="Oval 57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0" name="Oval 58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1" name="Oval 58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2" name="Oval 58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3" name="Oval 58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4" name="Oval 58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5" name="Oval 58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6" name="Oval 58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7" name="Oval 58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8" name="Oval 58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09" name="Oval 58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10" name="Oval 59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11" name="Oval 59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12" name="Oval 59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13" name="Oval 59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14" name="Oval 59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15" name="Oval 59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16" name="Oval 59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17" name="Oval 59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318" name="Oval 59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71" name="Group 599"/>
              <p:cNvGrpSpPr>
                <a:grpSpLocks/>
              </p:cNvGrpSpPr>
              <p:nvPr/>
            </p:nvGrpSpPr>
            <p:grpSpPr bwMode="auto">
              <a:xfrm>
                <a:off x="4611" y="1738"/>
                <a:ext cx="424" cy="1996"/>
                <a:chOff x="4611" y="1702"/>
                <a:chExt cx="424" cy="1996"/>
              </a:xfrm>
            </p:grpSpPr>
            <p:grpSp>
              <p:nvGrpSpPr>
                <p:cNvPr id="31152" name="Group 600"/>
                <p:cNvGrpSpPr>
                  <a:grpSpLocks/>
                </p:cNvGrpSpPr>
                <p:nvPr/>
              </p:nvGrpSpPr>
              <p:grpSpPr bwMode="auto">
                <a:xfrm>
                  <a:off x="4611" y="1702"/>
                  <a:ext cx="424" cy="280"/>
                  <a:chOff x="4611" y="1702"/>
                  <a:chExt cx="424" cy="280"/>
                </a:xfrm>
              </p:grpSpPr>
              <p:pic>
                <p:nvPicPr>
                  <p:cNvPr id="31273" name="Picture 601" descr="images"/>
                  <p:cNvPicPr>
                    <a:picLocks noChangeAspect="1" noChangeArrowheads="1"/>
                  </p:cNvPicPr>
                  <p:nvPr/>
                </p:nvPicPr>
                <p:blipFill>
                  <a:blip r:embed="rId6">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274" name="Group 602"/>
                  <p:cNvGrpSpPr>
                    <a:grpSpLocks/>
                  </p:cNvGrpSpPr>
                  <p:nvPr/>
                </p:nvGrpSpPr>
                <p:grpSpPr bwMode="auto">
                  <a:xfrm>
                    <a:off x="4611" y="1805"/>
                    <a:ext cx="189" cy="146"/>
                    <a:chOff x="1537" y="2990"/>
                    <a:chExt cx="165" cy="328"/>
                  </a:xfrm>
                </p:grpSpPr>
                <p:sp>
                  <p:nvSpPr>
                    <p:cNvPr id="179803" name="AutoShape 603"/>
                    <p:cNvSpPr>
                      <a:spLocks noChangeArrowheads="1"/>
                    </p:cNvSpPr>
                    <p:nvPr/>
                  </p:nvSpPr>
                  <p:spPr bwMode="gray">
                    <a:xfrm>
                      <a:off x="1537" y="2989"/>
                      <a:ext cx="165" cy="328"/>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276" name="Oval 604"/>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77" name="Oval 605"/>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78" name="Oval 606"/>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79" name="Oval 607"/>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0" name="Oval 608"/>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1" name="Oval 609"/>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2" name="Oval 610"/>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3" name="Oval 611"/>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4" name="Oval 612"/>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5" name="Oval 613"/>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6" name="Oval 614"/>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7" name="Oval 615"/>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8" name="Oval 616"/>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89" name="Oval 617"/>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90" name="Oval 618"/>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91" name="Oval 619"/>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92" name="Oval 620"/>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93" name="Oval 621"/>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94" name="Oval 622"/>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95" name="Oval 623"/>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1153" name="Group 624"/>
                <p:cNvGrpSpPr>
                  <a:grpSpLocks/>
                </p:cNvGrpSpPr>
                <p:nvPr/>
              </p:nvGrpSpPr>
              <p:grpSpPr bwMode="auto">
                <a:xfrm>
                  <a:off x="4611" y="2045"/>
                  <a:ext cx="424" cy="280"/>
                  <a:chOff x="4611" y="1702"/>
                  <a:chExt cx="424" cy="280"/>
                </a:xfrm>
              </p:grpSpPr>
              <p:pic>
                <p:nvPicPr>
                  <p:cNvPr id="31250" name="Picture 625" descr="images"/>
                  <p:cNvPicPr>
                    <a:picLocks noChangeAspect="1" noChangeArrowheads="1"/>
                  </p:cNvPicPr>
                  <p:nvPr/>
                </p:nvPicPr>
                <p:blipFill>
                  <a:blip r:embed="rId6">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251" name="Group 626"/>
                  <p:cNvGrpSpPr>
                    <a:grpSpLocks/>
                  </p:cNvGrpSpPr>
                  <p:nvPr/>
                </p:nvGrpSpPr>
                <p:grpSpPr bwMode="auto">
                  <a:xfrm>
                    <a:off x="4611" y="1805"/>
                    <a:ext cx="189" cy="146"/>
                    <a:chOff x="1537" y="2990"/>
                    <a:chExt cx="165" cy="328"/>
                  </a:xfrm>
                </p:grpSpPr>
                <p:sp>
                  <p:nvSpPr>
                    <p:cNvPr id="179827" name="AutoShape 627"/>
                    <p:cNvSpPr>
                      <a:spLocks noChangeArrowheads="1"/>
                    </p:cNvSpPr>
                    <p:nvPr/>
                  </p:nvSpPr>
                  <p:spPr bwMode="gray">
                    <a:xfrm>
                      <a:off x="1537" y="2990"/>
                      <a:ext cx="165" cy="328"/>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253" name="Oval 628"/>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54" name="Oval 629"/>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55" name="Oval 630"/>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56" name="Oval 631"/>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57" name="Oval 632"/>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58" name="Oval 633"/>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59" name="Oval 634"/>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0" name="Oval 635"/>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1" name="Oval 636"/>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2" name="Oval 637"/>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3" name="Oval 638"/>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4" name="Oval 639"/>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5" name="Oval 640"/>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6" name="Oval 641"/>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7" name="Oval 642"/>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8" name="Oval 643"/>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69" name="Oval 644"/>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70" name="Oval 645"/>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71" name="Oval 646"/>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72" name="Oval 647"/>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1154" name="Group 648"/>
                <p:cNvGrpSpPr>
                  <a:grpSpLocks/>
                </p:cNvGrpSpPr>
                <p:nvPr/>
              </p:nvGrpSpPr>
              <p:grpSpPr bwMode="auto">
                <a:xfrm>
                  <a:off x="4611" y="2388"/>
                  <a:ext cx="424" cy="280"/>
                  <a:chOff x="4611" y="1702"/>
                  <a:chExt cx="424" cy="280"/>
                </a:xfrm>
              </p:grpSpPr>
              <p:pic>
                <p:nvPicPr>
                  <p:cNvPr id="31227" name="Picture 649" descr="images"/>
                  <p:cNvPicPr>
                    <a:picLocks noChangeAspect="1" noChangeArrowheads="1"/>
                  </p:cNvPicPr>
                  <p:nvPr/>
                </p:nvPicPr>
                <p:blipFill>
                  <a:blip r:embed="rId6">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228" name="Group 650"/>
                  <p:cNvGrpSpPr>
                    <a:grpSpLocks/>
                  </p:cNvGrpSpPr>
                  <p:nvPr/>
                </p:nvGrpSpPr>
                <p:grpSpPr bwMode="auto">
                  <a:xfrm>
                    <a:off x="4611" y="1805"/>
                    <a:ext cx="189" cy="146"/>
                    <a:chOff x="1537" y="2990"/>
                    <a:chExt cx="165" cy="328"/>
                  </a:xfrm>
                </p:grpSpPr>
                <p:sp>
                  <p:nvSpPr>
                    <p:cNvPr id="179851" name="AutoShape 651"/>
                    <p:cNvSpPr>
                      <a:spLocks noChangeArrowheads="1"/>
                    </p:cNvSpPr>
                    <p:nvPr/>
                  </p:nvSpPr>
                  <p:spPr bwMode="gray">
                    <a:xfrm>
                      <a:off x="1537" y="2990"/>
                      <a:ext cx="165" cy="328"/>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230" name="Oval 652"/>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31" name="Oval 653"/>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32" name="Oval 654"/>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33" name="Oval 655"/>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34" name="Oval 656"/>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35" name="Oval 657"/>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36" name="Oval 658"/>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37" name="Oval 659"/>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38" name="Oval 660"/>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39" name="Oval 661"/>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0" name="Oval 662"/>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1" name="Oval 663"/>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2" name="Oval 664"/>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3" name="Oval 665"/>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4" name="Oval 666"/>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5" name="Oval 667"/>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6" name="Oval 668"/>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7" name="Oval 669"/>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8" name="Oval 670"/>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49" name="Oval 671"/>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1155" name="Group 672"/>
                <p:cNvGrpSpPr>
                  <a:grpSpLocks/>
                </p:cNvGrpSpPr>
                <p:nvPr/>
              </p:nvGrpSpPr>
              <p:grpSpPr bwMode="auto">
                <a:xfrm>
                  <a:off x="4611" y="2731"/>
                  <a:ext cx="424" cy="280"/>
                  <a:chOff x="4611" y="1702"/>
                  <a:chExt cx="424" cy="280"/>
                </a:xfrm>
              </p:grpSpPr>
              <p:pic>
                <p:nvPicPr>
                  <p:cNvPr id="31204" name="Picture 673" descr="images"/>
                  <p:cNvPicPr>
                    <a:picLocks noChangeAspect="1" noChangeArrowheads="1"/>
                  </p:cNvPicPr>
                  <p:nvPr/>
                </p:nvPicPr>
                <p:blipFill>
                  <a:blip r:embed="rId6">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205" name="Group 674"/>
                  <p:cNvGrpSpPr>
                    <a:grpSpLocks/>
                  </p:cNvGrpSpPr>
                  <p:nvPr/>
                </p:nvGrpSpPr>
                <p:grpSpPr bwMode="auto">
                  <a:xfrm>
                    <a:off x="4611" y="1805"/>
                    <a:ext cx="189" cy="146"/>
                    <a:chOff x="1537" y="2990"/>
                    <a:chExt cx="165" cy="328"/>
                  </a:xfrm>
                </p:grpSpPr>
                <p:sp>
                  <p:nvSpPr>
                    <p:cNvPr id="179875" name="AutoShape 675"/>
                    <p:cNvSpPr>
                      <a:spLocks noChangeArrowheads="1"/>
                    </p:cNvSpPr>
                    <p:nvPr/>
                  </p:nvSpPr>
                  <p:spPr bwMode="gray">
                    <a:xfrm>
                      <a:off x="1537" y="2989"/>
                      <a:ext cx="165" cy="328"/>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207" name="Oval 676"/>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08" name="Oval 677"/>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09" name="Oval 678"/>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0" name="Oval 679"/>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1" name="Oval 680"/>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2" name="Oval 681"/>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3" name="Oval 682"/>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4" name="Oval 683"/>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5" name="Oval 684"/>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6" name="Oval 685"/>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7" name="Oval 686"/>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8" name="Oval 687"/>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19" name="Oval 688"/>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20" name="Oval 689"/>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21" name="Oval 690"/>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22" name="Oval 691"/>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23" name="Oval 692"/>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24" name="Oval 693"/>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25" name="Oval 694"/>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26" name="Oval 695"/>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1156" name="Group 696"/>
                <p:cNvGrpSpPr>
                  <a:grpSpLocks/>
                </p:cNvGrpSpPr>
                <p:nvPr/>
              </p:nvGrpSpPr>
              <p:grpSpPr bwMode="auto">
                <a:xfrm>
                  <a:off x="4611" y="3074"/>
                  <a:ext cx="424" cy="280"/>
                  <a:chOff x="4611" y="1702"/>
                  <a:chExt cx="424" cy="280"/>
                </a:xfrm>
              </p:grpSpPr>
              <p:pic>
                <p:nvPicPr>
                  <p:cNvPr id="31181" name="Picture 697" descr="images"/>
                  <p:cNvPicPr>
                    <a:picLocks noChangeAspect="1" noChangeArrowheads="1"/>
                  </p:cNvPicPr>
                  <p:nvPr/>
                </p:nvPicPr>
                <p:blipFill>
                  <a:blip r:embed="rId6">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182" name="Group 698"/>
                  <p:cNvGrpSpPr>
                    <a:grpSpLocks/>
                  </p:cNvGrpSpPr>
                  <p:nvPr/>
                </p:nvGrpSpPr>
                <p:grpSpPr bwMode="auto">
                  <a:xfrm>
                    <a:off x="4611" y="1805"/>
                    <a:ext cx="189" cy="146"/>
                    <a:chOff x="1537" y="2990"/>
                    <a:chExt cx="165" cy="328"/>
                  </a:xfrm>
                </p:grpSpPr>
                <p:sp>
                  <p:nvSpPr>
                    <p:cNvPr id="179899" name="AutoShape 699"/>
                    <p:cNvSpPr>
                      <a:spLocks noChangeArrowheads="1"/>
                    </p:cNvSpPr>
                    <p:nvPr/>
                  </p:nvSpPr>
                  <p:spPr bwMode="gray">
                    <a:xfrm>
                      <a:off x="1537" y="2991"/>
                      <a:ext cx="165" cy="328"/>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184" name="Oval 700"/>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85" name="Oval 701"/>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86" name="Oval 702"/>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87" name="Oval 703"/>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88" name="Oval 704"/>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89" name="Oval 705"/>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0" name="Oval 706"/>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1" name="Oval 707"/>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2" name="Oval 708"/>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3" name="Oval 709"/>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4" name="Oval 710"/>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5" name="Oval 711"/>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6" name="Oval 712"/>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7" name="Oval 713"/>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8" name="Oval 714"/>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99" name="Oval 715"/>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00" name="Oval 716"/>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01" name="Oval 717"/>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02" name="Oval 718"/>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203" name="Oval 719"/>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1157" name="Group 720"/>
                <p:cNvGrpSpPr>
                  <a:grpSpLocks/>
                </p:cNvGrpSpPr>
                <p:nvPr/>
              </p:nvGrpSpPr>
              <p:grpSpPr bwMode="auto">
                <a:xfrm>
                  <a:off x="4611" y="3418"/>
                  <a:ext cx="424" cy="280"/>
                  <a:chOff x="4611" y="1702"/>
                  <a:chExt cx="424" cy="280"/>
                </a:xfrm>
              </p:grpSpPr>
              <p:pic>
                <p:nvPicPr>
                  <p:cNvPr id="31158" name="Picture 721" descr="images"/>
                  <p:cNvPicPr>
                    <a:picLocks noChangeAspect="1" noChangeArrowheads="1"/>
                  </p:cNvPicPr>
                  <p:nvPr/>
                </p:nvPicPr>
                <p:blipFill>
                  <a:blip r:embed="rId6">
                    <a:lum bright="30000"/>
                    <a:extLst>
                      <a:ext uri="{28A0092B-C50C-407E-A947-70E740481C1C}">
                        <a14:useLocalDpi xmlns:a14="http://schemas.microsoft.com/office/drawing/2010/main" val="0"/>
                      </a:ext>
                    </a:extLst>
                  </a:blip>
                  <a:srcRect/>
                  <a:stretch>
                    <a:fillRect/>
                  </a:stretch>
                </p:blipFill>
                <p:spPr bwMode="gray">
                  <a:xfrm>
                    <a:off x="4847" y="1702"/>
                    <a:ext cx="188"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159" name="Group 722"/>
                  <p:cNvGrpSpPr>
                    <a:grpSpLocks/>
                  </p:cNvGrpSpPr>
                  <p:nvPr/>
                </p:nvGrpSpPr>
                <p:grpSpPr bwMode="auto">
                  <a:xfrm>
                    <a:off x="4611" y="1805"/>
                    <a:ext cx="189" cy="146"/>
                    <a:chOff x="1537" y="2990"/>
                    <a:chExt cx="165" cy="328"/>
                  </a:xfrm>
                </p:grpSpPr>
                <p:sp>
                  <p:nvSpPr>
                    <p:cNvPr id="179923" name="AutoShape 723"/>
                    <p:cNvSpPr>
                      <a:spLocks noChangeArrowheads="1"/>
                    </p:cNvSpPr>
                    <p:nvPr/>
                  </p:nvSpPr>
                  <p:spPr bwMode="gray">
                    <a:xfrm>
                      <a:off x="1537" y="2990"/>
                      <a:ext cx="165" cy="328"/>
                    </a:xfrm>
                    <a:prstGeom prst="cube">
                      <a:avLst>
                        <a:gd name="adj" fmla="val 21625"/>
                      </a:avLst>
                    </a:prstGeom>
                    <a:solidFill>
                      <a:srgbClr val="FFCCCC"/>
                    </a:solidFill>
                    <a:ln w="6350">
                      <a:solidFill>
                        <a:schemeClr val="folHlink"/>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161" name="Oval 724"/>
                    <p:cNvSpPr>
                      <a:spLocks noChangeArrowheads="1"/>
                    </p:cNvSpPr>
                    <p:nvPr/>
                  </p:nvSpPr>
                  <p:spPr bwMode="gray">
                    <a:xfrm>
                      <a:off x="1558"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62" name="Oval 725"/>
                    <p:cNvSpPr>
                      <a:spLocks noChangeArrowheads="1"/>
                    </p:cNvSpPr>
                    <p:nvPr/>
                  </p:nvSpPr>
                  <p:spPr bwMode="gray">
                    <a:xfrm>
                      <a:off x="1577" y="3289"/>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63" name="Oval 726"/>
                    <p:cNvSpPr>
                      <a:spLocks noChangeArrowheads="1"/>
                    </p:cNvSpPr>
                    <p:nvPr/>
                  </p:nvSpPr>
                  <p:spPr bwMode="gray">
                    <a:xfrm>
                      <a:off x="1596"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64" name="Oval 727"/>
                    <p:cNvSpPr>
                      <a:spLocks noChangeArrowheads="1"/>
                    </p:cNvSpPr>
                    <p:nvPr/>
                  </p:nvSpPr>
                  <p:spPr bwMode="gray">
                    <a:xfrm>
                      <a:off x="1615"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65" name="Oval 728"/>
                    <p:cNvSpPr>
                      <a:spLocks noChangeArrowheads="1"/>
                    </p:cNvSpPr>
                    <p:nvPr/>
                  </p:nvSpPr>
                  <p:spPr bwMode="gray">
                    <a:xfrm>
                      <a:off x="1634" y="3289"/>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66" name="Oval 729"/>
                    <p:cNvSpPr>
                      <a:spLocks noChangeArrowheads="1"/>
                    </p:cNvSpPr>
                    <p:nvPr/>
                  </p:nvSpPr>
                  <p:spPr bwMode="gray">
                    <a:xfrm>
                      <a:off x="1558"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67" name="Oval 730"/>
                    <p:cNvSpPr>
                      <a:spLocks noChangeArrowheads="1"/>
                    </p:cNvSpPr>
                    <p:nvPr/>
                  </p:nvSpPr>
                  <p:spPr bwMode="gray">
                    <a:xfrm>
                      <a:off x="1577" y="3268"/>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68" name="Oval 731"/>
                    <p:cNvSpPr>
                      <a:spLocks noChangeArrowheads="1"/>
                    </p:cNvSpPr>
                    <p:nvPr/>
                  </p:nvSpPr>
                  <p:spPr bwMode="gray">
                    <a:xfrm>
                      <a:off x="1596"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69" name="Oval 732"/>
                    <p:cNvSpPr>
                      <a:spLocks noChangeArrowheads="1"/>
                    </p:cNvSpPr>
                    <p:nvPr/>
                  </p:nvSpPr>
                  <p:spPr bwMode="gray">
                    <a:xfrm>
                      <a:off x="1615"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0" name="Oval 733"/>
                    <p:cNvSpPr>
                      <a:spLocks noChangeArrowheads="1"/>
                    </p:cNvSpPr>
                    <p:nvPr/>
                  </p:nvSpPr>
                  <p:spPr bwMode="gray">
                    <a:xfrm>
                      <a:off x="1634" y="3268"/>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1" name="Oval 734"/>
                    <p:cNvSpPr>
                      <a:spLocks noChangeArrowheads="1"/>
                    </p:cNvSpPr>
                    <p:nvPr/>
                  </p:nvSpPr>
                  <p:spPr bwMode="gray">
                    <a:xfrm>
                      <a:off x="1558"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2" name="Oval 735"/>
                    <p:cNvSpPr>
                      <a:spLocks noChangeArrowheads="1"/>
                    </p:cNvSpPr>
                    <p:nvPr/>
                  </p:nvSpPr>
                  <p:spPr bwMode="gray">
                    <a:xfrm>
                      <a:off x="1577" y="3247"/>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3" name="Oval 736"/>
                    <p:cNvSpPr>
                      <a:spLocks noChangeArrowheads="1"/>
                    </p:cNvSpPr>
                    <p:nvPr/>
                  </p:nvSpPr>
                  <p:spPr bwMode="gray">
                    <a:xfrm>
                      <a:off x="1596"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4" name="Oval 737"/>
                    <p:cNvSpPr>
                      <a:spLocks noChangeArrowheads="1"/>
                    </p:cNvSpPr>
                    <p:nvPr/>
                  </p:nvSpPr>
                  <p:spPr bwMode="gray">
                    <a:xfrm>
                      <a:off x="1615"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5" name="Oval 738"/>
                    <p:cNvSpPr>
                      <a:spLocks noChangeArrowheads="1"/>
                    </p:cNvSpPr>
                    <p:nvPr/>
                  </p:nvSpPr>
                  <p:spPr bwMode="gray">
                    <a:xfrm>
                      <a:off x="1634" y="3247"/>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6" name="Oval 739"/>
                    <p:cNvSpPr>
                      <a:spLocks noChangeArrowheads="1"/>
                    </p:cNvSpPr>
                    <p:nvPr/>
                  </p:nvSpPr>
                  <p:spPr bwMode="gray">
                    <a:xfrm>
                      <a:off x="1558"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7" name="Oval 740"/>
                    <p:cNvSpPr>
                      <a:spLocks noChangeArrowheads="1"/>
                    </p:cNvSpPr>
                    <p:nvPr/>
                  </p:nvSpPr>
                  <p:spPr bwMode="gray">
                    <a:xfrm>
                      <a:off x="1577" y="3226"/>
                      <a:ext cx="12"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8" name="Oval 741"/>
                    <p:cNvSpPr>
                      <a:spLocks noChangeArrowheads="1"/>
                    </p:cNvSpPr>
                    <p:nvPr/>
                  </p:nvSpPr>
                  <p:spPr bwMode="gray">
                    <a:xfrm>
                      <a:off x="1596"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79" name="Oval 742"/>
                    <p:cNvSpPr>
                      <a:spLocks noChangeArrowheads="1"/>
                    </p:cNvSpPr>
                    <p:nvPr/>
                  </p:nvSpPr>
                  <p:spPr bwMode="gray">
                    <a:xfrm>
                      <a:off x="1615"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80" name="Oval 743"/>
                    <p:cNvSpPr>
                      <a:spLocks noChangeArrowheads="1"/>
                    </p:cNvSpPr>
                    <p:nvPr/>
                  </p:nvSpPr>
                  <p:spPr bwMode="gray">
                    <a:xfrm>
                      <a:off x="1634" y="3226"/>
                      <a:ext cx="13" cy="14"/>
                    </a:xfrm>
                    <a:prstGeom prst="ellipse">
                      <a:avLst/>
                    </a:prstGeom>
                    <a:solidFill>
                      <a:srgbClr val="FFCCCC"/>
                    </a:solidFill>
                    <a:ln w="6350">
                      <a:solidFill>
                        <a:srgbClr val="9999FF"/>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grpSp>
            <p:nvGrpSpPr>
              <p:cNvPr id="30972" name="Group 744"/>
              <p:cNvGrpSpPr>
                <a:grpSpLocks/>
              </p:cNvGrpSpPr>
              <p:nvPr/>
            </p:nvGrpSpPr>
            <p:grpSpPr bwMode="auto">
              <a:xfrm>
                <a:off x="5145" y="1960"/>
                <a:ext cx="240" cy="179"/>
                <a:chOff x="3477" y="1978"/>
                <a:chExt cx="240" cy="179"/>
              </a:xfrm>
            </p:grpSpPr>
            <p:grpSp>
              <p:nvGrpSpPr>
                <p:cNvPr id="31108" name="Group 745"/>
                <p:cNvGrpSpPr>
                  <a:grpSpLocks/>
                </p:cNvGrpSpPr>
                <p:nvPr/>
              </p:nvGrpSpPr>
              <p:grpSpPr bwMode="auto">
                <a:xfrm>
                  <a:off x="3477" y="1978"/>
                  <a:ext cx="183" cy="80"/>
                  <a:chOff x="1537" y="2990"/>
                  <a:chExt cx="165" cy="328"/>
                </a:xfrm>
              </p:grpSpPr>
              <p:sp>
                <p:nvSpPr>
                  <p:cNvPr id="179946" name="AutoShape 746"/>
                  <p:cNvSpPr>
                    <a:spLocks noChangeArrowheads="1"/>
                  </p:cNvSpPr>
                  <p:nvPr/>
                </p:nvSpPr>
                <p:spPr bwMode="gray">
                  <a:xfrm>
                    <a:off x="1537" y="2988"/>
                    <a:ext cx="165" cy="166"/>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132" name="Oval 74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33" name="Oval 74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34" name="Oval 74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35" name="Oval 75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36" name="Oval 75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37" name="Oval 75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38" name="Oval 75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39" name="Oval 75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0" name="Oval 75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1" name="Oval 75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2" name="Oval 75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3" name="Oval 75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4" name="Oval 75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5" name="Oval 76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6" name="Oval 76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7" name="Oval 76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8" name="Oval 76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49" name="Oval 76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50" name="Oval 76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51" name="Oval 76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109" name="Group 767"/>
                <p:cNvGrpSpPr>
                  <a:grpSpLocks/>
                </p:cNvGrpSpPr>
                <p:nvPr/>
              </p:nvGrpSpPr>
              <p:grpSpPr bwMode="auto">
                <a:xfrm>
                  <a:off x="3534" y="2077"/>
                  <a:ext cx="183" cy="80"/>
                  <a:chOff x="1537" y="2990"/>
                  <a:chExt cx="165" cy="328"/>
                </a:xfrm>
              </p:grpSpPr>
              <p:sp>
                <p:nvSpPr>
                  <p:cNvPr id="179968" name="AutoShape 768"/>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111" name="Oval 76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12" name="Oval 77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13" name="Oval 77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14" name="Oval 77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15" name="Oval 77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16" name="Oval 77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17" name="Oval 77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18" name="Oval 77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19" name="Oval 77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0" name="Oval 77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1" name="Oval 77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2" name="Oval 78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3" name="Oval 78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4" name="Oval 78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5" name="Oval 78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6" name="Oval 78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7" name="Oval 78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8" name="Oval 78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29" name="Oval 78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30" name="Oval 78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73" name="Group 789"/>
              <p:cNvGrpSpPr>
                <a:grpSpLocks/>
              </p:cNvGrpSpPr>
              <p:nvPr/>
            </p:nvGrpSpPr>
            <p:grpSpPr bwMode="auto">
              <a:xfrm>
                <a:off x="5145" y="3349"/>
                <a:ext cx="240" cy="179"/>
                <a:chOff x="3477" y="1978"/>
                <a:chExt cx="240" cy="179"/>
              </a:xfrm>
            </p:grpSpPr>
            <p:grpSp>
              <p:nvGrpSpPr>
                <p:cNvPr id="31064" name="Group 790"/>
                <p:cNvGrpSpPr>
                  <a:grpSpLocks/>
                </p:cNvGrpSpPr>
                <p:nvPr/>
              </p:nvGrpSpPr>
              <p:grpSpPr bwMode="auto">
                <a:xfrm>
                  <a:off x="3477" y="1978"/>
                  <a:ext cx="183" cy="80"/>
                  <a:chOff x="1537" y="2990"/>
                  <a:chExt cx="165" cy="328"/>
                </a:xfrm>
              </p:grpSpPr>
              <p:sp>
                <p:nvSpPr>
                  <p:cNvPr id="179991" name="AutoShape 791"/>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088" name="Oval 79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89" name="Oval 79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0" name="Oval 79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1" name="Oval 79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2" name="Oval 79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3" name="Oval 79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4" name="Oval 79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5" name="Oval 79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6" name="Oval 80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7" name="Oval 80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8" name="Oval 80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99" name="Oval 80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00" name="Oval 80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01" name="Oval 80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02" name="Oval 80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03" name="Oval 80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04" name="Oval 80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05" name="Oval 80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06" name="Oval 81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107" name="Oval 81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065" name="Group 812"/>
                <p:cNvGrpSpPr>
                  <a:grpSpLocks/>
                </p:cNvGrpSpPr>
                <p:nvPr/>
              </p:nvGrpSpPr>
              <p:grpSpPr bwMode="auto">
                <a:xfrm>
                  <a:off x="3534" y="2077"/>
                  <a:ext cx="183" cy="80"/>
                  <a:chOff x="1537" y="2990"/>
                  <a:chExt cx="165" cy="328"/>
                </a:xfrm>
              </p:grpSpPr>
              <p:sp>
                <p:nvSpPr>
                  <p:cNvPr id="180013" name="AutoShape 813"/>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067" name="Oval 81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68" name="Oval 81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69" name="Oval 81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0" name="Oval 81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1" name="Oval 81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2" name="Oval 81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3" name="Oval 82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4" name="Oval 82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5" name="Oval 82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6" name="Oval 82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7" name="Oval 82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8" name="Oval 82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79" name="Oval 82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80" name="Oval 82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81" name="Oval 82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82" name="Oval 82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83" name="Oval 83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84" name="Oval 83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85" name="Oval 83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86" name="Oval 83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74" name="Group 834"/>
              <p:cNvGrpSpPr>
                <a:grpSpLocks/>
              </p:cNvGrpSpPr>
              <p:nvPr/>
            </p:nvGrpSpPr>
            <p:grpSpPr bwMode="auto">
              <a:xfrm>
                <a:off x="5145" y="2886"/>
                <a:ext cx="240" cy="179"/>
                <a:chOff x="3477" y="1978"/>
                <a:chExt cx="240" cy="179"/>
              </a:xfrm>
            </p:grpSpPr>
            <p:grpSp>
              <p:nvGrpSpPr>
                <p:cNvPr id="31020" name="Group 835"/>
                <p:cNvGrpSpPr>
                  <a:grpSpLocks/>
                </p:cNvGrpSpPr>
                <p:nvPr/>
              </p:nvGrpSpPr>
              <p:grpSpPr bwMode="auto">
                <a:xfrm>
                  <a:off x="3477" y="1978"/>
                  <a:ext cx="183" cy="80"/>
                  <a:chOff x="1537" y="2990"/>
                  <a:chExt cx="165" cy="328"/>
                </a:xfrm>
              </p:grpSpPr>
              <p:sp>
                <p:nvSpPr>
                  <p:cNvPr id="180036" name="AutoShape 836"/>
                  <p:cNvSpPr>
                    <a:spLocks noChangeArrowheads="1"/>
                  </p:cNvSpPr>
                  <p:nvPr/>
                </p:nvSpPr>
                <p:spPr bwMode="gray">
                  <a:xfrm>
                    <a:off x="1537" y="2990"/>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044" name="Oval 837"/>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45" name="Oval 838"/>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46" name="Oval 839"/>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47" name="Oval 840"/>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48" name="Oval 841"/>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49" name="Oval 842"/>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0" name="Oval 843"/>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1" name="Oval 844"/>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2" name="Oval 845"/>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3" name="Oval 846"/>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4" name="Oval 847"/>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5" name="Oval 848"/>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6" name="Oval 849"/>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7" name="Oval 850"/>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8" name="Oval 851"/>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59" name="Oval 852"/>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60" name="Oval 853"/>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61" name="Oval 854"/>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62" name="Oval 855"/>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63" name="Oval 856"/>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1021" name="Group 857"/>
                <p:cNvGrpSpPr>
                  <a:grpSpLocks/>
                </p:cNvGrpSpPr>
                <p:nvPr/>
              </p:nvGrpSpPr>
              <p:grpSpPr bwMode="auto">
                <a:xfrm>
                  <a:off x="3534" y="2077"/>
                  <a:ext cx="183" cy="80"/>
                  <a:chOff x="1537" y="2990"/>
                  <a:chExt cx="165" cy="328"/>
                </a:xfrm>
              </p:grpSpPr>
              <p:sp>
                <p:nvSpPr>
                  <p:cNvPr id="180058" name="AutoShape 858"/>
                  <p:cNvSpPr>
                    <a:spLocks noChangeArrowheads="1"/>
                  </p:cNvSpPr>
                  <p:nvPr/>
                </p:nvSpPr>
                <p:spPr bwMode="gray">
                  <a:xfrm>
                    <a:off x="1537" y="2992"/>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023" name="Oval 859"/>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24" name="Oval 860"/>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25" name="Oval 861"/>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26" name="Oval 862"/>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27" name="Oval 863"/>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28" name="Oval 864"/>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29" name="Oval 865"/>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0" name="Oval 866"/>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1" name="Oval 867"/>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2" name="Oval 868"/>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3" name="Oval 869"/>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4" name="Oval 870"/>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5" name="Oval 871"/>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6" name="Oval 872"/>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7" name="Oval 873"/>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8" name="Oval 874"/>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39" name="Oval 875"/>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40" name="Oval 876"/>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41" name="Oval 877"/>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42" name="Oval 878"/>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nvGrpSpPr>
              <p:cNvPr id="30975" name="Group 879"/>
              <p:cNvGrpSpPr>
                <a:grpSpLocks/>
              </p:cNvGrpSpPr>
              <p:nvPr/>
            </p:nvGrpSpPr>
            <p:grpSpPr bwMode="auto">
              <a:xfrm>
                <a:off x="5145" y="2423"/>
                <a:ext cx="240" cy="179"/>
                <a:chOff x="3477" y="1978"/>
                <a:chExt cx="240" cy="179"/>
              </a:xfrm>
            </p:grpSpPr>
            <p:grpSp>
              <p:nvGrpSpPr>
                <p:cNvPr id="30976" name="Group 880"/>
                <p:cNvGrpSpPr>
                  <a:grpSpLocks/>
                </p:cNvGrpSpPr>
                <p:nvPr/>
              </p:nvGrpSpPr>
              <p:grpSpPr bwMode="auto">
                <a:xfrm>
                  <a:off x="3477" y="1978"/>
                  <a:ext cx="183" cy="80"/>
                  <a:chOff x="1537" y="2990"/>
                  <a:chExt cx="165" cy="328"/>
                </a:xfrm>
              </p:grpSpPr>
              <p:sp>
                <p:nvSpPr>
                  <p:cNvPr id="180081" name="AutoShape 881"/>
                  <p:cNvSpPr>
                    <a:spLocks noChangeArrowheads="1"/>
                  </p:cNvSpPr>
                  <p:nvPr/>
                </p:nvSpPr>
                <p:spPr bwMode="gray">
                  <a:xfrm>
                    <a:off x="1537" y="2991"/>
                    <a:ext cx="165" cy="32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1000" name="Oval 882"/>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01" name="Oval 883"/>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02" name="Oval 884"/>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03" name="Oval 885"/>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04" name="Oval 886"/>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05" name="Oval 887"/>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06" name="Oval 888"/>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07" name="Oval 889"/>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08" name="Oval 890"/>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09" name="Oval 891"/>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0" name="Oval 892"/>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1" name="Oval 893"/>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2" name="Oval 894"/>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3" name="Oval 895"/>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4" name="Oval 896"/>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5" name="Oval 897"/>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6" name="Oval 898"/>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7" name="Oval 899"/>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8" name="Oval 900"/>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1019" name="Oval 901"/>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nvGrpSpPr>
                <p:cNvPr id="30977" name="Group 902"/>
                <p:cNvGrpSpPr>
                  <a:grpSpLocks/>
                </p:cNvGrpSpPr>
                <p:nvPr/>
              </p:nvGrpSpPr>
              <p:grpSpPr bwMode="auto">
                <a:xfrm>
                  <a:off x="3534" y="2077"/>
                  <a:ext cx="183" cy="80"/>
                  <a:chOff x="1537" y="2990"/>
                  <a:chExt cx="165" cy="328"/>
                </a:xfrm>
              </p:grpSpPr>
              <p:sp>
                <p:nvSpPr>
                  <p:cNvPr id="180103" name="AutoShape 903"/>
                  <p:cNvSpPr>
                    <a:spLocks noChangeArrowheads="1"/>
                  </p:cNvSpPr>
                  <p:nvPr/>
                </p:nvSpPr>
                <p:spPr bwMode="gray">
                  <a:xfrm>
                    <a:off x="1537" y="3171"/>
                    <a:ext cx="165" cy="149"/>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a:solidFill>
                        <a:srgbClr val="FFFFFF"/>
                      </a:solidFill>
                      <a:effectLst>
                        <a:outerShdw blurRad="38100" dist="38100" dir="2700000" algn="tl">
                          <a:srgbClr val="000000"/>
                        </a:outerShdw>
                      </a:effectLst>
                      <a:ea typeface="ＭＳ Ｐゴシック" pitchFamily="50" charset="-128"/>
                    </a:endParaRPr>
                  </a:p>
                </p:txBody>
              </p:sp>
              <p:sp>
                <p:nvSpPr>
                  <p:cNvPr id="30979" name="Oval 904"/>
                  <p:cNvSpPr>
                    <a:spLocks noChangeArrowheads="1"/>
                  </p:cNvSpPr>
                  <p:nvPr/>
                </p:nvSpPr>
                <p:spPr bwMode="gray">
                  <a:xfrm>
                    <a:off x="1558"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0" name="Oval 905"/>
                  <p:cNvSpPr>
                    <a:spLocks noChangeArrowheads="1"/>
                  </p:cNvSpPr>
                  <p:nvPr/>
                </p:nvSpPr>
                <p:spPr bwMode="gray">
                  <a:xfrm>
                    <a:off x="1577" y="3289"/>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1" name="Oval 906"/>
                  <p:cNvSpPr>
                    <a:spLocks noChangeArrowheads="1"/>
                  </p:cNvSpPr>
                  <p:nvPr/>
                </p:nvSpPr>
                <p:spPr bwMode="gray">
                  <a:xfrm>
                    <a:off x="1596"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2" name="Oval 907"/>
                  <p:cNvSpPr>
                    <a:spLocks noChangeArrowheads="1"/>
                  </p:cNvSpPr>
                  <p:nvPr/>
                </p:nvSpPr>
                <p:spPr bwMode="gray">
                  <a:xfrm>
                    <a:off x="1615"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3" name="Oval 908"/>
                  <p:cNvSpPr>
                    <a:spLocks noChangeArrowheads="1"/>
                  </p:cNvSpPr>
                  <p:nvPr/>
                </p:nvSpPr>
                <p:spPr bwMode="gray">
                  <a:xfrm>
                    <a:off x="1634" y="3289"/>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4" name="Oval 909"/>
                  <p:cNvSpPr>
                    <a:spLocks noChangeArrowheads="1"/>
                  </p:cNvSpPr>
                  <p:nvPr/>
                </p:nvSpPr>
                <p:spPr bwMode="gray">
                  <a:xfrm>
                    <a:off x="1558"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5" name="Oval 910"/>
                  <p:cNvSpPr>
                    <a:spLocks noChangeArrowheads="1"/>
                  </p:cNvSpPr>
                  <p:nvPr/>
                </p:nvSpPr>
                <p:spPr bwMode="gray">
                  <a:xfrm>
                    <a:off x="1577" y="3268"/>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6" name="Oval 911"/>
                  <p:cNvSpPr>
                    <a:spLocks noChangeArrowheads="1"/>
                  </p:cNvSpPr>
                  <p:nvPr/>
                </p:nvSpPr>
                <p:spPr bwMode="gray">
                  <a:xfrm>
                    <a:off x="1596"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7" name="Oval 912"/>
                  <p:cNvSpPr>
                    <a:spLocks noChangeArrowheads="1"/>
                  </p:cNvSpPr>
                  <p:nvPr/>
                </p:nvSpPr>
                <p:spPr bwMode="gray">
                  <a:xfrm>
                    <a:off x="1615"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8" name="Oval 913"/>
                  <p:cNvSpPr>
                    <a:spLocks noChangeArrowheads="1"/>
                  </p:cNvSpPr>
                  <p:nvPr/>
                </p:nvSpPr>
                <p:spPr bwMode="gray">
                  <a:xfrm>
                    <a:off x="1634" y="3268"/>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89" name="Oval 914"/>
                  <p:cNvSpPr>
                    <a:spLocks noChangeArrowheads="1"/>
                  </p:cNvSpPr>
                  <p:nvPr/>
                </p:nvSpPr>
                <p:spPr bwMode="gray">
                  <a:xfrm>
                    <a:off x="1558"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90" name="Oval 915"/>
                  <p:cNvSpPr>
                    <a:spLocks noChangeArrowheads="1"/>
                  </p:cNvSpPr>
                  <p:nvPr/>
                </p:nvSpPr>
                <p:spPr bwMode="gray">
                  <a:xfrm>
                    <a:off x="1577" y="3247"/>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91" name="Oval 916"/>
                  <p:cNvSpPr>
                    <a:spLocks noChangeArrowheads="1"/>
                  </p:cNvSpPr>
                  <p:nvPr/>
                </p:nvSpPr>
                <p:spPr bwMode="gray">
                  <a:xfrm>
                    <a:off x="1596"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92" name="Oval 917"/>
                  <p:cNvSpPr>
                    <a:spLocks noChangeArrowheads="1"/>
                  </p:cNvSpPr>
                  <p:nvPr/>
                </p:nvSpPr>
                <p:spPr bwMode="gray">
                  <a:xfrm>
                    <a:off x="1615"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93" name="Oval 918"/>
                  <p:cNvSpPr>
                    <a:spLocks noChangeArrowheads="1"/>
                  </p:cNvSpPr>
                  <p:nvPr/>
                </p:nvSpPr>
                <p:spPr bwMode="gray">
                  <a:xfrm>
                    <a:off x="1634" y="3247"/>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94" name="Oval 919"/>
                  <p:cNvSpPr>
                    <a:spLocks noChangeArrowheads="1"/>
                  </p:cNvSpPr>
                  <p:nvPr/>
                </p:nvSpPr>
                <p:spPr bwMode="gray">
                  <a:xfrm>
                    <a:off x="1558"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95" name="Oval 920"/>
                  <p:cNvSpPr>
                    <a:spLocks noChangeArrowheads="1"/>
                  </p:cNvSpPr>
                  <p:nvPr/>
                </p:nvSpPr>
                <p:spPr bwMode="gray">
                  <a:xfrm>
                    <a:off x="1577" y="3226"/>
                    <a:ext cx="12"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96" name="Oval 921"/>
                  <p:cNvSpPr>
                    <a:spLocks noChangeArrowheads="1"/>
                  </p:cNvSpPr>
                  <p:nvPr/>
                </p:nvSpPr>
                <p:spPr bwMode="gray">
                  <a:xfrm>
                    <a:off x="1596"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97" name="Oval 922"/>
                  <p:cNvSpPr>
                    <a:spLocks noChangeArrowheads="1"/>
                  </p:cNvSpPr>
                  <p:nvPr/>
                </p:nvSpPr>
                <p:spPr bwMode="gray">
                  <a:xfrm>
                    <a:off x="1615"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998" name="Oval 923"/>
                  <p:cNvSpPr>
                    <a:spLocks noChangeArrowheads="1"/>
                  </p:cNvSpPr>
                  <p:nvPr/>
                </p:nvSpPr>
                <p:spPr bwMode="gray">
                  <a:xfrm>
                    <a:off x="1634" y="3226"/>
                    <a:ext cx="13" cy="14"/>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grpSp>
          </p:grpSp>
        </p:grpSp>
      </p:grpSp>
      <p:sp>
        <p:nvSpPr>
          <p:cNvPr id="30729" name="Oval 924"/>
          <p:cNvSpPr>
            <a:spLocks noChangeArrowheads="1"/>
          </p:cNvSpPr>
          <p:nvPr/>
        </p:nvSpPr>
        <p:spPr bwMode="gray">
          <a:xfrm>
            <a:off x="1555750" y="2506663"/>
            <a:ext cx="7024688" cy="477837"/>
          </a:xfrm>
          <a:prstGeom prst="ellipse">
            <a:avLst/>
          </a:prstGeom>
          <a:solidFill>
            <a:srgbClr val="EDCD93"/>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730" name="Arc 925"/>
          <p:cNvSpPr>
            <a:spLocks/>
          </p:cNvSpPr>
          <p:nvPr/>
        </p:nvSpPr>
        <p:spPr bwMode="gray">
          <a:xfrm rot="683423">
            <a:off x="2806700" y="2422525"/>
            <a:ext cx="968375" cy="407988"/>
          </a:xfrm>
          <a:custGeom>
            <a:avLst/>
            <a:gdLst>
              <a:gd name="T0" fmla="*/ 0 w 38541"/>
              <a:gd name="T1" fmla="*/ 2147483646 h 21600"/>
              <a:gd name="T2" fmla="*/ 2147483646 w 38541"/>
              <a:gd name="T3" fmla="*/ 2147483646 h 21600"/>
              <a:gd name="T4" fmla="*/ 2147483646 w 38541"/>
              <a:gd name="T5" fmla="*/ 2147483646 h 21600"/>
              <a:gd name="T6" fmla="*/ 0 60000 65536"/>
              <a:gd name="T7" fmla="*/ 0 60000 65536"/>
              <a:gd name="T8" fmla="*/ 0 60000 65536"/>
              <a:gd name="T9" fmla="*/ 0 w 38541"/>
              <a:gd name="T10" fmla="*/ 0 h 21600"/>
              <a:gd name="T11" fmla="*/ 38541 w 38541"/>
              <a:gd name="T12" fmla="*/ 21600 h 21600"/>
            </a:gdLst>
            <a:ahLst/>
            <a:cxnLst>
              <a:cxn ang="T6">
                <a:pos x="T0" y="T1"/>
              </a:cxn>
              <a:cxn ang="T7">
                <a:pos x="T2" y="T3"/>
              </a:cxn>
              <a:cxn ang="T8">
                <a:pos x="T4" y="T5"/>
              </a:cxn>
            </a:cxnLst>
            <a:rect l="T9" t="T10" r="T11" b="T12"/>
            <a:pathLst>
              <a:path w="38541" h="21600" fill="none" extrusionOk="0">
                <a:moveTo>
                  <a:pt x="-1" y="15390"/>
                </a:moveTo>
                <a:cubicBezTo>
                  <a:pt x="2741" y="6255"/>
                  <a:pt x="11150" y="-1"/>
                  <a:pt x="20688" y="0"/>
                </a:cubicBezTo>
                <a:cubicBezTo>
                  <a:pt x="27834" y="0"/>
                  <a:pt x="34518" y="3534"/>
                  <a:pt x="38540" y="9441"/>
                </a:cubicBezTo>
              </a:path>
              <a:path w="38541" h="21600" stroke="0" extrusionOk="0">
                <a:moveTo>
                  <a:pt x="-1" y="15390"/>
                </a:moveTo>
                <a:cubicBezTo>
                  <a:pt x="2741" y="6255"/>
                  <a:pt x="11150" y="-1"/>
                  <a:pt x="20688" y="0"/>
                </a:cubicBezTo>
                <a:cubicBezTo>
                  <a:pt x="27834" y="0"/>
                  <a:pt x="34518" y="3534"/>
                  <a:pt x="38540" y="9441"/>
                </a:cubicBezTo>
                <a:lnTo>
                  <a:pt x="20688" y="21600"/>
                </a:lnTo>
                <a:lnTo>
                  <a:pt x="-1" y="15390"/>
                </a:lnTo>
                <a:close/>
              </a:path>
            </a:pathLst>
          </a:custGeom>
          <a:noFill/>
          <a:ln w="38100">
            <a:solidFill>
              <a:srgbClr val="3A73C6"/>
            </a:solidFill>
            <a:round/>
            <a:headEnd/>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30731" name="Arc 926"/>
          <p:cNvSpPr>
            <a:spLocks/>
          </p:cNvSpPr>
          <p:nvPr/>
        </p:nvSpPr>
        <p:spPr bwMode="gray">
          <a:xfrm rot="-948625">
            <a:off x="4584700" y="2065338"/>
            <a:ext cx="909638" cy="603250"/>
          </a:xfrm>
          <a:custGeom>
            <a:avLst/>
            <a:gdLst>
              <a:gd name="T0" fmla="*/ 0 w 38541"/>
              <a:gd name="T1" fmla="*/ 2147483646 h 21600"/>
              <a:gd name="T2" fmla="*/ 2147483646 w 38541"/>
              <a:gd name="T3" fmla="*/ 2147483646 h 21600"/>
              <a:gd name="T4" fmla="*/ 2147483646 w 38541"/>
              <a:gd name="T5" fmla="*/ 2147483646 h 21600"/>
              <a:gd name="T6" fmla="*/ 0 60000 65536"/>
              <a:gd name="T7" fmla="*/ 0 60000 65536"/>
              <a:gd name="T8" fmla="*/ 0 60000 65536"/>
              <a:gd name="T9" fmla="*/ 0 w 38541"/>
              <a:gd name="T10" fmla="*/ 0 h 21600"/>
              <a:gd name="T11" fmla="*/ 38541 w 38541"/>
              <a:gd name="T12" fmla="*/ 21600 h 21600"/>
            </a:gdLst>
            <a:ahLst/>
            <a:cxnLst>
              <a:cxn ang="T6">
                <a:pos x="T0" y="T1"/>
              </a:cxn>
              <a:cxn ang="T7">
                <a:pos x="T2" y="T3"/>
              </a:cxn>
              <a:cxn ang="T8">
                <a:pos x="T4" y="T5"/>
              </a:cxn>
            </a:cxnLst>
            <a:rect l="T9" t="T10" r="T11" b="T12"/>
            <a:pathLst>
              <a:path w="38541" h="21600" fill="none" extrusionOk="0">
                <a:moveTo>
                  <a:pt x="-1" y="15390"/>
                </a:moveTo>
                <a:cubicBezTo>
                  <a:pt x="2741" y="6255"/>
                  <a:pt x="11150" y="-1"/>
                  <a:pt x="20688" y="0"/>
                </a:cubicBezTo>
                <a:cubicBezTo>
                  <a:pt x="27834" y="0"/>
                  <a:pt x="34518" y="3534"/>
                  <a:pt x="38540" y="9441"/>
                </a:cubicBezTo>
              </a:path>
              <a:path w="38541" h="21600" stroke="0" extrusionOk="0">
                <a:moveTo>
                  <a:pt x="-1" y="15390"/>
                </a:moveTo>
                <a:cubicBezTo>
                  <a:pt x="2741" y="6255"/>
                  <a:pt x="11150" y="-1"/>
                  <a:pt x="20688" y="0"/>
                </a:cubicBezTo>
                <a:cubicBezTo>
                  <a:pt x="27834" y="0"/>
                  <a:pt x="34518" y="3534"/>
                  <a:pt x="38540" y="9441"/>
                </a:cubicBezTo>
                <a:lnTo>
                  <a:pt x="20688" y="21600"/>
                </a:lnTo>
                <a:lnTo>
                  <a:pt x="-1" y="15390"/>
                </a:lnTo>
                <a:close/>
              </a:path>
            </a:pathLst>
          </a:custGeom>
          <a:noFill/>
          <a:ln w="38100">
            <a:solidFill>
              <a:srgbClr val="3A73C6"/>
            </a:solidFill>
            <a:round/>
            <a:headEnd/>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30732" name="Arc 927"/>
          <p:cNvSpPr>
            <a:spLocks/>
          </p:cNvSpPr>
          <p:nvPr/>
        </p:nvSpPr>
        <p:spPr bwMode="gray">
          <a:xfrm rot="18567578" flipV="1">
            <a:off x="5590382" y="2602706"/>
            <a:ext cx="425450" cy="176213"/>
          </a:xfrm>
          <a:custGeom>
            <a:avLst/>
            <a:gdLst>
              <a:gd name="T0" fmla="*/ 0 w 38541"/>
              <a:gd name="T1" fmla="*/ 2147483646 h 21600"/>
              <a:gd name="T2" fmla="*/ 2147483646 w 38541"/>
              <a:gd name="T3" fmla="*/ 2147483646 h 21600"/>
              <a:gd name="T4" fmla="*/ 2147483646 w 38541"/>
              <a:gd name="T5" fmla="*/ 2147483646 h 21600"/>
              <a:gd name="T6" fmla="*/ 0 60000 65536"/>
              <a:gd name="T7" fmla="*/ 0 60000 65536"/>
              <a:gd name="T8" fmla="*/ 0 60000 65536"/>
              <a:gd name="T9" fmla="*/ 0 w 38541"/>
              <a:gd name="T10" fmla="*/ 0 h 21600"/>
              <a:gd name="T11" fmla="*/ 38541 w 38541"/>
              <a:gd name="T12" fmla="*/ 21600 h 21600"/>
            </a:gdLst>
            <a:ahLst/>
            <a:cxnLst>
              <a:cxn ang="T6">
                <a:pos x="T0" y="T1"/>
              </a:cxn>
              <a:cxn ang="T7">
                <a:pos x="T2" y="T3"/>
              </a:cxn>
              <a:cxn ang="T8">
                <a:pos x="T4" y="T5"/>
              </a:cxn>
            </a:cxnLst>
            <a:rect l="T9" t="T10" r="T11" b="T12"/>
            <a:pathLst>
              <a:path w="38541" h="21600" fill="none" extrusionOk="0">
                <a:moveTo>
                  <a:pt x="-1" y="15390"/>
                </a:moveTo>
                <a:cubicBezTo>
                  <a:pt x="2741" y="6255"/>
                  <a:pt x="11150" y="-1"/>
                  <a:pt x="20688" y="0"/>
                </a:cubicBezTo>
                <a:cubicBezTo>
                  <a:pt x="27834" y="0"/>
                  <a:pt x="34518" y="3534"/>
                  <a:pt x="38540" y="9441"/>
                </a:cubicBezTo>
              </a:path>
              <a:path w="38541" h="21600" stroke="0" extrusionOk="0">
                <a:moveTo>
                  <a:pt x="-1" y="15390"/>
                </a:moveTo>
                <a:cubicBezTo>
                  <a:pt x="2741" y="6255"/>
                  <a:pt x="11150" y="-1"/>
                  <a:pt x="20688" y="0"/>
                </a:cubicBezTo>
                <a:cubicBezTo>
                  <a:pt x="27834" y="0"/>
                  <a:pt x="34518" y="3534"/>
                  <a:pt x="38540" y="9441"/>
                </a:cubicBezTo>
                <a:lnTo>
                  <a:pt x="20688" y="21600"/>
                </a:lnTo>
                <a:lnTo>
                  <a:pt x="-1" y="15390"/>
                </a:lnTo>
                <a:close/>
              </a:path>
            </a:pathLst>
          </a:custGeom>
          <a:noFill/>
          <a:ln w="38100">
            <a:solidFill>
              <a:srgbClr val="3A73C6"/>
            </a:solidFill>
            <a:round/>
            <a:headEnd/>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30733" name="Arc 928"/>
          <p:cNvSpPr>
            <a:spLocks/>
          </p:cNvSpPr>
          <p:nvPr/>
        </p:nvSpPr>
        <p:spPr bwMode="gray">
          <a:xfrm>
            <a:off x="4562475" y="2270125"/>
            <a:ext cx="2422525" cy="279400"/>
          </a:xfrm>
          <a:custGeom>
            <a:avLst/>
            <a:gdLst>
              <a:gd name="T0" fmla="*/ 0 w 42590"/>
              <a:gd name="T1" fmla="*/ 2147483646 h 21600"/>
              <a:gd name="T2" fmla="*/ 2147483646 w 42590"/>
              <a:gd name="T3" fmla="*/ 2147483646 h 21600"/>
              <a:gd name="T4" fmla="*/ 2147483646 w 42590"/>
              <a:gd name="T5" fmla="*/ 2147483646 h 21600"/>
              <a:gd name="T6" fmla="*/ 0 60000 65536"/>
              <a:gd name="T7" fmla="*/ 0 60000 65536"/>
              <a:gd name="T8" fmla="*/ 0 60000 65536"/>
              <a:gd name="T9" fmla="*/ 0 w 42590"/>
              <a:gd name="T10" fmla="*/ 0 h 21600"/>
              <a:gd name="T11" fmla="*/ 42590 w 42590"/>
              <a:gd name="T12" fmla="*/ 21600 h 21600"/>
            </a:gdLst>
            <a:ahLst/>
            <a:cxnLst>
              <a:cxn ang="T6">
                <a:pos x="T0" y="T1"/>
              </a:cxn>
              <a:cxn ang="T7">
                <a:pos x="T2" y="T3"/>
              </a:cxn>
              <a:cxn ang="T8">
                <a:pos x="T4" y="T5"/>
              </a:cxn>
            </a:cxnLst>
            <a:rect l="T9" t="T10" r="T11" b="T12"/>
            <a:pathLst>
              <a:path w="42590" h="21600" fill="none" extrusionOk="0">
                <a:moveTo>
                  <a:pt x="-1" y="19892"/>
                </a:moveTo>
                <a:cubicBezTo>
                  <a:pt x="890" y="8660"/>
                  <a:pt x="10264" y="-1"/>
                  <a:pt x="21532" y="0"/>
                </a:cubicBezTo>
                <a:cubicBezTo>
                  <a:pt x="31609" y="0"/>
                  <a:pt x="40347" y="6968"/>
                  <a:pt x="42590" y="16792"/>
                </a:cubicBezTo>
              </a:path>
              <a:path w="42590" h="21600" stroke="0" extrusionOk="0">
                <a:moveTo>
                  <a:pt x="-1" y="19892"/>
                </a:moveTo>
                <a:cubicBezTo>
                  <a:pt x="890" y="8660"/>
                  <a:pt x="10264" y="-1"/>
                  <a:pt x="21532" y="0"/>
                </a:cubicBezTo>
                <a:cubicBezTo>
                  <a:pt x="31609" y="0"/>
                  <a:pt x="40347" y="6968"/>
                  <a:pt x="42590" y="16792"/>
                </a:cubicBezTo>
                <a:lnTo>
                  <a:pt x="21532" y="21600"/>
                </a:lnTo>
                <a:lnTo>
                  <a:pt x="-1" y="19892"/>
                </a:lnTo>
                <a:close/>
              </a:path>
            </a:pathLst>
          </a:custGeom>
          <a:noFill/>
          <a:ln w="38100">
            <a:solidFill>
              <a:srgbClr val="3A73C6"/>
            </a:solidFill>
            <a:round/>
            <a:headEnd type="triangle" w="sm" len="sm"/>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30734" name="Arc 929"/>
          <p:cNvSpPr>
            <a:spLocks/>
          </p:cNvSpPr>
          <p:nvPr/>
        </p:nvSpPr>
        <p:spPr bwMode="gray">
          <a:xfrm rot="21113746" flipV="1">
            <a:off x="5689600" y="2503488"/>
            <a:ext cx="1295400" cy="249237"/>
          </a:xfrm>
          <a:custGeom>
            <a:avLst/>
            <a:gdLst>
              <a:gd name="T0" fmla="*/ 0 w 38122"/>
              <a:gd name="T1" fmla="*/ 2147483646 h 21600"/>
              <a:gd name="T2" fmla="*/ 2147483646 w 38122"/>
              <a:gd name="T3" fmla="*/ 2147483646 h 21600"/>
              <a:gd name="T4" fmla="*/ 2147483646 w 38122"/>
              <a:gd name="T5" fmla="*/ 2147483646 h 21600"/>
              <a:gd name="T6" fmla="*/ 0 60000 65536"/>
              <a:gd name="T7" fmla="*/ 0 60000 65536"/>
              <a:gd name="T8" fmla="*/ 0 60000 65536"/>
              <a:gd name="T9" fmla="*/ 0 w 38122"/>
              <a:gd name="T10" fmla="*/ 0 h 21600"/>
              <a:gd name="T11" fmla="*/ 38122 w 38122"/>
              <a:gd name="T12" fmla="*/ 21600 h 21600"/>
            </a:gdLst>
            <a:ahLst/>
            <a:cxnLst>
              <a:cxn ang="T6">
                <a:pos x="T0" y="T1"/>
              </a:cxn>
              <a:cxn ang="T7">
                <a:pos x="T2" y="T3"/>
              </a:cxn>
              <a:cxn ang="T8">
                <a:pos x="T4" y="T5"/>
              </a:cxn>
            </a:cxnLst>
            <a:rect l="T9" t="T10" r="T11" b="T12"/>
            <a:pathLst>
              <a:path w="38122" h="21600" fill="none" extrusionOk="0">
                <a:moveTo>
                  <a:pt x="0" y="13266"/>
                </a:moveTo>
                <a:cubicBezTo>
                  <a:pt x="3360" y="5230"/>
                  <a:pt x="11218" y="-1"/>
                  <a:pt x="19928" y="0"/>
                </a:cubicBezTo>
                <a:cubicBezTo>
                  <a:pt x="27293" y="0"/>
                  <a:pt x="34151" y="3753"/>
                  <a:pt x="38122" y="9957"/>
                </a:cubicBezTo>
              </a:path>
              <a:path w="38122" h="21600" stroke="0" extrusionOk="0">
                <a:moveTo>
                  <a:pt x="0" y="13266"/>
                </a:moveTo>
                <a:cubicBezTo>
                  <a:pt x="3360" y="5230"/>
                  <a:pt x="11218" y="-1"/>
                  <a:pt x="19928" y="0"/>
                </a:cubicBezTo>
                <a:cubicBezTo>
                  <a:pt x="27293" y="0"/>
                  <a:pt x="34151" y="3753"/>
                  <a:pt x="38122" y="9957"/>
                </a:cubicBezTo>
                <a:lnTo>
                  <a:pt x="19928" y="21600"/>
                </a:lnTo>
                <a:lnTo>
                  <a:pt x="0" y="13266"/>
                </a:lnTo>
                <a:close/>
              </a:path>
            </a:pathLst>
          </a:custGeom>
          <a:noFill/>
          <a:ln w="38100">
            <a:solidFill>
              <a:srgbClr val="3A73C6"/>
            </a:solidFill>
            <a:round/>
            <a:headEnd type="triangle" w="sm" len="sm"/>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30735" name="Arc 930"/>
          <p:cNvSpPr>
            <a:spLocks/>
          </p:cNvSpPr>
          <p:nvPr/>
        </p:nvSpPr>
        <p:spPr bwMode="gray">
          <a:xfrm rot="1509821">
            <a:off x="6113463" y="1982788"/>
            <a:ext cx="955675" cy="350837"/>
          </a:xfrm>
          <a:custGeom>
            <a:avLst/>
            <a:gdLst>
              <a:gd name="T0" fmla="*/ 0 w 38541"/>
              <a:gd name="T1" fmla="*/ 2147483646 h 21600"/>
              <a:gd name="T2" fmla="*/ 2147483646 w 38541"/>
              <a:gd name="T3" fmla="*/ 2147483646 h 21600"/>
              <a:gd name="T4" fmla="*/ 2147483646 w 38541"/>
              <a:gd name="T5" fmla="*/ 2147483646 h 21600"/>
              <a:gd name="T6" fmla="*/ 0 60000 65536"/>
              <a:gd name="T7" fmla="*/ 0 60000 65536"/>
              <a:gd name="T8" fmla="*/ 0 60000 65536"/>
              <a:gd name="T9" fmla="*/ 0 w 38541"/>
              <a:gd name="T10" fmla="*/ 0 h 21600"/>
              <a:gd name="T11" fmla="*/ 38541 w 38541"/>
              <a:gd name="T12" fmla="*/ 21600 h 21600"/>
            </a:gdLst>
            <a:ahLst/>
            <a:cxnLst>
              <a:cxn ang="T6">
                <a:pos x="T0" y="T1"/>
              </a:cxn>
              <a:cxn ang="T7">
                <a:pos x="T2" y="T3"/>
              </a:cxn>
              <a:cxn ang="T8">
                <a:pos x="T4" y="T5"/>
              </a:cxn>
            </a:cxnLst>
            <a:rect l="T9" t="T10" r="T11" b="T12"/>
            <a:pathLst>
              <a:path w="38541" h="21600" fill="none" extrusionOk="0">
                <a:moveTo>
                  <a:pt x="-1" y="15390"/>
                </a:moveTo>
                <a:cubicBezTo>
                  <a:pt x="2741" y="6255"/>
                  <a:pt x="11150" y="-1"/>
                  <a:pt x="20688" y="0"/>
                </a:cubicBezTo>
                <a:cubicBezTo>
                  <a:pt x="27834" y="0"/>
                  <a:pt x="34518" y="3534"/>
                  <a:pt x="38540" y="9441"/>
                </a:cubicBezTo>
              </a:path>
              <a:path w="38541" h="21600" stroke="0" extrusionOk="0">
                <a:moveTo>
                  <a:pt x="-1" y="15390"/>
                </a:moveTo>
                <a:cubicBezTo>
                  <a:pt x="2741" y="6255"/>
                  <a:pt x="11150" y="-1"/>
                  <a:pt x="20688" y="0"/>
                </a:cubicBezTo>
                <a:cubicBezTo>
                  <a:pt x="27834" y="0"/>
                  <a:pt x="34518" y="3534"/>
                  <a:pt x="38540" y="9441"/>
                </a:cubicBezTo>
                <a:lnTo>
                  <a:pt x="20688" y="21600"/>
                </a:lnTo>
                <a:lnTo>
                  <a:pt x="-1" y="15390"/>
                </a:lnTo>
                <a:close/>
              </a:path>
            </a:pathLst>
          </a:custGeom>
          <a:noFill/>
          <a:ln w="38100">
            <a:solidFill>
              <a:srgbClr val="3A73C6"/>
            </a:solidFill>
            <a:round/>
            <a:headEnd/>
            <a:tailEnd type="triangle" w="sm" len="sm"/>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30736" name="Text Box 931"/>
          <p:cNvSpPr txBox="1">
            <a:spLocks noChangeArrowheads="1"/>
          </p:cNvSpPr>
          <p:nvPr/>
        </p:nvSpPr>
        <p:spPr bwMode="gray">
          <a:xfrm>
            <a:off x="260350" y="1614488"/>
            <a:ext cx="549275"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b="1">
                <a:solidFill>
                  <a:srgbClr val="131A1F"/>
                </a:solidFill>
                <a:latin typeface="ＭＳ Ｐゴシック" panose="020B0600070205080204" pitchFamily="50" charset="-128"/>
              </a:rPr>
              <a:t>機能要求</a:t>
            </a:r>
          </a:p>
        </p:txBody>
      </p:sp>
      <p:pic>
        <p:nvPicPr>
          <p:cNvPr id="30737" name="Picture 932" descr="06"/>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4676775" y="2149475"/>
            <a:ext cx="94615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38" name="Picture 933" descr="images"/>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gray">
          <a:xfrm>
            <a:off x="5434013" y="1404938"/>
            <a:ext cx="658812"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739" name="Group 934"/>
          <p:cNvGrpSpPr>
            <a:grpSpLocks/>
          </p:cNvGrpSpPr>
          <p:nvPr/>
        </p:nvGrpSpPr>
        <p:grpSpPr bwMode="auto">
          <a:xfrm>
            <a:off x="3851275" y="2124075"/>
            <a:ext cx="652463" cy="809625"/>
            <a:chOff x="793" y="2360"/>
            <a:chExt cx="639" cy="818"/>
          </a:xfrm>
        </p:grpSpPr>
        <p:sp>
          <p:nvSpPr>
            <p:cNvPr id="30759" name="Freeform 935"/>
            <p:cNvSpPr>
              <a:spLocks/>
            </p:cNvSpPr>
            <p:nvPr/>
          </p:nvSpPr>
          <p:spPr bwMode="gray">
            <a:xfrm>
              <a:off x="799" y="3040"/>
              <a:ext cx="489" cy="138"/>
            </a:xfrm>
            <a:custGeom>
              <a:avLst/>
              <a:gdLst>
                <a:gd name="T0" fmla="*/ 0 w 530"/>
                <a:gd name="T1" fmla="*/ 106 h 138"/>
                <a:gd name="T2" fmla="*/ 4 w 530"/>
                <a:gd name="T3" fmla="*/ 62 h 138"/>
                <a:gd name="T4" fmla="*/ 11 w 530"/>
                <a:gd name="T5" fmla="*/ 0 h 138"/>
                <a:gd name="T6" fmla="*/ 12 w 530"/>
                <a:gd name="T7" fmla="*/ 4 h 138"/>
                <a:gd name="T8" fmla="*/ 12 w 530"/>
                <a:gd name="T9" fmla="*/ 22 h 138"/>
                <a:gd name="T10" fmla="*/ 12 w 530"/>
                <a:gd name="T11" fmla="*/ 22 h 138"/>
                <a:gd name="T12" fmla="*/ 12 w 530"/>
                <a:gd name="T13" fmla="*/ 22 h 138"/>
                <a:gd name="T14" fmla="*/ 12 w 530"/>
                <a:gd name="T15" fmla="*/ 22 h 138"/>
                <a:gd name="T16" fmla="*/ 12 w 530"/>
                <a:gd name="T17" fmla="*/ 26 h 138"/>
                <a:gd name="T18" fmla="*/ 12 w 530"/>
                <a:gd name="T19" fmla="*/ 38 h 138"/>
                <a:gd name="T20" fmla="*/ 13 w 530"/>
                <a:gd name="T21" fmla="*/ 56 h 138"/>
                <a:gd name="T22" fmla="*/ 13 w 530"/>
                <a:gd name="T23" fmla="*/ 138 h 138"/>
                <a:gd name="T24" fmla="*/ 4 w 530"/>
                <a:gd name="T25" fmla="*/ 138 h 138"/>
                <a:gd name="T26" fmla="*/ 0 w 530"/>
                <a:gd name="T27" fmla="*/ 106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0"/>
                <a:gd name="T43" fmla="*/ 0 h 138"/>
                <a:gd name="T44" fmla="*/ 530 w 530"/>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0" h="138">
                  <a:moveTo>
                    <a:pt x="0" y="106"/>
                  </a:moveTo>
                  <a:lnTo>
                    <a:pt x="4" y="62"/>
                  </a:lnTo>
                  <a:lnTo>
                    <a:pt x="460" y="0"/>
                  </a:lnTo>
                  <a:lnTo>
                    <a:pt x="484" y="4"/>
                  </a:lnTo>
                  <a:lnTo>
                    <a:pt x="484" y="22"/>
                  </a:lnTo>
                  <a:lnTo>
                    <a:pt x="504" y="22"/>
                  </a:lnTo>
                  <a:lnTo>
                    <a:pt x="508" y="26"/>
                  </a:lnTo>
                  <a:lnTo>
                    <a:pt x="516" y="38"/>
                  </a:lnTo>
                  <a:lnTo>
                    <a:pt x="526" y="56"/>
                  </a:lnTo>
                  <a:lnTo>
                    <a:pt x="530" y="138"/>
                  </a:lnTo>
                  <a:lnTo>
                    <a:pt x="4" y="138"/>
                  </a:lnTo>
                  <a:lnTo>
                    <a:pt x="0" y="106"/>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60" name="Freeform 936"/>
            <p:cNvSpPr>
              <a:spLocks/>
            </p:cNvSpPr>
            <p:nvPr/>
          </p:nvSpPr>
          <p:spPr bwMode="gray">
            <a:xfrm>
              <a:off x="907" y="2910"/>
              <a:ext cx="344" cy="206"/>
            </a:xfrm>
            <a:custGeom>
              <a:avLst/>
              <a:gdLst>
                <a:gd name="T0" fmla="*/ 6 w 372"/>
                <a:gd name="T1" fmla="*/ 2 h 206"/>
                <a:gd name="T2" fmla="*/ 8 w 372"/>
                <a:gd name="T3" fmla="*/ 0 h 206"/>
                <a:gd name="T4" fmla="*/ 9 w 372"/>
                <a:gd name="T5" fmla="*/ 44 h 206"/>
                <a:gd name="T6" fmla="*/ 10 w 372"/>
                <a:gd name="T7" fmla="*/ 52 h 206"/>
                <a:gd name="T8" fmla="*/ 10 w 372"/>
                <a:gd name="T9" fmla="*/ 68 h 206"/>
                <a:gd name="T10" fmla="*/ 9 w 372"/>
                <a:gd name="T11" fmla="*/ 152 h 206"/>
                <a:gd name="T12" fmla="*/ 6 w 372"/>
                <a:gd name="T13" fmla="*/ 206 h 206"/>
                <a:gd name="T14" fmla="*/ 6 w 372"/>
                <a:gd name="T15" fmla="*/ 98 h 206"/>
                <a:gd name="T16" fmla="*/ 0 w 372"/>
                <a:gd name="T17" fmla="*/ 74 h 206"/>
                <a:gd name="T18" fmla="*/ 6 w 372"/>
                <a:gd name="T19" fmla="*/ 2 h 2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06"/>
                <a:gd name="T32" fmla="*/ 372 w 372"/>
                <a:gd name="T33" fmla="*/ 206 h 20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06">
                  <a:moveTo>
                    <a:pt x="8" y="2"/>
                  </a:moveTo>
                  <a:lnTo>
                    <a:pt x="340" y="0"/>
                  </a:lnTo>
                  <a:lnTo>
                    <a:pt x="346" y="44"/>
                  </a:lnTo>
                  <a:lnTo>
                    <a:pt x="372" y="52"/>
                  </a:lnTo>
                  <a:lnTo>
                    <a:pt x="372" y="68"/>
                  </a:lnTo>
                  <a:lnTo>
                    <a:pt x="370" y="152"/>
                  </a:lnTo>
                  <a:lnTo>
                    <a:pt x="66" y="206"/>
                  </a:lnTo>
                  <a:lnTo>
                    <a:pt x="72" y="98"/>
                  </a:lnTo>
                  <a:lnTo>
                    <a:pt x="0" y="74"/>
                  </a:lnTo>
                  <a:lnTo>
                    <a:pt x="8" y="2"/>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30761" name="Freeform 937"/>
            <p:cNvSpPr>
              <a:spLocks/>
            </p:cNvSpPr>
            <p:nvPr/>
          </p:nvSpPr>
          <p:spPr bwMode="gray">
            <a:xfrm>
              <a:off x="994" y="2990"/>
              <a:ext cx="124" cy="112"/>
            </a:xfrm>
            <a:custGeom>
              <a:avLst/>
              <a:gdLst>
                <a:gd name="T0" fmla="*/ 4 w 134"/>
                <a:gd name="T1" fmla="*/ 6 h 112"/>
                <a:gd name="T2" fmla="*/ 6 w 134"/>
                <a:gd name="T3" fmla="*/ 0 h 112"/>
                <a:gd name="T4" fmla="*/ 6 w 134"/>
                <a:gd name="T5" fmla="*/ 14 h 112"/>
                <a:gd name="T6" fmla="*/ 6 w 134"/>
                <a:gd name="T7" fmla="*/ 14 h 112"/>
                <a:gd name="T8" fmla="*/ 6 w 134"/>
                <a:gd name="T9" fmla="*/ 14 h 112"/>
                <a:gd name="T10" fmla="*/ 6 w 134"/>
                <a:gd name="T11" fmla="*/ 14 h 112"/>
                <a:gd name="T12" fmla="*/ 6 w 134"/>
                <a:gd name="T13" fmla="*/ 18 h 112"/>
                <a:gd name="T14" fmla="*/ 6 w 134"/>
                <a:gd name="T15" fmla="*/ 24 h 112"/>
                <a:gd name="T16" fmla="*/ 6 w 134"/>
                <a:gd name="T17" fmla="*/ 28 h 112"/>
                <a:gd name="T18" fmla="*/ 6 w 134"/>
                <a:gd name="T19" fmla="*/ 34 h 112"/>
                <a:gd name="T20" fmla="*/ 6 w 134"/>
                <a:gd name="T21" fmla="*/ 50 h 112"/>
                <a:gd name="T22" fmla="*/ 6 w 134"/>
                <a:gd name="T23" fmla="*/ 50 h 112"/>
                <a:gd name="T24" fmla="*/ 6 w 134"/>
                <a:gd name="T25" fmla="*/ 92 h 112"/>
                <a:gd name="T26" fmla="*/ 0 w 134"/>
                <a:gd name="T27" fmla="*/ 112 h 112"/>
                <a:gd name="T28" fmla="*/ 4 w 134"/>
                <a:gd name="T29" fmla="*/ 26 h 112"/>
                <a:gd name="T30" fmla="*/ 4 w 134"/>
                <a:gd name="T31" fmla="*/ 26 h 112"/>
                <a:gd name="T32" fmla="*/ 4 w 134"/>
                <a:gd name="T33" fmla="*/ 18 h 112"/>
                <a:gd name="T34" fmla="*/ 4 w 134"/>
                <a:gd name="T35" fmla="*/ 12 h 112"/>
                <a:gd name="T36" fmla="*/ 4 w 134"/>
                <a:gd name="T37" fmla="*/ 6 h 112"/>
                <a:gd name="T38" fmla="*/ 4 w 134"/>
                <a:gd name="T39" fmla="*/ 6 h 1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4"/>
                <a:gd name="T61" fmla="*/ 0 h 112"/>
                <a:gd name="T62" fmla="*/ 134 w 134"/>
                <a:gd name="T63" fmla="*/ 112 h 1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4" h="112">
                  <a:moveTo>
                    <a:pt x="4" y="6"/>
                  </a:moveTo>
                  <a:lnTo>
                    <a:pt x="70" y="0"/>
                  </a:lnTo>
                  <a:lnTo>
                    <a:pt x="72" y="14"/>
                  </a:lnTo>
                  <a:lnTo>
                    <a:pt x="112" y="14"/>
                  </a:lnTo>
                  <a:lnTo>
                    <a:pt x="114" y="14"/>
                  </a:lnTo>
                  <a:lnTo>
                    <a:pt x="120" y="18"/>
                  </a:lnTo>
                  <a:lnTo>
                    <a:pt x="124" y="24"/>
                  </a:lnTo>
                  <a:lnTo>
                    <a:pt x="126" y="28"/>
                  </a:lnTo>
                  <a:lnTo>
                    <a:pt x="126" y="34"/>
                  </a:lnTo>
                  <a:lnTo>
                    <a:pt x="128" y="50"/>
                  </a:lnTo>
                  <a:lnTo>
                    <a:pt x="134" y="50"/>
                  </a:lnTo>
                  <a:lnTo>
                    <a:pt x="134" y="92"/>
                  </a:lnTo>
                  <a:lnTo>
                    <a:pt x="0" y="112"/>
                  </a:lnTo>
                  <a:lnTo>
                    <a:pt x="4" y="26"/>
                  </a:lnTo>
                  <a:lnTo>
                    <a:pt x="4" y="18"/>
                  </a:lnTo>
                  <a:lnTo>
                    <a:pt x="4" y="12"/>
                  </a:lnTo>
                  <a:lnTo>
                    <a:pt x="4" y="6"/>
                  </a:lnTo>
                  <a:close/>
                </a:path>
              </a:pathLst>
            </a:custGeom>
            <a:solidFill>
              <a:srgbClr val="737373"/>
            </a:solidFill>
            <a:ln w="3175">
              <a:solidFill>
                <a:srgbClr val="000000"/>
              </a:solidFill>
              <a:prstDash val="solid"/>
              <a:round/>
              <a:headEnd/>
              <a:tailEnd/>
            </a:ln>
          </p:spPr>
          <p:txBody>
            <a:bodyPr/>
            <a:lstStyle/>
            <a:p>
              <a:endParaRPr lang="ja-JP" altLang="en-US"/>
            </a:p>
          </p:txBody>
        </p:sp>
        <p:sp>
          <p:nvSpPr>
            <p:cNvPr id="30762" name="Freeform 938"/>
            <p:cNvSpPr>
              <a:spLocks/>
            </p:cNvSpPr>
            <p:nvPr/>
          </p:nvSpPr>
          <p:spPr bwMode="gray">
            <a:xfrm>
              <a:off x="793" y="2848"/>
              <a:ext cx="207" cy="282"/>
            </a:xfrm>
            <a:custGeom>
              <a:avLst/>
              <a:gdLst>
                <a:gd name="T0" fmla="*/ 0 w 224"/>
                <a:gd name="T1" fmla="*/ 260 h 282"/>
                <a:gd name="T2" fmla="*/ 6 w 224"/>
                <a:gd name="T3" fmla="*/ 282 h 282"/>
                <a:gd name="T4" fmla="*/ 6 w 224"/>
                <a:gd name="T5" fmla="*/ 280 h 282"/>
                <a:gd name="T6" fmla="*/ 6 w 224"/>
                <a:gd name="T7" fmla="*/ 272 h 282"/>
                <a:gd name="T8" fmla="*/ 6 w 224"/>
                <a:gd name="T9" fmla="*/ 166 h 282"/>
                <a:gd name="T10" fmla="*/ 6 w 224"/>
                <a:gd name="T11" fmla="*/ 166 h 282"/>
                <a:gd name="T12" fmla="*/ 6 w 224"/>
                <a:gd name="T13" fmla="*/ 162 h 282"/>
                <a:gd name="T14" fmla="*/ 6 w 224"/>
                <a:gd name="T15" fmla="*/ 148 h 282"/>
                <a:gd name="T16" fmla="*/ 6 w 224"/>
                <a:gd name="T17" fmla="*/ 134 h 282"/>
                <a:gd name="T18" fmla="*/ 6 w 224"/>
                <a:gd name="T19" fmla="*/ 126 h 282"/>
                <a:gd name="T20" fmla="*/ 6 w 224"/>
                <a:gd name="T21" fmla="*/ 122 h 282"/>
                <a:gd name="T22" fmla="*/ 6 w 224"/>
                <a:gd name="T23" fmla="*/ 122 h 282"/>
                <a:gd name="T24" fmla="*/ 6 w 224"/>
                <a:gd name="T25" fmla="*/ 116 h 282"/>
                <a:gd name="T26" fmla="*/ 6 w 224"/>
                <a:gd name="T27" fmla="*/ 110 h 282"/>
                <a:gd name="T28" fmla="*/ 6 w 224"/>
                <a:gd name="T29" fmla="*/ 104 h 282"/>
                <a:gd name="T30" fmla="*/ 6 w 224"/>
                <a:gd name="T31" fmla="*/ 104 h 282"/>
                <a:gd name="T32" fmla="*/ 6 w 224"/>
                <a:gd name="T33" fmla="*/ 100 h 282"/>
                <a:gd name="T34" fmla="*/ 6 w 224"/>
                <a:gd name="T35" fmla="*/ 94 h 282"/>
                <a:gd name="T36" fmla="*/ 6 w 224"/>
                <a:gd name="T37" fmla="*/ 86 h 282"/>
                <a:gd name="T38" fmla="*/ 6 w 224"/>
                <a:gd name="T39" fmla="*/ 76 h 282"/>
                <a:gd name="T40" fmla="*/ 6 w 224"/>
                <a:gd name="T41" fmla="*/ 76 h 282"/>
                <a:gd name="T42" fmla="*/ 6 w 224"/>
                <a:gd name="T43" fmla="*/ 20 h 282"/>
                <a:gd name="T44" fmla="*/ 6 w 224"/>
                <a:gd name="T45" fmla="*/ 20 h 282"/>
                <a:gd name="T46" fmla="*/ 6 w 224"/>
                <a:gd name="T47" fmla="*/ 18 h 282"/>
                <a:gd name="T48" fmla="*/ 6 w 224"/>
                <a:gd name="T49" fmla="*/ 12 h 282"/>
                <a:gd name="T50" fmla="*/ 6 w 224"/>
                <a:gd name="T51" fmla="*/ 6 h 282"/>
                <a:gd name="T52" fmla="*/ 6 w 224"/>
                <a:gd name="T53" fmla="*/ 2 h 282"/>
                <a:gd name="T54" fmla="*/ 6 w 224"/>
                <a:gd name="T55" fmla="*/ 2 h 282"/>
                <a:gd name="T56" fmla="*/ 6 w 224"/>
                <a:gd name="T57" fmla="*/ 2 h 282"/>
                <a:gd name="T58" fmla="*/ 6 w 224"/>
                <a:gd name="T59" fmla="*/ 0 h 282"/>
                <a:gd name="T60" fmla="*/ 6 w 224"/>
                <a:gd name="T61" fmla="*/ 0 h 282"/>
                <a:gd name="T62" fmla="*/ 6 w 224"/>
                <a:gd name="T63" fmla="*/ 0 h 282"/>
                <a:gd name="T64" fmla="*/ 6 w 224"/>
                <a:gd name="T65" fmla="*/ 6 h 282"/>
                <a:gd name="T66" fmla="*/ 6 w 224"/>
                <a:gd name="T67" fmla="*/ 14 h 282"/>
                <a:gd name="T68" fmla="*/ 6 w 224"/>
                <a:gd name="T69" fmla="*/ 26 h 282"/>
                <a:gd name="T70" fmla="*/ 6 w 224"/>
                <a:gd name="T71" fmla="*/ 26 h 282"/>
                <a:gd name="T72" fmla="*/ 6 w 224"/>
                <a:gd name="T73" fmla="*/ 56 h 282"/>
                <a:gd name="T74" fmla="*/ 0 w 224"/>
                <a:gd name="T75" fmla="*/ 72 h 282"/>
                <a:gd name="T76" fmla="*/ 0 w 224"/>
                <a:gd name="T77" fmla="*/ 260 h 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4"/>
                <a:gd name="T118" fmla="*/ 0 h 282"/>
                <a:gd name="T119" fmla="*/ 224 w 224"/>
                <a:gd name="T120" fmla="*/ 282 h 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4" h="282">
                  <a:moveTo>
                    <a:pt x="0" y="260"/>
                  </a:moveTo>
                  <a:lnTo>
                    <a:pt x="146" y="282"/>
                  </a:lnTo>
                  <a:lnTo>
                    <a:pt x="164" y="280"/>
                  </a:lnTo>
                  <a:lnTo>
                    <a:pt x="218" y="272"/>
                  </a:lnTo>
                  <a:lnTo>
                    <a:pt x="224" y="166"/>
                  </a:lnTo>
                  <a:lnTo>
                    <a:pt x="222" y="162"/>
                  </a:lnTo>
                  <a:lnTo>
                    <a:pt x="220" y="148"/>
                  </a:lnTo>
                  <a:lnTo>
                    <a:pt x="214" y="134"/>
                  </a:lnTo>
                  <a:lnTo>
                    <a:pt x="208" y="126"/>
                  </a:lnTo>
                  <a:lnTo>
                    <a:pt x="204" y="122"/>
                  </a:lnTo>
                  <a:lnTo>
                    <a:pt x="192" y="116"/>
                  </a:lnTo>
                  <a:lnTo>
                    <a:pt x="180" y="110"/>
                  </a:lnTo>
                  <a:lnTo>
                    <a:pt x="158" y="104"/>
                  </a:lnTo>
                  <a:lnTo>
                    <a:pt x="150" y="100"/>
                  </a:lnTo>
                  <a:lnTo>
                    <a:pt x="142" y="94"/>
                  </a:lnTo>
                  <a:lnTo>
                    <a:pt x="138" y="86"/>
                  </a:lnTo>
                  <a:lnTo>
                    <a:pt x="134" y="76"/>
                  </a:lnTo>
                  <a:lnTo>
                    <a:pt x="124" y="20"/>
                  </a:lnTo>
                  <a:lnTo>
                    <a:pt x="122" y="18"/>
                  </a:lnTo>
                  <a:lnTo>
                    <a:pt x="120" y="12"/>
                  </a:lnTo>
                  <a:lnTo>
                    <a:pt x="112" y="6"/>
                  </a:lnTo>
                  <a:lnTo>
                    <a:pt x="106" y="2"/>
                  </a:lnTo>
                  <a:lnTo>
                    <a:pt x="98" y="2"/>
                  </a:lnTo>
                  <a:lnTo>
                    <a:pt x="64" y="0"/>
                  </a:lnTo>
                  <a:lnTo>
                    <a:pt x="44" y="0"/>
                  </a:lnTo>
                  <a:lnTo>
                    <a:pt x="38" y="6"/>
                  </a:lnTo>
                  <a:lnTo>
                    <a:pt x="30" y="14"/>
                  </a:lnTo>
                  <a:lnTo>
                    <a:pt x="22" y="26"/>
                  </a:lnTo>
                  <a:lnTo>
                    <a:pt x="8" y="56"/>
                  </a:lnTo>
                  <a:lnTo>
                    <a:pt x="0" y="72"/>
                  </a:lnTo>
                  <a:lnTo>
                    <a:pt x="0" y="260"/>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30763" name="Freeform 939"/>
            <p:cNvSpPr>
              <a:spLocks/>
            </p:cNvSpPr>
            <p:nvPr/>
          </p:nvSpPr>
          <p:spPr bwMode="gray">
            <a:xfrm>
              <a:off x="998" y="3050"/>
              <a:ext cx="118" cy="36"/>
            </a:xfrm>
            <a:custGeom>
              <a:avLst/>
              <a:gdLst>
                <a:gd name="T0" fmla="*/ 0 w 128"/>
                <a:gd name="T1" fmla="*/ 14 h 36"/>
                <a:gd name="T2" fmla="*/ 6 w 128"/>
                <a:gd name="T3" fmla="*/ 0 h 36"/>
                <a:gd name="T4" fmla="*/ 6 w 128"/>
                <a:gd name="T5" fmla="*/ 20 h 36"/>
                <a:gd name="T6" fmla="*/ 4 w 128"/>
                <a:gd name="T7" fmla="*/ 36 h 36"/>
                <a:gd name="T8" fmla="*/ 0 w 128"/>
                <a:gd name="T9" fmla="*/ 14 h 36"/>
                <a:gd name="T10" fmla="*/ 0 60000 65536"/>
                <a:gd name="T11" fmla="*/ 0 60000 65536"/>
                <a:gd name="T12" fmla="*/ 0 60000 65536"/>
                <a:gd name="T13" fmla="*/ 0 60000 65536"/>
                <a:gd name="T14" fmla="*/ 0 60000 65536"/>
                <a:gd name="T15" fmla="*/ 0 w 128"/>
                <a:gd name="T16" fmla="*/ 0 h 36"/>
                <a:gd name="T17" fmla="*/ 128 w 128"/>
                <a:gd name="T18" fmla="*/ 36 h 36"/>
              </a:gdLst>
              <a:ahLst/>
              <a:cxnLst>
                <a:cxn ang="T10">
                  <a:pos x="T0" y="T1"/>
                </a:cxn>
                <a:cxn ang="T11">
                  <a:pos x="T2" y="T3"/>
                </a:cxn>
                <a:cxn ang="T12">
                  <a:pos x="T4" y="T5"/>
                </a:cxn>
                <a:cxn ang="T13">
                  <a:pos x="T6" y="T7"/>
                </a:cxn>
                <a:cxn ang="T14">
                  <a:pos x="T8" y="T9"/>
                </a:cxn>
              </a:cxnLst>
              <a:rect l="T15" t="T16" r="T17" b="T18"/>
              <a:pathLst>
                <a:path w="128" h="36">
                  <a:moveTo>
                    <a:pt x="0" y="14"/>
                  </a:moveTo>
                  <a:lnTo>
                    <a:pt x="128" y="0"/>
                  </a:lnTo>
                  <a:lnTo>
                    <a:pt x="124" y="20"/>
                  </a:lnTo>
                  <a:lnTo>
                    <a:pt x="4" y="36"/>
                  </a:lnTo>
                  <a:lnTo>
                    <a:pt x="0" y="14"/>
                  </a:lnTo>
                  <a:close/>
                </a:path>
              </a:pathLst>
            </a:custGeom>
            <a:solidFill>
              <a:srgbClr val="CCCCCC"/>
            </a:solidFill>
            <a:ln w="3175">
              <a:solidFill>
                <a:srgbClr val="000000"/>
              </a:solidFill>
              <a:prstDash val="solid"/>
              <a:round/>
              <a:headEnd/>
              <a:tailEnd/>
            </a:ln>
          </p:spPr>
          <p:txBody>
            <a:bodyPr/>
            <a:lstStyle/>
            <a:p>
              <a:endParaRPr lang="ja-JP" altLang="en-US"/>
            </a:p>
          </p:txBody>
        </p:sp>
        <p:sp>
          <p:nvSpPr>
            <p:cNvPr id="30764" name="Freeform 940"/>
            <p:cNvSpPr>
              <a:spLocks noEditPoints="1"/>
            </p:cNvSpPr>
            <p:nvPr/>
          </p:nvSpPr>
          <p:spPr bwMode="gray">
            <a:xfrm>
              <a:off x="1131" y="3044"/>
              <a:ext cx="79" cy="112"/>
            </a:xfrm>
            <a:custGeom>
              <a:avLst/>
              <a:gdLst>
                <a:gd name="T0" fmla="*/ 6 w 86"/>
                <a:gd name="T1" fmla="*/ 0 h 112"/>
                <a:gd name="T2" fmla="*/ 6 w 86"/>
                <a:gd name="T3" fmla="*/ 4 h 112"/>
                <a:gd name="T4" fmla="*/ 6 w 86"/>
                <a:gd name="T5" fmla="*/ 16 h 112"/>
                <a:gd name="T6" fmla="*/ 4 w 86"/>
                <a:gd name="T7" fmla="*/ 34 h 112"/>
                <a:gd name="T8" fmla="*/ 0 w 86"/>
                <a:gd name="T9" fmla="*/ 56 h 112"/>
                <a:gd name="T10" fmla="*/ 2 w 86"/>
                <a:gd name="T11" fmla="*/ 68 h 112"/>
                <a:gd name="T12" fmla="*/ 6 w 86"/>
                <a:gd name="T13" fmla="*/ 88 h 112"/>
                <a:gd name="T14" fmla="*/ 6 w 86"/>
                <a:gd name="T15" fmla="*/ 102 h 112"/>
                <a:gd name="T16" fmla="*/ 6 w 86"/>
                <a:gd name="T17" fmla="*/ 112 h 112"/>
                <a:gd name="T18" fmla="*/ 6 w 86"/>
                <a:gd name="T19" fmla="*/ 112 h 112"/>
                <a:gd name="T20" fmla="*/ 6 w 86"/>
                <a:gd name="T21" fmla="*/ 108 h 112"/>
                <a:gd name="T22" fmla="*/ 6 w 86"/>
                <a:gd name="T23" fmla="*/ 96 h 112"/>
                <a:gd name="T24" fmla="*/ 6 w 86"/>
                <a:gd name="T25" fmla="*/ 78 h 112"/>
                <a:gd name="T26" fmla="*/ 6 w 86"/>
                <a:gd name="T27" fmla="*/ 56 h 112"/>
                <a:gd name="T28" fmla="*/ 6 w 86"/>
                <a:gd name="T29" fmla="*/ 44 h 112"/>
                <a:gd name="T30" fmla="*/ 6 w 86"/>
                <a:gd name="T31" fmla="*/ 24 h 112"/>
                <a:gd name="T32" fmla="*/ 6 w 86"/>
                <a:gd name="T33" fmla="*/ 10 h 112"/>
                <a:gd name="T34" fmla="*/ 6 w 86"/>
                <a:gd name="T35" fmla="*/ 0 h 112"/>
                <a:gd name="T36" fmla="*/ 6 w 86"/>
                <a:gd name="T37" fmla="*/ 0 h 112"/>
                <a:gd name="T38" fmla="*/ 6 w 86"/>
                <a:gd name="T39" fmla="*/ 98 h 112"/>
                <a:gd name="T40" fmla="*/ 6 w 86"/>
                <a:gd name="T41" fmla="*/ 94 h 112"/>
                <a:gd name="T42" fmla="*/ 6 w 86"/>
                <a:gd name="T43" fmla="*/ 86 h 112"/>
                <a:gd name="T44" fmla="*/ 6 w 86"/>
                <a:gd name="T45" fmla="*/ 72 h 112"/>
                <a:gd name="T46" fmla="*/ 6 w 86"/>
                <a:gd name="T47" fmla="*/ 56 h 112"/>
                <a:gd name="T48" fmla="*/ 6 w 86"/>
                <a:gd name="T49" fmla="*/ 48 h 112"/>
                <a:gd name="T50" fmla="*/ 6 w 86"/>
                <a:gd name="T51" fmla="*/ 32 h 112"/>
                <a:gd name="T52" fmla="*/ 6 w 86"/>
                <a:gd name="T53" fmla="*/ 20 h 112"/>
                <a:gd name="T54" fmla="*/ 6 w 86"/>
                <a:gd name="T55" fmla="*/ 14 h 112"/>
                <a:gd name="T56" fmla="*/ 6 w 86"/>
                <a:gd name="T57" fmla="*/ 14 h 112"/>
                <a:gd name="T58" fmla="*/ 6 w 86"/>
                <a:gd name="T59" fmla="*/ 18 h 112"/>
                <a:gd name="T60" fmla="*/ 6 w 86"/>
                <a:gd name="T61" fmla="*/ 26 h 112"/>
                <a:gd name="T62" fmla="*/ 6 w 86"/>
                <a:gd name="T63" fmla="*/ 40 h 112"/>
                <a:gd name="T64" fmla="*/ 6 w 86"/>
                <a:gd name="T65" fmla="*/ 56 h 112"/>
                <a:gd name="T66" fmla="*/ 6 w 86"/>
                <a:gd name="T67" fmla="*/ 64 h 112"/>
                <a:gd name="T68" fmla="*/ 6 w 86"/>
                <a:gd name="T69" fmla="*/ 80 h 112"/>
                <a:gd name="T70" fmla="*/ 6 w 86"/>
                <a:gd name="T71" fmla="*/ 90 h 112"/>
                <a:gd name="T72" fmla="*/ 6 w 86"/>
                <a:gd name="T73" fmla="*/ 98 h 112"/>
                <a:gd name="T74" fmla="*/ 6 w 86"/>
                <a:gd name="T75" fmla="*/ 98 h 1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6"/>
                <a:gd name="T115" fmla="*/ 0 h 112"/>
                <a:gd name="T116" fmla="*/ 86 w 86"/>
                <a:gd name="T117" fmla="*/ 112 h 11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6" h="112">
                  <a:moveTo>
                    <a:pt x="44" y="0"/>
                  </a:moveTo>
                  <a:lnTo>
                    <a:pt x="44" y="0"/>
                  </a:lnTo>
                  <a:lnTo>
                    <a:pt x="34" y="0"/>
                  </a:lnTo>
                  <a:lnTo>
                    <a:pt x="26" y="4"/>
                  </a:lnTo>
                  <a:lnTo>
                    <a:pt x="20" y="10"/>
                  </a:lnTo>
                  <a:lnTo>
                    <a:pt x="14" y="16"/>
                  </a:lnTo>
                  <a:lnTo>
                    <a:pt x="8" y="24"/>
                  </a:lnTo>
                  <a:lnTo>
                    <a:pt x="4" y="34"/>
                  </a:lnTo>
                  <a:lnTo>
                    <a:pt x="2" y="44"/>
                  </a:lnTo>
                  <a:lnTo>
                    <a:pt x="0" y="56"/>
                  </a:lnTo>
                  <a:lnTo>
                    <a:pt x="2" y="68"/>
                  </a:lnTo>
                  <a:lnTo>
                    <a:pt x="4" y="78"/>
                  </a:lnTo>
                  <a:lnTo>
                    <a:pt x="8" y="88"/>
                  </a:lnTo>
                  <a:lnTo>
                    <a:pt x="14" y="96"/>
                  </a:lnTo>
                  <a:lnTo>
                    <a:pt x="20" y="102"/>
                  </a:lnTo>
                  <a:lnTo>
                    <a:pt x="26" y="108"/>
                  </a:lnTo>
                  <a:lnTo>
                    <a:pt x="34" y="112"/>
                  </a:lnTo>
                  <a:lnTo>
                    <a:pt x="44" y="112"/>
                  </a:lnTo>
                  <a:lnTo>
                    <a:pt x="52" y="112"/>
                  </a:lnTo>
                  <a:lnTo>
                    <a:pt x="60" y="108"/>
                  </a:lnTo>
                  <a:lnTo>
                    <a:pt x="68" y="102"/>
                  </a:lnTo>
                  <a:lnTo>
                    <a:pt x="74" y="96"/>
                  </a:lnTo>
                  <a:lnTo>
                    <a:pt x="80" y="88"/>
                  </a:lnTo>
                  <a:lnTo>
                    <a:pt x="84" y="78"/>
                  </a:lnTo>
                  <a:lnTo>
                    <a:pt x="86" y="68"/>
                  </a:lnTo>
                  <a:lnTo>
                    <a:pt x="86" y="56"/>
                  </a:lnTo>
                  <a:lnTo>
                    <a:pt x="86" y="44"/>
                  </a:lnTo>
                  <a:lnTo>
                    <a:pt x="84" y="34"/>
                  </a:lnTo>
                  <a:lnTo>
                    <a:pt x="80" y="24"/>
                  </a:lnTo>
                  <a:lnTo>
                    <a:pt x="74" y="16"/>
                  </a:lnTo>
                  <a:lnTo>
                    <a:pt x="68" y="10"/>
                  </a:lnTo>
                  <a:lnTo>
                    <a:pt x="60" y="4"/>
                  </a:lnTo>
                  <a:lnTo>
                    <a:pt x="52" y="0"/>
                  </a:lnTo>
                  <a:lnTo>
                    <a:pt x="44" y="0"/>
                  </a:lnTo>
                  <a:close/>
                  <a:moveTo>
                    <a:pt x="44" y="98"/>
                  </a:moveTo>
                  <a:lnTo>
                    <a:pt x="44" y="98"/>
                  </a:lnTo>
                  <a:lnTo>
                    <a:pt x="38" y="98"/>
                  </a:lnTo>
                  <a:lnTo>
                    <a:pt x="32" y="94"/>
                  </a:lnTo>
                  <a:lnTo>
                    <a:pt x="26" y="90"/>
                  </a:lnTo>
                  <a:lnTo>
                    <a:pt x="22" y="86"/>
                  </a:lnTo>
                  <a:lnTo>
                    <a:pt x="18" y="80"/>
                  </a:lnTo>
                  <a:lnTo>
                    <a:pt x="16" y="72"/>
                  </a:lnTo>
                  <a:lnTo>
                    <a:pt x="14" y="64"/>
                  </a:lnTo>
                  <a:lnTo>
                    <a:pt x="14" y="56"/>
                  </a:lnTo>
                  <a:lnTo>
                    <a:pt x="14" y="48"/>
                  </a:lnTo>
                  <a:lnTo>
                    <a:pt x="16" y="40"/>
                  </a:lnTo>
                  <a:lnTo>
                    <a:pt x="18" y="32"/>
                  </a:lnTo>
                  <a:lnTo>
                    <a:pt x="22" y="26"/>
                  </a:lnTo>
                  <a:lnTo>
                    <a:pt x="26" y="20"/>
                  </a:lnTo>
                  <a:lnTo>
                    <a:pt x="32" y="18"/>
                  </a:lnTo>
                  <a:lnTo>
                    <a:pt x="38" y="14"/>
                  </a:lnTo>
                  <a:lnTo>
                    <a:pt x="44" y="14"/>
                  </a:lnTo>
                  <a:lnTo>
                    <a:pt x="50" y="14"/>
                  </a:lnTo>
                  <a:lnTo>
                    <a:pt x="56" y="18"/>
                  </a:lnTo>
                  <a:lnTo>
                    <a:pt x="60" y="20"/>
                  </a:lnTo>
                  <a:lnTo>
                    <a:pt x="66" y="26"/>
                  </a:lnTo>
                  <a:lnTo>
                    <a:pt x="68" y="32"/>
                  </a:lnTo>
                  <a:lnTo>
                    <a:pt x="72" y="40"/>
                  </a:lnTo>
                  <a:lnTo>
                    <a:pt x="74" y="48"/>
                  </a:lnTo>
                  <a:lnTo>
                    <a:pt x="74" y="56"/>
                  </a:lnTo>
                  <a:lnTo>
                    <a:pt x="74" y="64"/>
                  </a:lnTo>
                  <a:lnTo>
                    <a:pt x="72" y="72"/>
                  </a:lnTo>
                  <a:lnTo>
                    <a:pt x="68" y="80"/>
                  </a:lnTo>
                  <a:lnTo>
                    <a:pt x="66" y="86"/>
                  </a:lnTo>
                  <a:lnTo>
                    <a:pt x="60" y="90"/>
                  </a:lnTo>
                  <a:lnTo>
                    <a:pt x="56" y="94"/>
                  </a:lnTo>
                  <a:lnTo>
                    <a:pt x="50" y="98"/>
                  </a:lnTo>
                  <a:lnTo>
                    <a:pt x="44" y="98"/>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30765" name="Freeform 941"/>
            <p:cNvSpPr>
              <a:spLocks/>
            </p:cNvSpPr>
            <p:nvPr/>
          </p:nvSpPr>
          <p:spPr bwMode="gray">
            <a:xfrm>
              <a:off x="1149" y="3060"/>
              <a:ext cx="37" cy="50"/>
            </a:xfrm>
            <a:custGeom>
              <a:avLst/>
              <a:gdLst>
                <a:gd name="T0" fmla="*/ 6 w 40"/>
                <a:gd name="T1" fmla="*/ 34 h 50"/>
                <a:gd name="T2" fmla="*/ 6 w 40"/>
                <a:gd name="T3" fmla="*/ 6 h 50"/>
                <a:gd name="T4" fmla="*/ 6 w 40"/>
                <a:gd name="T5" fmla="*/ 0 h 50"/>
                <a:gd name="T6" fmla="*/ 6 w 40"/>
                <a:gd name="T7" fmla="*/ 34 h 50"/>
                <a:gd name="T8" fmla="*/ 0 w 40"/>
                <a:gd name="T9" fmla="*/ 36 h 50"/>
                <a:gd name="T10" fmla="*/ 0 w 40"/>
                <a:gd name="T11" fmla="*/ 44 h 50"/>
                <a:gd name="T12" fmla="*/ 6 w 40"/>
                <a:gd name="T13" fmla="*/ 50 h 50"/>
                <a:gd name="T14" fmla="*/ 6 w 40"/>
                <a:gd name="T15" fmla="*/ 50 h 50"/>
                <a:gd name="T16" fmla="*/ 6 w 40"/>
                <a:gd name="T17" fmla="*/ 46 h 50"/>
                <a:gd name="T18" fmla="*/ 6 w 40"/>
                <a:gd name="T19" fmla="*/ 42 h 50"/>
                <a:gd name="T20" fmla="*/ 6 w 40"/>
                <a:gd name="T21" fmla="*/ 34 h 50"/>
                <a:gd name="T22" fmla="*/ 6 w 40"/>
                <a:gd name="T23" fmla="*/ 34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50"/>
                <a:gd name="T38" fmla="*/ 40 w 40"/>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50">
                  <a:moveTo>
                    <a:pt x="20" y="34"/>
                  </a:moveTo>
                  <a:lnTo>
                    <a:pt x="40" y="6"/>
                  </a:lnTo>
                  <a:lnTo>
                    <a:pt x="36" y="0"/>
                  </a:lnTo>
                  <a:lnTo>
                    <a:pt x="12" y="34"/>
                  </a:lnTo>
                  <a:lnTo>
                    <a:pt x="0" y="36"/>
                  </a:lnTo>
                  <a:lnTo>
                    <a:pt x="0" y="44"/>
                  </a:lnTo>
                  <a:lnTo>
                    <a:pt x="16" y="50"/>
                  </a:lnTo>
                  <a:lnTo>
                    <a:pt x="20" y="46"/>
                  </a:lnTo>
                  <a:lnTo>
                    <a:pt x="22" y="42"/>
                  </a:lnTo>
                  <a:lnTo>
                    <a:pt x="20" y="34"/>
                  </a:lnTo>
                  <a:close/>
                </a:path>
              </a:pathLst>
            </a:custGeom>
            <a:solidFill>
              <a:srgbClr val="4D4D4D"/>
            </a:solidFill>
            <a:ln w="3175">
              <a:solidFill>
                <a:srgbClr val="000000"/>
              </a:solidFill>
              <a:prstDash val="solid"/>
              <a:round/>
              <a:headEnd/>
              <a:tailEnd/>
            </a:ln>
          </p:spPr>
          <p:txBody>
            <a:bodyPr/>
            <a:lstStyle/>
            <a:p>
              <a:endParaRPr lang="ja-JP" altLang="en-US"/>
            </a:p>
          </p:txBody>
        </p:sp>
        <p:sp>
          <p:nvSpPr>
            <p:cNvPr id="30766" name="Freeform 942"/>
            <p:cNvSpPr>
              <a:spLocks/>
            </p:cNvSpPr>
            <p:nvPr/>
          </p:nvSpPr>
          <p:spPr bwMode="gray">
            <a:xfrm>
              <a:off x="1122" y="2998"/>
              <a:ext cx="14" cy="90"/>
            </a:xfrm>
            <a:custGeom>
              <a:avLst/>
              <a:gdLst>
                <a:gd name="T0" fmla="*/ 0 w 16"/>
                <a:gd name="T1" fmla="*/ 0 h 90"/>
                <a:gd name="T2" fmla="*/ 0 w 16"/>
                <a:gd name="T3" fmla="*/ 78 h 90"/>
                <a:gd name="T4" fmla="*/ 4 w 16"/>
                <a:gd name="T5" fmla="*/ 90 h 90"/>
                <a:gd name="T6" fmla="*/ 4 w 16"/>
                <a:gd name="T7" fmla="*/ 74 h 90"/>
                <a:gd name="T8" fmla="*/ 4 w 16"/>
                <a:gd name="T9" fmla="*/ 66 h 90"/>
                <a:gd name="T10" fmla="*/ 4 w 16"/>
                <a:gd name="T11" fmla="*/ 2 h 90"/>
                <a:gd name="T12" fmla="*/ 0 w 16"/>
                <a:gd name="T13" fmla="*/ 0 h 90"/>
                <a:gd name="T14" fmla="*/ 0 60000 65536"/>
                <a:gd name="T15" fmla="*/ 0 60000 65536"/>
                <a:gd name="T16" fmla="*/ 0 60000 65536"/>
                <a:gd name="T17" fmla="*/ 0 60000 65536"/>
                <a:gd name="T18" fmla="*/ 0 60000 65536"/>
                <a:gd name="T19" fmla="*/ 0 60000 65536"/>
                <a:gd name="T20" fmla="*/ 0 60000 65536"/>
                <a:gd name="T21" fmla="*/ 0 w 16"/>
                <a:gd name="T22" fmla="*/ 0 h 90"/>
                <a:gd name="T23" fmla="*/ 16 w 16"/>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90">
                  <a:moveTo>
                    <a:pt x="0" y="0"/>
                  </a:moveTo>
                  <a:lnTo>
                    <a:pt x="0" y="78"/>
                  </a:lnTo>
                  <a:lnTo>
                    <a:pt x="8" y="90"/>
                  </a:lnTo>
                  <a:lnTo>
                    <a:pt x="16" y="74"/>
                  </a:lnTo>
                  <a:lnTo>
                    <a:pt x="10" y="66"/>
                  </a:lnTo>
                  <a:lnTo>
                    <a:pt x="10" y="2"/>
                  </a:lnTo>
                  <a:lnTo>
                    <a:pt x="0" y="0"/>
                  </a:lnTo>
                  <a:close/>
                </a:path>
              </a:pathLst>
            </a:custGeom>
            <a:solidFill>
              <a:srgbClr val="8C8C8C"/>
            </a:solidFill>
            <a:ln w="3175">
              <a:solidFill>
                <a:srgbClr val="000000"/>
              </a:solidFill>
              <a:prstDash val="solid"/>
              <a:round/>
              <a:headEnd/>
              <a:tailEnd/>
            </a:ln>
          </p:spPr>
          <p:txBody>
            <a:bodyPr/>
            <a:lstStyle/>
            <a:p>
              <a:endParaRPr lang="ja-JP" altLang="en-US"/>
            </a:p>
          </p:txBody>
        </p:sp>
        <p:sp>
          <p:nvSpPr>
            <p:cNvPr id="30767" name="Freeform 943"/>
            <p:cNvSpPr>
              <a:spLocks/>
            </p:cNvSpPr>
            <p:nvPr/>
          </p:nvSpPr>
          <p:spPr bwMode="gray">
            <a:xfrm>
              <a:off x="1101" y="2982"/>
              <a:ext cx="54" cy="10"/>
            </a:xfrm>
            <a:custGeom>
              <a:avLst/>
              <a:gdLst>
                <a:gd name="T0" fmla="*/ 4 w 58"/>
                <a:gd name="T1" fmla="*/ 10 h 10"/>
                <a:gd name="T2" fmla="*/ 7 w 58"/>
                <a:gd name="T3" fmla="*/ 10 h 10"/>
                <a:gd name="T4" fmla="*/ 7 w 58"/>
                <a:gd name="T5" fmla="*/ 0 h 10"/>
                <a:gd name="T6" fmla="*/ 0 w 58"/>
                <a:gd name="T7" fmla="*/ 0 h 10"/>
                <a:gd name="T8" fmla="*/ 4 w 58"/>
                <a:gd name="T9" fmla="*/ 10 h 10"/>
                <a:gd name="T10" fmla="*/ 0 60000 65536"/>
                <a:gd name="T11" fmla="*/ 0 60000 65536"/>
                <a:gd name="T12" fmla="*/ 0 60000 65536"/>
                <a:gd name="T13" fmla="*/ 0 60000 65536"/>
                <a:gd name="T14" fmla="*/ 0 60000 65536"/>
                <a:gd name="T15" fmla="*/ 0 w 58"/>
                <a:gd name="T16" fmla="*/ 0 h 10"/>
                <a:gd name="T17" fmla="*/ 58 w 58"/>
                <a:gd name="T18" fmla="*/ 10 h 10"/>
              </a:gdLst>
              <a:ahLst/>
              <a:cxnLst>
                <a:cxn ang="T10">
                  <a:pos x="T0" y="T1"/>
                </a:cxn>
                <a:cxn ang="T11">
                  <a:pos x="T2" y="T3"/>
                </a:cxn>
                <a:cxn ang="T12">
                  <a:pos x="T4" y="T5"/>
                </a:cxn>
                <a:cxn ang="T13">
                  <a:pos x="T6" y="T7"/>
                </a:cxn>
                <a:cxn ang="T14">
                  <a:pos x="T8" y="T9"/>
                </a:cxn>
              </a:cxnLst>
              <a:rect l="T15" t="T16" r="T17" b="T18"/>
              <a:pathLst>
                <a:path w="58" h="10">
                  <a:moveTo>
                    <a:pt x="4" y="10"/>
                  </a:moveTo>
                  <a:lnTo>
                    <a:pt x="56" y="10"/>
                  </a:lnTo>
                  <a:lnTo>
                    <a:pt x="58" y="0"/>
                  </a:lnTo>
                  <a:lnTo>
                    <a:pt x="0" y="0"/>
                  </a:lnTo>
                  <a:lnTo>
                    <a:pt x="4" y="10"/>
                  </a:lnTo>
                  <a:close/>
                </a:path>
              </a:pathLst>
            </a:custGeom>
            <a:solidFill>
              <a:srgbClr val="8C8C8C"/>
            </a:solidFill>
            <a:ln w="3175">
              <a:solidFill>
                <a:srgbClr val="000000"/>
              </a:solidFill>
              <a:prstDash val="solid"/>
              <a:round/>
              <a:headEnd/>
              <a:tailEnd/>
            </a:ln>
          </p:spPr>
          <p:txBody>
            <a:bodyPr/>
            <a:lstStyle/>
            <a:p>
              <a:endParaRPr lang="ja-JP" altLang="en-US"/>
            </a:p>
          </p:txBody>
        </p:sp>
        <p:sp>
          <p:nvSpPr>
            <p:cNvPr id="30768" name="Freeform 944"/>
            <p:cNvSpPr>
              <a:spLocks/>
            </p:cNvSpPr>
            <p:nvPr/>
          </p:nvSpPr>
          <p:spPr bwMode="gray">
            <a:xfrm>
              <a:off x="1048" y="2966"/>
              <a:ext cx="44" cy="10"/>
            </a:xfrm>
            <a:custGeom>
              <a:avLst/>
              <a:gdLst>
                <a:gd name="T0" fmla="*/ 4 w 48"/>
                <a:gd name="T1" fmla="*/ 0 h 10"/>
                <a:gd name="T2" fmla="*/ 6 w 48"/>
                <a:gd name="T3" fmla="*/ 0 h 10"/>
                <a:gd name="T4" fmla="*/ 6 w 48"/>
                <a:gd name="T5" fmla="*/ 10 h 10"/>
                <a:gd name="T6" fmla="*/ 0 w 48"/>
                <a:gd name="T7" fmla="*/ 10 h 10"/>
                <a:gd name="T8" fmla="*/ 4 w 48"/>
                <a:gd name="T9" fmla="*/ 0 h 10"/>
                <a:gd name="T10" fmla="*/ 0 60000 65536"/>
                <a:gd name="T11" fmla="*/ 0 60000 65536"/>
                <a:gd name="T12" fmla="*/ 0 60000 65536"/>
                <a:gd name="T13" fmla="*/ 0 60000 65536"/>
                <a:gd name="T14" fmla="*/ 0 60000 65536"/>
                <a:gd name="T15" fmla="*/ 0 w 48"/>
                <a:gd name="T16" fmla="*/ 0 h 10"/>
                <a:gd name="T17" fmla="*/ 48 w 48"/>
                <a:gd name="T18" fmla="*/ 10 h 10"/>
              </a:gdLst>
              <a:ahLst/>
              <a:cxnLst>
                <a:cxn ang="T10">
                  <a:pos x="T0" y="T1"/>
                </a:cxn>
                <a:cxn ang="T11">
                  <a:pos x="T2" y="T3"/>
                </a:cxn>
                <a:cxn ang="T12">
                  <a:pos x="T4" y="T5"/>
                </a:cxn>
                <a:cxn ang="T13">
                  <a:pos x="T6" y="T7"/>
                </a:cxn>
                <a:cxn ang="T14">
                  <a:pos x="T8" y="T9"/>
                </a:cxn>
              </a:cxnLst>
              <a:rect l="T15" t="T16" r="T17" b="T18"/>
              <a:pathLst>
                <a:path w="48" h="10">
                  <a:moveTo>
                    <a:pt x="4" y="0"/>
                  </a:moveTo>
                  <a:lnTo>
                    <a:pt x="48" y="0"/>
                  </a:lnTo>
                  <a:lnTo>
                    <a:pt x="48" y="10"/>
                  </a:lnTo>
                  <a:lnTo>
                    <a:pt x="0" y="10"/>
                  </a:lnTo>
                  <a:lnTo>
                    <a:pt x="4" y="0"/>
                  </a:lnTo>
                  <a:close/>
                </a:path>
              </a:pathLst>
            </a:custGeom>
            <a:solidFill>
              <a:srgbClr val="8C8C8C"/>
            </a:solidFill>
            <a:ln w="3175">
              <a:solidFill>
                <a:srgbClr val="000000"/>
              </a:solidFill>
              <a:prstDash val="solid"/>
              <a:round/>
              <a:headEnd/>
              <a:tailEnd/>
            </a:ln>
          </p:spPr>
          <p:txBody>
            <a:bodyPr/>
            <a:lstStyle/>
            <a:p>
              <a:endParaRPr lang="ja-JP" altLang="en-US"/>
            </a:p>
          </p:txBody>
        </p:sp>
        <p:sp>
          <p:nvSpPr>
            <p:cNvPr id="30769" name="Freeform 945"/>
            <p:cNvSpPr>
              <a:spLocks/>
            </p:cNvSpPr>
            <p:nvPr/>
          </p:nvSpPr>
          <p:spPr bwMode="gray">
            <a:xfrm>
              <a:off x="933" y="2862"/>
              <a:ext cx="91" cy="88"/>
            </a:xfrm>
            <a:custGeom>
              <a:avLst/>
              <a:gdLst>
                <a:gd name="T0" fmla="*/ 0 w 98"/>
                <a:gd name="T1" fmla="*/ 4 h 88"/>
                <a:gd name="T2" fmla="*/ 0 w 98"/>
                <a:gd name="T3" fmla="*/ 34 h 88"/>
                <a:gd name="T4" fmla="*/ 4 w 98"/>
                <a:gd name="T5" fmla="*/ 40 h 88"/>
                <a:gd name="T6" fmla="*/ 4 w 98"/>
                <a:gd name="T7" fmla="*/ 50 h 88"/>
                <a:gd name="T8" fmla="*/ 4 w 98"/>
                <a:gd name="T9" fmla="*/ 50 h 88"/>
                <a:gd name="T10" fmla="*/ 6 w 98"/>
                <a:gd name="T11" fmla="*/ 52 h 88"/>
                <a:gd name="T12" fmla="*/ 6 w 98"/>
                <a:gd name="T13" fmla="*/ 54 h 88"/>
                <a:gd name="T14" fmla="*/ 6 w 98"/>
                <a:gd name="T15" fmla="*/ 60 h 88"/>
                <a:gd name="T16" fmla="*/ 6 w 98"/>
                <a:gd name="T17" fmla="*/ 66 h 88"/>
                <a:gd name="T18" fmla="*/ 6 w 98"/>
                <a:gd name="T19" fmla="*/ 70 h 88"/>
                <a:gd name="T20" fmla="*/ 6 w 98"/>
                <a:gd name="T21" fmla="*/ 70 h 88"/>
                <a:gd name="T22" fmla="*/ 6 w 98"/>
                <a:gd name="T23" fmla="*/ 76 h 88"/>
                <a:gd name="T24" fmla="*/ 6 w 98"/>
                <a:gd name="T25" fmla="*/ 80 h 88"/>
                <a:gd name="T26" fmla="*/ 6 w 98"/>
                <a:gd name="T27" fmla="*/ 86 h 88"/>
                <a:gd name="T28" fmla="*/ 6 w 98"/>
                <a:gd name="T29" fmla="*/ 88 h 88"/>
                <a:gd name="T30" fmla="*/ 6 w 98"/>
                <a:gd name="T31" fmla="*/ 88 h 88"/>
                <a:gd name="T32" fmla="*/ 6 w 98"/>
                <a:gd name="T33" fmla="*/ 86 h 88"/>
                <a:gd name="T34" fmla="*/ 6 w 98"/>
                <a:gd name="T35" fmla="*/ 8 h 88"/>
                <a:gd name="T36" fmla="*/ 6 w 98"/>
                <a:gd name="T37" fmla="*/ 8 h 88"/>
                <a:gd name="T38" fmla="*/ 6 w 98"/>
                <a:gd name="T39" fmla="*/ 4 h 88"/>
                <a:gd name="T40" fmla="*/ 6 w 98"/>
                <a:gd name="T41" fmla="*/ 2 h 88"/>
                <a:gd name="T42" fmla="*/ 6 w 98"/>
                <a:gd name="T43" fmla="*/ 0 h 88"/>
                <a:gd name="T44" fmla="*/ 6 w 98"/>
                <a:gd name="T45" fmla="*/ 0 h 88"/>
                <a:gd name="T46" fmla="*/ 6 w 98"/>
                <a:gd name="T47" fmla="*/ 0 h 88"/>
                <a:gd name="T48" fmla="*/ 6 w 98"/>
                <a:gd name="T49" fmla="*/ 2 h 88"/>
                <a:gd name="T50" fmla="*/ 0 w 98"/>
                <a:gd name="T51" fmla="*/ 4 h 88"/>
                <a:gd name="T52" fmla="*/ 0 w 98"/>
                <a:gd name="T53" fmla="*/ 4 h 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88"/>
                <a:gd name="T83" fmla="*/ 98 w 98"/>
                <a:gd name="T84" fmla="*/ 88 h 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88">
                  <a:moveTo>
                    <a:pt x="0" y="4"/>
                  </a:moveTo>
                  <a:lnTo>
                    <a:pt x="0" y="34"/>
                  </a:lnTo>
                  <a:lnTo>
                    <a:pt x="4" y="40"/>
                  </a:lnTo>
                  <a:lnTo>
                    <a:pt x="4" y="50"/>
                  </a:lnTo>
                  <a:lnTo>
                    <a:pt x="8" y="52"/>
                  </a:lnTo>
                  <a:lnTo>
                    <a:pt x="18" y="54"/>
                  </a:lnTo>
                  <a:lnTo>
                    <a:pt x="30" y="60"/>
                  </a:lnTo>
                  <a:lnTo>
                    <a:pt x="36" y="66"/>
                  </a:lnTo>
                  <a:lnTo>
                    <a:pt x="40" y="70"/>
                  </a:lnTo>
                  <a:lnTo>
                    <a:pt x="44" y="76"/>
                  </a:lnTo>
                  <a:lnTo>
                    <a:pt x="50" y="80"/>
                  </a:lnTo>
                  <a:lnTo>
                    <a:pt x="62" y="86"/>
                  </a:lnTo>
                  <a:lnTo>
                    <a:pt x="74" y="88"/>
                  </a:lnTo>
                  <a:lnTo>
                    <a:pt x="78" y="88"/>
                  </a:lnTo>
                  <a:lnTo>
                    <a:pt x="90" y="86"/>
                  </a:lnTo>
                  <a:lnTo>
                    <a:pt x="98" y="8"/>
                  </a:lnTo>
                  <a:lnTo>
                    <a:pt x="84" y="4"/>
                  </a:lnTo>
                  <a:lnTo>
                    <a:pt x="70" y="2"/>
                  </a:lnTo>
                  <a:lnTo>
                    <a:pt x="48" y="0"/>
                  </a:lnTo>
                  <a:lnTo>
                    <a:pt x="26" y="0"/>
                  </a:lnTo>
                  <a:lnTo>
                    <a:pt x="12" y="2"/>
                  </a:lnTo>
                  <a:lnTo>
                    <a:pt x="0" y="4"/>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30770" name="Freeform 946"/>
            <p:cNvSpPr>
              <a:spLocks/>
            </p:cNvSpPr>
            <p:nvPr/>
          </p:nvSpPr>
          <p:spPr bwMode="gray">
            <a:xfrm>
              <a:off x="1027" y="2862"/>
              <a:ext cx="91" cy="88"/>
            </a:xfrm>
            <a:custGeom>
              <a:avLst/>
              <a:gdLst>
                <a:gd name="T0" fmla="*/ 0 w 98"/>
                <a:gd name="T1" fmla="*/ 2 h 88"/>
                <a:gd name="T2" fmla="*/ 0 w 98"/>
                <a:gd name="T3" fmla="*/ 32 h 88"/>
                <a:gd name="T4" fmla="*/ 4 w 98"/>
                <a:gd name="T5" fmla="*/ 38 h 88"/>
                <a:gd name="T6" fmla="*/ 4 w 98"/>
                <a:gd name="T7" fmla="*/ 50 h 88"/>
                <a:gd name="T8" fmla="*/ 4 w 98"/>
                <a:gd name="T9" fmla="*/ 50 h 88"/>
                <a:gd name="T10" fmla="*/ 6 w 98"/>
                <a:gd name="T11" fmla="*/ 50 h 88"/>
                <a:gd name="T12" fmla="*/ 6 w 98"/>
                <a:gd name="T13" fmla="*/ 54 h 88"/>
                <a:gd name="T14" fmla="*/ 6 w 98"/>
                <a:gd name="T15" fmla="*/ 60 h 88"/>
                <a:gd name="T16" fmla="*/ 6 w 98"/>
                <a:gd name="T17" fmla="*/ 64 h 88"/>
                <a:gd name="T18" fmla="*/ 6 w 98"/>
                <a:gd name="T19" fmla="*/ 70 h 88"/>
                <a:gd name="T20" fmla="*/ 6 w 98"/>
                <a:gd name="T21" fmla="*/ 70 h 88"/>
                <a:gd name="T22" fmla="*/ 6 w 98"/>
                <a:gd name="T23" fmla="*/ 76 h 88"/>
                <a:gd name="T24" fmla="*/ 6 w 98"/>
                <a:gd name="T25" fmla="*/ 80 h 88"/>
                <a:gd name="T26" fmla="*/ 6 w 98"/>
                <a:gd name="T27" fmla="*/ 84 h 88"/>
                <a:gd name="T28" fmla="*/ 6 w 98"/>
                <a:gd name="T29" fmla="*/ 88 h 88"/>
                <a:gd name="T30" fmla="*/ 6 w 98"/>
                <a:gd name="T31" fmla="*/ 88 h 88"/>
                <a:gd name="T32" fmla="*/ 6 w 98"/>
                <a:gd name="T33" fmla="*/ 86 h 88"/>
                <a:gd name="T34" fmla="*/ 6 w 98"/>
                <a:gd name="T35" fmla="*/ 6 h 88"/>
                <a:gd name="T36" fmla="*/ 6 w 98"/>
                <a:gd name="T37" fmla="*/ 6 h 88"/>
                <a:gd name="T38" fmla="*/ 6 w 98"/>
                <a:gd name="T39" fmla="*/ 4 h 88"/>
                <a:gd name="T40" fmla="*/ 6 w 98"/>
                <a:gd name="T41" fmla="*/ 0 h 88"/>
                <a:gd name="T42" fmla="*/ 6 w 98"/>
                <a:gd name="T43" fmla="*/ 0 h 88"/>
                <a:gd name="T44" fmla="*/ 6 w 98"/>
                <a:gd name="T45" fmla="*/ 0 h 88"/>
                <a:gd name="T46" fmla="*/ 6 w 98"/>
                <a:gd name="T47" fmla="*/ 0 h 88"/>
                <a:gd name="T48" fmla="*/ 6 w 98"/>
                <a:gd name="T49" fmla="*/ 0 h 88"/>
                <a:gd name="T50" fmla="*/ 0 w 98"/>
                <a:gd name="T51" fmla="*/ 2 h 88"/>
                <a:gd name="T52" fmla="*/ 0 w 98"/>
                <a:gd name="T53" fmla="*/ 2 h 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88"/>
                <a:gd name="T83" fmla="*/ 98 w 98"/>
                <a:gd name="T84" fmla="*/ 88 h 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88">
                  <a:moveTo>
                    <a:pt x="0" y="2"/>
                  </a:moveTo>
                  <a:lnTo>
                    <a:pt x="0" y="32"/>
                  </a:lnTo>
                  <a:lnTo>
                    <a:pt x="4" y="38"/>
                  </a:lnTo>
                  <a:lnTo>
                    <a:pt x="4" y="50"/>
                  </a:lnTo>
                  <a:lnTo>
                    <a:pt x="8" y="50"/>
                  </a:lnTo>
                  <a:lnTo>
                    <a:pt x="18" y="54"/>
                  </a:lnTo>
                  <a:lnTo>
                    <a:pt x="30" y="60"/>
                  </a:lnTo>
                  <a:lnTo>
                    <a:pt x="36" y="64"/>
                  </a:lnTo>
                  <a:lnTo>
                    <a:pt x="40" y="70"/>
                  </a:lnTo>
                  <a:lnTo>
                    <a:pt x="44" y="76"/>
                  </a:lnTo>
                  <a:lnTo>
                    <a:pt x="50" y="80"/>
                  </a:lnTo>
                  <a:lnTo>
                    <a:pt x="62" y="84"/>
                  </a:lnTo>
                  <a:lnTo>
                    <a:pt x="74" y="88"/>
                  </a:lnTo>
                  <a:lnTo>
                    <a:pt x="78" y="88"/>
                  </a:lnTo>
                  <a:lnTo>
                    <a:pt x="90" y="86"/>
                  </a:lnTo>
                  <a:lnTo>
                    <a:pt x="98" y="6"/>
                  </a:lnTo>
                  <a:lnTo>
                    <a:pt x="86" y="4"/>
                  </a:lnTo>
                  <a:lnTo>
                    <a:pt x="70" y="0"/>
                  </a:lnTo>
                  <a:lnTo>
                    <a:pt x="48" y="0"/>
                  </a:lnTo>
                  <a:lnTo>
                    <a:pt x="26" y="0"/>
                  </a:lnTo>
                  <a:lnTo>
                    <a:pt x="12" y="0"/>
                  </a:lnTo>
                  <a:lnTo>
                    <a:pt x="0" y="2"/>
                  </a:lnTo>
                  <a:close/>
                </a:path>
              </a:pathLst>
            </a:custGeom>
            <a:solidFill>
              <a:srgbClr val="404040"/>
            </a:solidFill>
            <a:ln w="3175">
              <a:solidFill>
                <a:srgbClr val="000000"/>
              </a:solidFill>
              <a:prstDash val="solid"/>
              <a:round/>
              <a:headEnd/>
              <a:tailEnd/>
            </a:ln>
          </p:spPr>
          <p:txBody>
            <a:bodyPr/>
            <a:lstStyle/>
            <a:p>
              <a:endParaRPr lang="ja-JP" altLang="en-US"/>
            </a:p>
          </p:txBody>
        </p:sp>
        <p:sp>
          <p:nvSpPr>
            <p:cNvPr id="30771" name="Freeform 947"/>
            <p:cNvSpPr>
              <a:spLocks/>
            </p:cNvSpPr>
            <p:nvPr/>
          </p:nvSpPr>
          <p:spPr bwMode="gray">
            <a:xfrm>
              <a:off x="1142" y="3046"/>
              <a:ext cx="63" cy="28"/>
            </a:xfrm>
            <a:custGeom>
              <a:avLst/>
              <a:gdLst>
                <a:gd name="T0" fmla="*/ 0 w 68"/>
                <a:gd name="T1" fmla="*/ 20 h 28"/>
                <a:gd name="T2" fmla="*/ 0 w 68"/>
                <a:gd name="T3" fmla="*/ 20 h 28"/>
                <a:gd name="T4" fmla="*/ 2 w 68"/>
                <a:gd name="T5" fmla="*/ 16 h 28"/>
                <a:gd name="T6" fmla="*/ 6 w 68"/>
                <a:gd name="T7" fmla="*/ 10 h 28"/>
                <a:gd name="T8" fmla="*/ 6 w 68"/>
                <a:gd name="T9" fmla="*/ 6 h 28"/>
                <a:gd name="T10" fmla="*/ 6 w 68"/>
                <a:gd name="T11" fmla="*/ 2 h 28"/>
                <a:gd name="T12" fmla="*/ 6 w 68"/>
                <a:gd name="T13" fmla="*/ 0 h 28"/>
                <a:gd name="T14" fmla="*/ 6 w 68"/>
                <a:gd name="T15" fmla="*/ 2 h 28"/>
                <a:gd name="T16" fmla="*/ 6 w 68"/>
                <a:gd name="T17" fmla="*/ 2 h 28"/>
                <a:gd name="T18" fmla="*/ 6 w 68"/>
                <a:gd name="T19" fmla="*/ 4 h 28"/>
                <a:gd name="T20" fmla="*/ 6 w 68"/>
                <a:gd name="T21" fmla="*/ 8 h 28"/>
                <a:gd name="T22" fmla="*/ 6 w 68"/>
                <a:gd name="T23" fmla="*/ 16 h 28"/>
                <a:gd name="T24" fmla="*/ 6 w 68"/>
                <a:gd name="T25" fmla="*/ 24 h 28"/>
                <a:gd name="T26" fmla="*/ 6 w 68"/>
                <a:gd name="T27" fmla="*/ 28 h 28"/>
                <a:gd name="T28" fmla="*/ 6 w 68"/>
                <a:gd name="T29" fmla="*/ 28 h 28"/>
                <a:gd name="T30" fmla="*/ 6 w 68"/>
                <a:gd name="T31" fmla="*/ 28 h 28"/>
                <a:gd name="T32" fmla="*/ 6 w 68"/>
                <a:gd name="T33" fmla="*/ 24 h 28"/>
                <a:gd name="T34" fmla="*/ 6 w 68"/>
                <a:gd name="T35" fmla="*/ 18 h 28"/>
                <a:gd name="T36" fmla="*/ 6 w 68"/>
                <a:gd name="T37" fmla="*/ 10 h 28"/>
                <a:gd name="T38" fmla="*/ 6 w 68"/>
                <a:gd name="T39" fmla="*/ 8 h 28"/>
                <a:gd name="T40" fmla="*/ 6 w 68"/>
                <a:gd name="T41" fmla="*/ 6 h 28"/>
                <a:gd name="T42" fmla="*/ 6 w 68"/>
                <a:gd name="T43" fmla="*/ 6 h 28"/>
                <a:gd name="T44" fmla="*/ 6 w 68"/>
                <a:gd name="T45" fmla="*/ 8 h 28"/>
                <a:gd name="T46" fmla="*/ 6 w 68"/>
                <a:gd name="T47" fmla="*/ 10 h 28"/>
                <a:gd name="T48" fmla="*/ 6 w 68"/>
                <a:gd name="T49" fmla="*/ 16 h 28"/>
                <a:gd name="T50" fmla="*/ 6 w 68"/>
                <a:gd name="T51" fmla="*/ 22 h 28"/>
                <a:gd name="T52" fmla="*/ 6 w 68"/>
                <a:gd name="T53" fmla="*/ 24 h 28"/>
                <a:gd name="T54" fmla="*/ 6 w 68"/>
                <a:gd name="T55" fmla="*/ 24 h 28"/>
                <a:gd name="T56" fmla="*/ 4 w 68"/>
                <a:gd name="T57" fmla="*/ 24 h 28"/>
                <a:gd name="T58" fmla="*/ 0 w 68"/>
                <a:gd name="T59" fmla="*/ 20 h 28"/>
                <a:gd name="T60" fmla="*/ 0 w 68"/>
                <a:gd name="T61" fmla="*/ 20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8"/>
                <a:gd name="T94" fmla="*/ 0 h 28"/>
                <a:gd name="T95" fmla="*/ 68 w 68"/>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8" h="28">
                  <a:moveTo>
                    <a:pt x="0" y="20"/>
                  </a:moveTo>
                  <a:lnTo>
                    <a:pt x="0" y="20"/>
                  </a:lnTo>
                  <a:lnTo>
                    <a:pt x="2" y="16"/>
                  </a:lnTo>
                  <a:lnTo>
                    <a:pt x="10" y="10"/>
                  </a:lnTo>
                  <a:lnTo>
                    <a:pt x="14" y="6"/>
                  </a:lnTo>
                  <a:lnTo>
                    <a:pt x="20" y="2"/>
                  </a:lnTo>
                  <a:lnTo>
                    <a:pt x="28" y="0"/>
                  </a:lnTo>
                  <a:lnTo>
                    <a:pt x="36" y="2"/>
                  </a:lnTo>
                  <a:lnTo>
                    <a:pt x="44" y="4"/>
                  </a:lnTo>
                  <a:lnTo>
                    <a:pt x="52" y="8"/>
                  </a:lnTo>
                  <a:lnTo>
                    <a:pt x="60" y="16"/>
                  </a:lnTo>
                  <a:lnTo>
                    <a:pt x="66" y="24"/>
                  </a:lnTo>
                  <a:lnTo>
                    <a:pt x="68" y="28"/>
                  </a:lnTo>
                  <a:lnTo>
                    <a:pt x="64" y="28"/>
                  </a:lnTo>
                  <a:lnTo>
                    <a:pt x="62" y="24"/>
                  </a:lnTo>
                  <a:lnTo>
                    <a:pt x="56" y="18"/>
                  </a:lnTo>
                  <a:lnTo>
                    <a:pt x="48" y="10"/>
                  </a:lnTo>
                  <a:lnTo>
                    <a:pt x="42" y="8"/>
                  </a:lnTo>
                  <a:lnTo>
                    <a:pt x="36" y="6"/>
                  </a:lnTo>
                  <a:lnTo>
                    <a:pt x="28" y="8"/>
                  </a:lnTo>
                  <a:lnTo>
                    <a:pt x="22" y="10"/>
                  </a:lnTo>
                  <a:lnTo>
                    <a:pt x="14" y="16"/>
                  </a:lnTo>
                  <a:lnTo>
                    <a:pt x="8" y="22"/>
                  </a:lnTo>
                  <a:lnTo>
                    <a:pt x="6" y="24"/>
                  </a:lnTo>
                  <a:lnTo>
                    <a:pt x="4" y="24"/>
                  </a:lnTo>
                  <a:lnTo>
                    <a:pt x="0"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72" name="Freeform 948"/>
            <p:cNvSpPr>
              <a:spLocks/>
            </p:cNvSpPr>
            <p:nvPr/>
          </p:nvSpPr>
          <p:spPr bwMode="gray">
            <a:xfrm>
              <a:off x="1153" y="3106"/>
              <a:ext cx="48" cy="42"/>
            </a:xfrm>
            <a:custGeom>
              <a:avLst/>
              <a:gdLst>
                <a:gd name="T0" fmla="*/ 0 w 52"/>
                <a:gd name="T1" fmla="*/ 28 h 42"/>
                <a:gd name="T2" fmla="*/ 0 w 52"/>
                <a:gd name="T3" fmla="*/ 28 h 42"/>
                <a:gd name="T4" fmla="*/ 4 w 52"/>
                <a:gd name="T5" fmla="*/ 32 h 42"/>
                <a:gd name="T6" fmla="*/ 6 w 52"/>
                <a:gd name="T7" fmla="*/ 36 h 42"/>
                <a:gd name="T8" fmla="*/ 6 w 52"/>
                <a:gd name="T9" fmla="*/ 38 h 42"/>
                <a:gd name="T10" fmla="*/ 6 w 52"/>
                <a:gd name="T11" fmla="*/ 38 h 42"/>
                <a:gd name="T12" fmla="*/ 6 w 52"/>
                <a:gd name="T13" fmla="*/ 36 h 42"/>
                <a:gd name="T14" fmla="*/ 6 w 52"/>
                <a:gd name="T15" fmla="*/ 34 h 42"/>
                <a:gd name="T16" fmla="*/ 6 w 52"/>
                <a:gd name="T17" fmla="*/ 30 h 42"/>
                <a:gd name="T18" fmla="*/ 6 w 52"/>
                <a:gd name="T19" fmla="*/ 26 h 42"/>
                <a:gd name="T20" fmla="*/ 6 w 52"/>
                <a:gd name="T21" fmla="*/ 14 h 42"/>
                <a:gd name="T22" fmla="*/ 6 w 52"/>
                <a:gd name="T23" fmla="*/ 0 h 42"/>
                <a:gd name="T24" fmla="*/ 6 w 52"/>
                <a:gd name="T25" fmla="*/ 0 h 42"/>
                <a:gd name="T26" fmla="*/ 6 w 52"/>
                <a:gd name="T27" fmla="*/ 6 h 42"/>
                <a:gd name="T28" fmla="*/ 6 w 52"/>
                <a:gd name="T29" fmla="*/ 20 h 42"/>
                <a:gd name="T30" fmla="*/ 6 w 52"/>
                <a:gd name="T31" fmla="*/ 28 h 42"/>
                <a:gd name="T32" fmla="*/ 6 w 52"/>
                <a:gd name="T33" fmla="*/ 34 h 42"/>
                <a:gd name="T34" fmla="*/ 6 w 52"/>
                <a:gd name="T35" fmla="*/ 40 h 42"/>
                <a:gd name="T36" fmla="*/ 6 w 52"/>
                <a:gd name="T37" fmla="*/ 42 h 42"/>
                <a:gd name="T38" fmla="*/ 6 w 52"/>
                <a:gd name="T39" fmla="*/ 42 h 42"/>
                <a:gd name="T40" fmla="*/ 6 w 52"/>
                <a:gd name="T41" fmla="*/ 42 h 42"/>
                <a:gd name="T42" fmla="*/ 6 w 52"/>
                <a:gd name="T43" fmla="*/ 42 h 42"/>
                <a:gd name="T44" fmla="*/ 6 w 52"/>
                <a:gd name="T45" fmla="*/ 36 h 42"/>
                <a:gd name="T46" fmla="*/ 0 w 52"/>
                <a:gd name="T47" fmla="*/ 30 h 42"/>
                <a:gd name="T48" fmla="*/ 0 w 52"/>
                <a:gd name="T49" fmla="*/ 28 h 42"/>
                <a:gd name="T50" fmla="*/ 0 w 52"/>
                <a:gd name="T51" fmla="*/ 28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42"/>
                <a:gd name="T80" fmla="*/ 52 w 52"/>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42">
                  <a:moveTo>
                    <a:pt x="0" y="28"/>
                  </a:moveTo>
                  <a:lnTo>
                    <a:pt x="0" y="28"/>
                  </a:lnTo>
                  <a:lnTo>
                    <a:pt x="4" y="32"/>
                  </a:lnTo>
                  <a:lnTo>
                    <a:pt x="12" y="36"/>
                  </a:lnTo>
                  <a:lnTo>
                    <a:pt x="22" y="38"/>
                  </a:lnTo>
                  <a:lnTo>
                    <a:pt x="28" y="36"/>
                  </a:lnTo>
                  <a:lnTo>
                    <a:pt x="32" y="34"/>
                  </a:lnTo>
                  <a:lnTo>
                    <a:pt x="38" y="30"/>
                  </a:lnTo>
                  <a:lnTo>
                    <a:pt x="42" y="26"/>
                  </a:lnTo>
                  <a:lnTo>
                    <a:pt x="48" y="14"/>
                  </a:lnTo>
                  <a:lnTo>
                    <a:pt x="52" y="0"/>
                  </a:lnTo>
                  <a:lnTo>
                    <a:pt x="52" y="6"/>
                  </a:lnTo>
                  <a:lnTo>
                    <a:pt x="50" y="20"/>
                  </a:lnTo>
                  <a:lnTo>
                    <a:pt x="48" y="28"/>
                  </a:lnTo>
                  <a:lnTo>
                    <a:pt x="42" y="34"/>
                  </a:lnTo>
                  <a:lnTo>
                    <a:pt x="36" y="40"/>
                  </a:lnTo>
                  <a:lnTo>
                    <a:pt x="28" y="42"/>
                  </a:lnTo>
                  <a:lnTo>
                    <a:pt x="20" y="42"/>
                  </a:lnTo>
                  <a:lnTo>
                    <a:pt x="14" y="42"/>
                  </a:lnTo>
                  <a:lnTo>
                    <a:pt x="6" y="36"/>
                  </a:lnTo>
                  <a:lnTo>
                    <a:pt x="0" y="30"/>
                  </a:lnTo>
                  <a:lnTo>
                    <a:pt x="0" y="2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73" name="Freeform 949"/>
            <p:cNvSpPr>
              <a:spLocks/>
            </p:cNvSpPr>
            <p:nvPr/>
          </p:nvSpPr>
          <p:spPr bwMode="gray">
            <a:xfrm>
              <a:off x="1151" y="3062"/>
              <a:ext cx="33" cy="42"/>
            </a:xfrm>
            <a:custGeom>
              <a:avLst/>
              <a:gdLst>
                <a:gd name="T0" fmla="*/ 5 w 36"/>
                <a:gd name="T1" fmla="*/ 30 h 42"/>
                <a:gd name="T2" fmla="*/ 5 w 36"/>
                <a:gd name="T3" fmla="*/ 0 h 42"/>
                <a:gd name="T4" fmla="*/ 5 w 36"/>
                <a:gd name="T5" fmla="*/ 2 h 42"/>
                <a:gd name="T6" fmla="*/ 5 w 36"/>
                <a:gd name="T7" fmla="*/ 30 h 42"/>
                <a:gd name="T8" fmla="*/ 5 w 36"/>
                <a:gd name="T9" fmla="*/ 30 h 42"/>
                <a:gd name="T10" fmla="*/ 5 w 36"/>
                <a:gd name="T11" fmla="*/ 32 h 42"/>
                <a:gd name="T12" fmla="*/ 5 w 36"/>
                <a:gd name="T13" fmla="*/ 38 h 42"/>
                <a:gd name="T14" fmla="*/ 5 w 36"/>
                <a:gd name="T15" fmla="*/ 38 h 42"/>
                <a:gd name="T16" fmla="*/ 5 w 36"/>
                <a:gd name="T17" fmla="*/ 42 h 42"/>
                <a:gd name="T18" fmla="*/ 2 w 36"/>
                <a:gd name="T19" fmla="*/ 38 h 42"/>
                <a:gd name="T20" fmla="*/ 0 w 36"/>
                <a:gd name="T21" fmla="*/ 32 h 42"/>
                <a:gd name="T22" fmla="*/ 5 w 36"/>
                <a:gd name="T23" fmla="*/ 32 h 42"/>
                <a:gd name="T24" fmla="*/ 5 w 36"/>
                <a:gd name="T25" fmla="*/ 3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12" y="30"/>
                  </a:moveTo>
                  <a:lnTo>
                    <a:pt x="34" y="0"/>
                  </a:lnTo>
                  <a:lnTo>
                    <a:pt x="36" y="2"/>
                  </a:lnTo>
                  <a:lnTo>
                    <a:pt x="14" y="30"/>
                  </a:lnTo>
                  <a:lnTo>
                    <a:pt x="14" y="32"/>
                  </a:lnTo>
                  <a:lnTo>
                    <a:pt x="12" y="38"/>
                  </a:lnTo>
                  <a:lnTo>
                    <a:pt x="12" y="42"/>
                  </a:lnTo>
                  <a:lnTo>
                    <a:pt x="2" y="38"/>
                  </a:lnTo>
                  <a:lnTo>
                    <a:pt x="0" y="32"/>
                  </a:lnTo>
                  <a:lnTo>
                    <a:pt x="10" y="32"/>
                  </a:lnTo>
                  <a:lnTo>
                    <a:pt x="12" y="3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74" name="Freeform 950"/>
            <p:cNvSpPr>
              <a:spLocks/>
            </p:cNvSpPr>
            <p:nvPr/>
          </p:nvSpPr>
          <p:spPr bwMode="gray">
            <a:xfrm>
              <a:off x="1127" y="2964"/>
              <a:ext cx="43" cy="12"/>
            </a:xfrm>
            <a:custGeom>
              <a:avLst/>
              <a:gdLst>
                <a:gd name="T0" fmla="*/ 2 w 46"/>
                <a:gd name="T1" fmla="*/ 0 h 12"/>
                <a:gd name="T2" fmla="*/ 7 w 46"/>
                <a:gd name="T3" fmla="*/ 0 h 12"/>
                <a:gd name="T4" fmla="*/ 7 w 46"/>
                <a:gd name="T5" fmla="*/ 4 h 12"/>
                <a:gd name="T6" fmla="*/ 7 w 46"/>
                <a:gd name="T7" fmla="*/ 4 h 12"/>
                <a:gd name="T8" fmla="*/ 7 w 46"/>
                <a:gd name="T9" fmla="*/ 8 h 12"/>
                <a:gd name="T10" fmla="*/ 7 w 46"/>
                <a:gd name="T11" fmla="*/ 12 h 12"/>
                <a:gd name="T12" fmla="*/ 6 w 46"/>
                <a:gd name="T13" fmla="*/ 6 h 12"/>
                <a:gd name="T14" fmla="*/ 0 w 46"/>
                <a:gd name="T15" fmla="*/ 6 h 12"/>
                <a:gd name="T16" fmla="*/ 2 w 46"/>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2"/>
                <a:gd name="T29" fmla="*/ 46 w 4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2">
                  <a:moveTo>
                    <a:pt x="2" y="0"/>
                  </a:moveTo>
                  <a:lnTo>
                    <a:pt x="20" y="0"/>
                  </a:lnTo>
                  <a:lnTo>
                    <a:pt x="20" y="4"/>
                  </a:lnTo>
                  <a:lnTo>
                    <a:pt x="46" y="4"/>
                  </a:lnTo>
                  <a:lnTo>
                    <a:pt x="46" y="8"/>
                  </a:lnTo>
                  <a:lnTo>
                    <a:pt x="8" y="12"/>
                  </a:lnTo>
                  <a:lnTo>
                    <a:pt x="6" y="6"/>
                  </a:lnTo>
                  <a:lnTo>
                    <a:pt x="0" y="6"/>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75" name="Rectangle 951"/>
            <p:cNvSpPr>
              <a:spLocks noChangeArrowheads="1"/>
            </p:cNvSpPr>
            <p:nvPr/>
          </p:nvSpPr>
          <p:spPr bwMode="gray">
            <a:xfrm>
              <a:off x="1153" y="3004"/>
              <a:ext cx="2" cy="6"/>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776" name="Freeform 952"/>
            <p:cNvSpPr>
              <a:spLocks/>
            </p:cNvSpPr>
            <p:nvPr/>
          </p:nvSpPr>
          <p:spPr bwMode="gray">
            <a:xfrm>
              <a:off x="1162" y="2992"/>
              <a:ext cx="43" cy="12"/>
            </a:xfrm>
            <a:custGeom>
              <a:avLst/>
              <a:gdLst>
                <a:gd name="T0" fmla="*/ 0 w 46"/>
                <a:gd name="T1" fmla="*/ 0 h 12"/>
                <a:gd name="T2" fmla="*/ 0 w 46"/>
                <a:gd name="T3" fmla="*/ 6 h 12"/>
                <a:gd name="T4" fmla="*/ 7 w 46"/>
                <a:gd name="T5" fmla="*/ 6 h 12"/>
                <a:gd name="T6" fmla="*/ 7 w 46"/>
                <a:gd name="T7" fmla="*/ 6 h 12"/>
                <a:gd name="T8" fmla="*/ 7 w 46"/>
                <a:gd name="T9" fmla="*/ 8 h 12"/>
                <a:gd name="T10" fmla="*/ 7 w 46"/>
                <a:gd name="T11" fmla="*/ 10 h 12"/>
                <a:gd name="T12" fmla="*/ 7 w 46"/>
                <a:gd name="T13" fmla="*/ 12 h 12"/>
                <a:gd name="T14" fmla="*/ 7 w 46"/>
                <a:gd name="T15" fmla="*/ 12 h 12"/>
                <a:gd name="T16" fmla="*/ 7 w 46"/>
                <a:gd name="T17" fmla="*/ 6 h 12"/>
                <a:gd name="T18" fmla="*/ 7 w 46"/>
                <a:gd name="T19" fmla="*/ 6 h 12"/>
                <a:gd name="T20" fmla="*/ 7 w 46"/>
                <a:gd name="T21" fmla="*/ 8 h 12"/>
                <a:gd name="T22" fmla="*/ 7 w 46"/>
                <a:gd name="T23" fmla="*/ 6 h 12"/>
                <a:gd name="T24" fmla="*/ 7 w 46"/>
                <a:gd name="T25" fmla="*/ 6 h 12"/>
                <a:gd name="T26" fmla="*/ 7 w 46"/>
                <a:gd name="T27" fmla="*/ 4 h 12"/>
                <a:gd name="T28" fmla="*/ 7 w 46"/>
                <a:gd name="T29" fmla="*/ 0 h 12"/>
                <a:gd name="T30" fmla="*/ 0 w 4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12"/>
                <a:gd name="T50" fmla="*/ 46 w 4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12">
                  <a:moveTo>
                    <a:pt x="0" y="0"/>
                  </a:moveTo>
                  <a:lnTo>
                    <a:pt x="0" y="6"/>
                  </a:lnTo>
                  <a:lnTo>
                    <a:pt x="22" y="6"/>
                  </a:lnTo>
                  <a:lnTo>
                    <a:pt x="26" y="8"/>
                  </a:lnTo>
                  <a:lnTo>
                    <a:pt x="28" y="10"/>
                  </a:lnTo>
                  <a:lnTo>
                    <a:pt x="30" y="12"/>
                  </a:lnTo>
                  <a:lnTo>
                    <a:pt x="46" y="12"/>
                  </a:lnTo>
                  <a:lnTo>
                    <a:pt x="46" y="6"/>
                  </a:lnTo>
                  <a:lnTo>
                    <a:pt x="40" y="8"/>
                  </a:lnTo>
                  <a:lnTo>
                    <a:pt x="32" y="6"/>
                  </a:lnTo>
                  <a:lnTo>
                    <a:pt x="30" y="4"/>
                  </a:lnTo>
                  <a:lnTo>
                    <a:pt x="30" y="0"/>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77" name="Freeform 953"/>
            <p:cNvSpPr>
              <a:spLocks/>
            </p:cNvSpPr>
            <p:nvPr/>
          </p:nvSpPr>
          <p:spPr bwMode="gray">
            <a:xfrm>
              <a:off x="1090" y="2436"/>
              <a:ext cx="166" cy="154"/>
            </a:xfrm>
            <a:custGeom>
              <a:avLst/>
              <a:gdLst>
                <a:gd name="T0" fmla="*/ 2 w 180"/>
                <a:gd name="T1" fmla="*/ 66 h 154"/>
                <a:gd name="T2" fmla="*/ 6 w 180"/>
                <a:gd name="T3" fmla="*/ 76 h 154"/>
                <a:gd name="T4" fmla="*/ 6 w 180"/>
                <a:gd name="T5" fmla="*/ 80 h 154"/>
                <a:gd name="T6" fmla="*/ 6 w 180"/>
                <a:gd name="T7" fmla="*/ 94 h 154"/>
                <a:gd name="T8" fmla="*/ 6 w 180"/>
                <a:gd name="T9" fmla="*/ 108 h 154"/>
                <a:gd name="T10" fmla="*/ 6 w 180"/>
                <a:gd name="T11" fmla="*/ 122 h 154"/>
                <a:gd name="T12" fmla="*/ 6 w 180"/>
                <a:gd name="T13" fmla="*/ 126 h 154"/>
                <a:gd name="T14" fmla="*/ 6 w 180"/>
                <a:gd name="T15" fmla="*/ 126 h 154"/>
                <a:gd name="T16" fmla="*/ 6 w 180"/>
                <a:gd name="T17" fmla="*/ 122 h 154"/>
                <a:gd name="T18" fmla="*/ 6 w 180"/>
                <a:gd name="T19" fmla="*/ 124 h 154"/>
                <a:gd name="T20" fmla="*/ 6 w 180"/>
                <a:gd name="T21" fmla="*/ 128 h 154"/>
                <a:gd name="T22" fmla="*/ 6 w 180"/>
                <a:gd name="T23" fmla="*/ 132 h 154"/>
                <a:gd name="T24" fmla="*/ 6 w 180"/>
                <a:gd name="T25" fmla="*/ 134 h 154"/>
                <a:gd name="T26" fmla="*/ 6 w 180"/>
                <a:gd name="T27" fmla="*/ 134 h 154"/>
                <a:gd name="T28" fmla="*/ 6 w 180"/>
                <a:gd name="T29" fmla="*/ 140 h 154"/>
                <a:gd name="T30" fmla="*/ 6 w 180"/>
                <a:gd name="T31" fmla="*/ 142 h 154"/>
                <a:gd name="T32" fmla="*/ 6 w 180"/>
                <a:gd name="T33" fmla="*/ 142 h 154"/>
                <a:gd name="T34" fmla="*/ 6 w 180"/>
                <a:gd name="T35" fmla="*/ 150 h 154"/>
                <a:gd name="T36" fmla="*/ 6 w 180"/>
                <a:gd name="T37" fmla="*/ 154 h 154"/>
                <a:gd name="T38" fmla="*/ 6 w 180"/>
                <a:gd name="T39" fmla="*/ 152 h 154"/>
                <a:gd name="T40" fmla="*/ 6 w 180"/>
                <a:gd name="T41" fmla="*/ 144 h 154"/>
                <a:gd name="T42" fmla="*/ 6 w 180"/>
                <a:gd name="T43" fmla="*/ 138 h 154"/>
                <a:gd name="T44" fmla="*/ 6 w 180"/>
                <a:gd name="T45" fmla="*/ 152 h 154"/>
                <a:gd name="T46" fmla="*/ 6 w 180"/>
                <a:gd name="T47" fmla="*/ 152 h 154"/>
                <a:gd name="T48" fmla="*/ 6 w 180"/>
                <a:gd name="T49" fmla="*/ 142 h 154"/>
                <a:gd name="T50" fmla="*/ 6 w 180"/>
                <a:gd name="T51" fmla="*/ 122 h 154"/>
                <a:gd name="T52" fmla="*/ 6 w 180"/>
                <a:gd name="T53" fmla="*/ 96 h 154"/>
                <a:gd name="T54" fmla="*/ 6 w 180"/>
                <a:gd name="T55" fmla="*/ 64 h 154"/>
                <a:gd name="T56" fmla="*/ 6 w 180"/>
                <a:gd name="T57" fmla="*/ 52 h 154"/>
                <a:gd name="T58" fmla="*/ 6 w 180"/>
                <a:gd name="T59" fmla="*/ 28 h 154"/>
                <a:gd name="T60" fmla="*/ 6 w 180"/>
                <a:gd name="T61" fmla="*/ 8 h 154"/>
                <a:gd name="T62" fmla="*/ 6 w 180"/>
                <a:gd name="T63" fmla="*/ 0 h 154"/>
                <a:gd name="T64" fmla="*/ 6 w 180"/>
                <a:gd name="T65" fmla="*/ 6 h 154"/>
                <a:gd name="T66" fmla="*/ 6 w 180"/>
                <a:gd name="T67" fmla="*/ 10 h 154"/>
                <a:gd name="T68" fmla="*/ 6 w 180"/>
                <a:gd name="T69" fmla="*/ 14 h 154"/>
                <a:gd name="T70" fmla="*/ 6 w 180"/>
                <a:gd name="T71" fmla="*/ 36 h 154"/>
                <a:gd name="T72" fmla="*/ 0 w 180"/>
                <a:gd name="T73" fmla="*/ 60 h 154"/>
                <a:gd name="T74" fmla="*/ 2 w 180"/>
                <a:gd name="T75" fmla="*/ 66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0"/>
                <a:gd name="T115" fmla="*/ 0 h 154"/>
                <a:gd name="T116" fmla="*/ 180 w 180"/>
                <a:gd name="T117" fmla="*/ 154 h 1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0" h="154">
                  <a:moveTo>
                    <a:pt x="2" y="66"/>
                  </a:moveTo>
                  <a:lnTo>
                    <a:pt x="2" y="66"/>
                  </a:lnTo>
                  <a:lnTo>
                    <a:pt x="4" y="70"/>
                  </a:lnTo>
                  <a:lnTo>
                    <a:pt x="12" y="76"/>
                  </a:lnTo>
                  <a:lnTo>
                    <a:pt x="16" y="80"/>
                  </a:lnTo>
                  <a:lnTo>
                    <a:pt x="20" y="86"/>
                  </a:lnTo>
                  <a:lnTo>
                    <a:pt x="22" y="94"/>
                  </a:lnTo>
                  <a:lnTo>
                    <a:pt x="22" y="108"/>
                  </a:lnTo>
                  <a:lnTo>
                    <a:pt x="22" y="122"/>
                  </a:lnTo>
                  <a:lnTo>
                    <a:pt x="24" y="124"/>
                  </a:lnTo>
                  <a:lnTo>
                    <a:pt x="26" y="126"/>
                  </a:lnTo>
                  <a:lnTo>
                    <a:pt x="30" y="126"/>
                  </a:lnTo>
                  <a:lnTo>
                    <a:pt x="32" y="126"/>
                  </a:lnTo>
                  <a:lnTo>
                    <a:pt x="40" y="122"/>
                  </a:lnTo>
                  <a:lnTo>
                    <a:pt x="42" y="124"/>
                  </a:lnTo>
                  <a:lnTo>
                    <a:pt x="46" y="128"/>
                  </a:lnTo>
                  <a:lnTo>
                    <a:pt x="48" y="130"/>
                  </a:lnTo>
                  <a:lnTo>
                    <a:pt x="50" y="132"/>
                  </a:lnTo>
                  <a:lnTo>
                    <a:pt x="56" y="134"/>
                  </a:lnTo>
                  <a:lnTo>
                    <a:pt x="56" y="136"/>
                  </a:lnTo>
                  <a:lnTo>
                    <a:pt x="56" y="140"/>
                  </a:lnTo>
                  <a:lnTo>
                    <a:pt x="62" y="142"/>
                  </a:lnTo>
                  <a:lnTo>
                    <a:pt x="66" y="142"/>
                  </a:lnTo>
                  <a:lnTo>
                    <a:pt x="72" y="150"/>
                  </a:lnTo>
                  <a:lnTo>
                    <a:pt x="74" y="152"/>
                  </a:lnTo>
                  <a:lnTo>
                    <a:pt x="78" y="154"/>
                  </a:lnTo>
                  <a:lnTo>
                    <a:pt x="84" y="154"/>
                  </a:lnTo>
                  <a:lnTo>
                    <a:pt x="92" y="152"/>
                  </a:lnTo>
                  <a:lnTo>
                    <a:pt x="106" y="144"/>
                  </a:lnTo>
                  <a:lnTo>
                    <a:pt x="116" y="138"/>
                  </a:lnTo>
                  <a:lnTo>
                    <a:pt x="122" y="144"/>
                  </a:lnTo>
                  <a:lnTo>
                    <a:pt x="132" y="152"/>
                  </a:lnTo>
                  <a:lnTo>
                    <a:pt x="134" y="150"/>
                  </a:lnTo>
                  <a:lnTo>
                    <a:pt x="138" y="142"/>
                  </a:lnTo>
                  <a:lnTo>
                    <a:pt x="146" y="122"/>
                  </a:lnTo>
                  <a:lnTo>
                    <a:pt x="150" y="112"/>
                  </a:lnTo>
                  <a:lnTo>
                    <a:pt x="158" y="96"/>
                  </a:lnTo>
                  <a:lnTo>
                    <a:pt x="168" y="80"/>
                  </a:lnTo>
                  <a:lnTo>
                    <a:pt x="180" y="64"/>
                  </a:lnTo>
                  <a:lnTo>
                    <a:pt x="170" y="52"/>
                  </a:lnTo>
                  <a:lnTo>
                    <a:pt x="160" y="40"/>
                  </a:lnTo>
                  <a:lnTo>
                    <a:pt x="152" y="28"/>
                  </a:lnTo>
                  <a:lnTo>
                    <a:pt x="140" y="8"/>
                  </a:lnTo>
                  <a:lnTo>
                    <a:pt x="134" y="0"/>
                  </a:lnTo>
                  <a:lnTo>
                    <a:pt x="90" y="2"/>
                  </a:lnTo>
                  <a:lnTo>
                    <a:pt x="56" y="6"/>
                  </a:lnTo>
                  <a:lnTo>
                    <a:pt x="42" y="8"/>
                  </a:lnTo>
                  <a:lnTo>
                    <a:pt x="32" y="10"/>
                  </a:lnTo>
                  <a:lnTo>
                    <a:pt x="26" y="14"/>
                  </a:lnTo>
                  <a:lnTo>
                    <a:pt x="20" y="22"/>
                  </a:lnTo>
                  <a:lnTo>
                    <a:pt x="8" y="36"/>
                  </a:lnTo>
                  <a:lnTo>
                    <a:pt x="0" y="54"/>
                  </a:lnTo>
                  <a:lnTo>
                    <a:pt x="0" y="60"/>
                  </a:lnTo>
                  <a:lnTo>
                    <a:pt x="0" y="64"/>
                  </a:lnTo>
                  <a:lnTo>
                    <a:pt x="2" y="66"/>
                  </a:lnTo>
                  <a:close/>
                </a:path>
              </a:pathLst>
            </a:custGeom>
            <a:solidFill>
              <a:srgbClr val="FDCC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78" name="Freeform 954"/>
            <p:cNvSpPr>
              <a:spLocks/>
            </p:cNvSpPr>
            <p:nvPr/>
          </p:nvSpPr>
          <p:spPr bwMode="gray">
            <a:xfrm>
              <a:off x="1160" y="2490"/>
              <a:ext cx="268" cy="460"/>
            </a:xfrm>
            <a:custGeom>
              <a:avLst/>
              <a:gdLst>
                <a:gd name="T0" fmla="*/ 6 w 290"/>
                <a:gd name="T1" fmla="*/ 98 h 460"/>
                <a:gd name="T2" fmla="*/ 6 w 290"/>
                <a:gd name="T3" fmla="*/ 86 h 460"/>
                <a:gd name="T4" fmla="*/ 6 w 290"/>
                <a:gd name="T5" fmla="*/ 84 h 460"/>
                <a:gd name="T6" fmla="*/ 6 w 290"/>
                <a:gd name="T7" fmla="*/ 86 h 460"/>
                <a:gd name="T8" fmla="*/ 6 w 290"/>
                <a:gd name="T9" fmla="*/ 124 h 460"/>
                <a:gd name="T10" fmla="*/ 6 w 290"/>
                <a:gd name="T11" fmla="*/ 126 h 460"/>
                <a:gd name="T12" fmla="*/ 6 w 290"/>
                <a:gd name="T13" fmla="*/ 132 h 460"/>
                <a:gd name="T14" fmla="*/ 6 w 290"/>
                <a:gd name="T15" fmla="*/ 140 h 460"/>
                <a:gd name="T16" fmla="*/ 6 w 290"/>
                <a:gd name="T17" fmla="*/ 152 h 460"/>
                <a:gd name="T18" fmla="*/ 6 w 290"/>
                <a:gd name="T19" fmla="*/ 154 h 460"/>
                <a:gd name="T20" fmla="*/ 6 w 290"/>
                <a:gd name="T21" fmla="*/ 170 h 460"/>
                <a:gd name="T22" fmla="*/ 6 w 290"/>
                <a:gd name="T23" fmla="*/ 188 h 460"/>
                <a:gd name="T24" fmla="*/ 6 w 290"/>
                <a:gd name="T25" fmla="*/ 296 h 460"/>
                <a:gd name="T26" fmla="*/ 6 w 290"/>
                <a:gd name="T27" fmla="*/ 298 h 460"/>
                <a:gd name="T28" fmla="*/ 6 w 290"/>
                <a:gd name="T29" fmla="*/ 300 h 460"/>
                <a:gd name="T30" fmla="*/ 6 w 290"/>
                <a:gd name="T31" fmla="*/ 302 h 460"/>
                <a:gd name="T32" fmla="*/ 6 w 290"/>
                <a:gd name="T33" fmla="*/ 312 h 460"/>
                <a:gd name="T34" fmla="*/ 6 w 290"/>
                <a:gd name="T35" fmla="*/ 322 h 460"/>
                <a:gd name="T36" fmla="*/ 0 w 290"/>
                <a:gd name="T37" fmla="*/ 332 h 460"/>
                <a:gd name="T38" fmla="*/ 0 w 290"/>
                <a:gd name="T39" fmla="*/ 338 h 460"/>
                <a:gd name="T40" fmla="*/ 6 w 290"/>
                <a:gd name="T41" fmla="*/ 348 h 460"/>
                <a:gd name="T42" fmla="*/ 6 w 290"/>
                <a:gd name="T43" fmla="*/ 356 h 460"/>
                <a:gd name="T44" fmla="*/ 6 w 290"/>
                <a:gd name="T45" fmla="*/ 362 h 460"/>
                <a:gd name="T46" fmla="*/ 6 w 290"/>
                <a:gd name="T47" fmla="*/ 416 h 460"/>
                <a:gd name="T48" fmla="*/ 6 w 290"/>
                <a:gd name="T49" fmla="*/ 460 h 460"/>
                <a:gd name="T50" fmla="*/ 6 w 290"/>
                <a:gd name="T51" fmla="*/ 444 h 460"/>
                <a:gd name="T52" fmla="*/ 6 w 290"/>
                <a:gd name="T53" fmla="*/ 438 h 460"/>
                <a:gd name="T54" fmla="*/ 6 w 290"/>
                <a:gd name="T55" fmla="*/ 428 h 460"/>
                <a:gd name="T56" fmla="*/ 6 w 290"/>
                <a:gd name="T57" fmla="*/ 402 h 460"/>
                <a:gd name="T58" fmla="*/ 6 w 290"/>
                <a:gd name="T59" fmla="*/ 394 h 460"/>
                <a:gd name="T60" fmla="*/ 6 w 290"/>
                <a:gd name="T61" fmla="*/ 374 h 460"/>
                <a:gd name="T62" fmla="*/ 6 w 290"/>
                <a:gd name="T63" fmla="*/ 328 h 460"/>
                <a:gd name="T64" fmla="*/ 6 w 290"/>
                <a:gd name="T65" fmla="*/ 276 h 460"/>
                <a:gd name="T66" fmla="*/ 6 w 290"/>
                <a:gd name="T67" fmla="*/ 264 h 460"/>
                <a:gd name="T68" fmla="*/ 6 w 290"/>
                <a:gd name="T69" fmla="*/ 210 h 460"/>
                <a:gd name="T70" fmla="*/ 6 w 290"/>
                <a:gd name="T71" fmla="*/ 158 h 460"/>
                <a:gd name="T72" fmla="*/ 6 w 290"/>
                <a:gd name="T73" fmla="*/ 152 h 460"/>
                <a:gd name="T74" fmla="*/ 6 w 290"/>
                <a:gd name="T75" fmla="*/ 120 h 460"/>
                <a:gd name="T76" fmla="*/ 6 w 290"/>
                <a:gd name="T77" fmla="*/ 108 h 460"/>
                <a:gd name="T78" fmla="*/ 6 w 290"/>
                <a:gd name="T79" fmla="*/ 84 h 460"/>
                <a:gd name="T80" fmla="*/ 6 w 290"/>
                <a:gd name="T81" fmla="*/ 64 h 460"/>
                <a:gd name="T82" fmla="*/ 6 w 290"/>
                <a:gd name="T83" fmla="*/ 50 h 460"/>
                <a:gd name="T84" fmla="*/ 6 w 290"/>
                <a:gd name="T85" fmla="*/ 46 h 460"/>
                <a:gd name="T86" fmla="*/ 6 w 290"/>
                <a:gd name="T87" fmla="*/ 32 h 460"/>
                <a:gd name="T88" fmla="*/ 6 w 290"/>
                <a:gd name="T89" fmla="*/ 28 h 460"/>
                <a:gd name="T90" fmla="*/ 6 w 290"/>
                <a:gd name="T91" fmla="*/ 24 h 460"/>
                <a:gd name="T92" fmla="*/ 6 w 290"/>
                <a:gd name="T93" fmla="*/ 20 h 460"/>
                <a:gd name="T94" fmla="*/ 6 w 290"/>
                <a:gd name="T95" fmla="*/ 6 h 460"/>
                <a:gd name="T96" fmla="*/ 6 w 290"/>
                <a:gd name="T97" fmla="*/ 0 h 460"/>
                <a:gd name="T98" fmla="*/ 6 w 290"/>
                <a:gd name="T99" fmla="*/ 0 h 460"/>
                <a:gd name="T100" fmla="*/ 6 w 290"/>
                <a:gd name="T101" fmla="*/ 10 h 460"/>
                <a:gd name="T102" fmla="*/ 6 w 290"/>
                <a:gd name="T103" fmla="*/ 12 h 460"/>
                <a:gd name="T104" fmla="*/ 6 w 290"/>
                <a:gd name="T105" fmla="*/ 16 h 460"/>
                <a:gd name="T106" fmla="*/ 6 w 290"/>
                <a:gd name="T107" fmla="*/ 32 h 460"/>
                <a:gd name="T108" fmla="*/ 6 w 290"/>
                <a:gd name="T109" fmla="*/ 88 h 4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0"/>
                <a:gd name="T166" fmla="*/ 0 h 460"/>
                <a:gd name="T167" fmla="*/ 290 w 290"/>
                <a:gd name="T168" fmla="*/ 460 h 4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0" h="460">
                  <a:moveTo>
                    <a:pt x="56" y="98"/>
                  </a:moveTo>
                  <a:lnTo>
                    <a:pt x="56" y="98"/>
                  </a:lnTo>
                  <a:lnTo>
                    <a:pt x="52" y="94"/>
                  </a:lnTo>
                  <a:lnTo>
                    <a:pt x="44" y="86"/>
                  </a:lnTo>
                  <a:lnTo>
                    <a:pt x="40" y="84"/>
                  </a:lnTo>
                  <a:lnTo>
                    <a:pt x="38" y="84"/>
                  </a:lnTo>
                  <a:lnTo>
                    <a:pt x="36" y="86"/>
                  </a:lnTo>
                  <a:lnTo>
                    <a:pt x="34" y="100"/>
                  </a:lnTo>
                  <a:lnTo>
                    <a:pt x="34" y="124"/>
                  </a:lnTo>
                  <a:lnTo>
                    <a:pt x="36" y="126"/>
                  </a:lnTo>
                  <a:lnTo>
                    <a:pt x="36" y="130"/>
                  </a:lnTo>
                  <a:lnTo>
                    <a:pt x="36" y="132"/>
                  </a:lnTo>
                  <a:lnTo>
                    <a:pt x="32" y="140"/>
                  </a:lnTo>
                  <a:lnTo>
                    <a:pt x="28" y="148"/>
                  </a:lnTo>
                  <a:lnTo>
                    <a:pt x="26" y="152"/>
                  </a:lnTo>
                  <a:lnTo>
                    <a:pt x="24" y="154"/>
                  </a:lnTo>
                  <a:lnTo>
                    <a:pt x="22" y="160"/>
                  </a:lnTo>
                  <a:lnTo>
                    <a:pt x="20" y="170"/>
                  </a:lnTo>
                  <a:lnTo>
                    <a:pt x="20" y="188"/>
                  </a:lnTo>
                  <a:lnTo>
                    <a:pt x="24" y="296"/>
                  </a:lnTo>
                  <a:lnTo>
                    <a:pt x="24" y="298"/>
                  </a:lnTo>
                  <a:lnTo>
                    <a:pt x="22" y="298"/>
                  </a:lnTo>
                  <a:lnTo>
                    <a:pt x="18" y="300"/>
                  </a:lnTo>
                  <a:lnTo>
                    <a:pt x="16" y="300"/>
                  </a:lnTo>
                  <a:lnTo>
                    <a:pt x="14" y="302"/>
                  </a:lnTo>
                  <a:lnTo>
                    <a:pt x="12" y="312"/>
                  </a:lnTo>
                  <a:lnTo>
                    <a:pt x="12" y="318"/>
                  </a:lnTo>
                  <a:lnTo>
                    <a:pt x="8" y="322"/>
                  </a:lnTo>
                  <a:lnTo>
                    <a:pt x="0" y="332"/>
                  </a:lnTo>
                  <a:lnTo>
                    <a:pt x="0" y="336"/>
                  </a:lnTo>
                  <a:lnTo>
                    <a:pt x="0" y="338"/>
                  </a:lnTo>
                  <a:lnTo>
                    <a:pt x="4" y="342"/>
                  </a:lnTo>
                  <a:lnTo>
                    <a:pt x="22" y="348"/>
                  </a:lnTo>
                  <a:lnTo>
                    <a:pt x="38" y="356"/>
                  </a:lnTo>
                  <a:lnTo>
                    <a:pt x="44" y="358"/>
                  </a:lnTo>
                  <a:lnTo>
                    <a:pt x="46" y="362"/>
                  </a:lnTo>
                  <a:lnTo>
                    <a:pt x="52" y="416"/>
                  </a:lnTo>
                  <a:lnTo>
                    <a:pt x="70" y="460"/>
                  </a:lnTo>
                  <a:lnTo>
                    <a:pt x="94" y="452"/>
                  </a:lnTo>
                  <a:lnTo>
                    <a:pt x="114" y="444"/>
                  </a:lnTo>
                  <a:lnTo>
                    <a:pt x="130" y="438"/>
                  </a:lnTo>
                  <a:lnTo>
                    <a:pt x="140" y="434"/>
                  </a:lnTo>
                  <a:lnTo>
                    <a:pt x="160" y="428"/>
                  </a:lnTo>
                  <a:lnTo>
                    <a:pt x="210" y="418"/>
                  </a:lnTo>
                  <a:lnTo>
                    <a:pt x="280" y="402"/>
                  </a:lnTo>
                  <a:lnTo>
                    <a:pt x="284" y="394"/>
                  </a:lnTo>
                  <a:lnTo>
                    <a:pt x="288" y="384"/>
                  </a:lnTo>
                  <a:lnTo>
                    <a:pt x="290" y="374"/>
                  </a:lnTo>
                  <a:lnTo>
                    <a:pt x="288" y="328"/>
                  </a:lnTo>
                  <a:lnTo>
                    <a:pt x="284" y="300"/>
                  </a:lnTo>
                  <a:lnTo>
                    <a:pt x="280" y="276"/>
                  </a:lnTo>
                  <a:lnTo>
                    <a:pt x="278" y="264"/>
                  </a:lnTo>
                  <a:lnTo>
                    <a:pt x="276" y="248"/>
                  </a:lnTo>
                  <a:lnTo>
                    <a:pt x="274" y="210"/>
                  </a:lnTo>
                  <a:lnTo>
                    <a:pt x="274" y="158"/>
                  </a:lnTo>
                  <a:lnTo>
                    <a:pt x="274" y="156"/>
                  </a:lnTo>
                  <a:lnTo>
                    <a:pt x="272" y="152"/>
                  </a:lnTo>
                  <a:lnTo>
                    <a:pt x="270" y="142"/>
                  </a:lnTo>
                  <a:lnTo>
                    <a:pt x="268" y="120"/>
                  </a:lnTo>
                  <a:lnTo>
                    <a:pt x="266" y="108"/>
                  </a:lnTo>
                  <a:lnTo>
                    <a:pt x="262" y="94"/>
                  </a:lnTo>
                  <a:lnTo>
                    <a:pt x="258" y="84"/>
                  </a:lnTo>
                  <a:lnTo>
                    <a:pt x="252" y="74"/>
                  </a:lnTo>
                  <a:lnTo>
                    <a:pt x="246" y="64"/>
                  </a:lnTo>
                  <a:lnTo>
                    <a:pt x="238" y="56"/>
                  </a:lnTo>
                  <a:lnTo>
                    <a:pt x="230" y="50"/>
                  </a:lnTo>
                  <a:lnTo>
                    <a:pt x="222" y="46"/>
                  </a:lnTo>
                  <a:lnTo>
                    <a:pt x="204" y="38"/>
                  </a:lnTo>
                  <a:lnTo>
                    <a:pt x="186" y="32"/>
                  </a:lnTo>
                  <a:lnTo>
                    <a:pt x="160" y="28"/>
                  </a:lnTo>
                  <a:lnTo>
                    <a:pt x="148" y="26"/>
                  </a:lnTo>
                  <a:lnTo>
                    <a:pt x="138" y="24"/>
                  </a:lnTo>
                  <a:lnTo>
                    <a:pt x="136" y="20"/>
                  </a:lnTo>
                  <a:lnTo>
                    <a:pt x="122" y="6"/>
                  </a:lnTo>
                  <a:lnTo>
                    <a:pt x="118" y="2"/>
                  </a:lnTo>
                  <a:lnTo>
                    <a:pt x="114" y="0"/>
                  </a:lnTo>
                  <a:lnTo>
                    <a:pt x="108" y="0"/>
                  </a:lnTo>
                  <a:lnTo>
                    <a:pt x="98" y="4"/>
                  </a:lnTo>
                  <a:lnTo>
                    <a:pt x="104" y="10"/>
                  </a:lnTo>
                  <a:lnTo>
                    <a:pt x="106" y="12"/>
                  </a:lnTo>
                  <a:lnTo>
                    <a:pt x="100" y="16"/>
                  </a:lnTo>
                  <a:lnTo>
                    <a:pt x="92" y="24"/>
                  </a:lnTo>
                  <a:lnTo>
                    <a:pt x="86" y="32"/>
                  </a:lnTo>
                  <a:lnTo>
                    <a:pt x="74" y="56"/>
                  </a:lnTo>
                  <a:lnTo>
                    <a:pt x="62" y="88"/>
                  </a:lnTo>
                  <a:lnTo>
                    <a:pt x="56" y="98"/>
                  </a:lnTo>
                  <a:close/>
                </a:path>
              </a:pathLst>
            </a:custGeom>
            <a:solidFill>
              <a:srgbClr val="4B84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79" name="Freeform 955"/>
            <p:cNvSpPr>
              <a:spLocks/>
            </p:cNvSpPr>
            <p:nvPr/>
          </p:nvSpPr>
          <p:spPr bwMode="gray">
            <a:xfrm>
              <a:off x="1160" y="2490"/>
              <a:ext cx="268" cy="460"/>
            </a:xfrm>
            <a:custGeom>
              <a:avLst/>
              <a:gdLst>
                <a:gd name="T0" fmla="*/ 6 w 290"/>
                <a:gd name="T1" fmla="*/ 98 h 460"/>
                <a:gd name="T2" fmla="*/ 6 w 290"/>
                <a:gd name="T3" fmla="*/ 86 h 460"/>
                <a:gd name="T4" fmla="*/ 6 w 290"/>
                <a:gd name="T5" fmla="*/ 84 h 460"/>
                <a:gd name="T6" fmla="*/ 6 w 290"/>
                <a:gd name="T7" fmla="*/ 86 h 460"/>
                <a:gd name="T8" fmla="*/ 6 w 290"/>
                <a:gd name="T9" fmla="*/ 124 h 460"/>
                <a:gd name="T10" fmla="*/ 6 w 290"/>
                <a:gd name="T11" fmla="*/ 126 h 460"/>
                <a:gd name="T12" fmla="*/ 6 w 290"/>
                <a:gd name="T13" fmla="*/ 132 h 460"/>
                <a:gd name="T14" fmla="*/ 6 w 290"/>
                <a:gd name="T15" fmla="*/ 140 h 460"/>
                <a:gd name="T16" fmla="*/ 6 w 290"/>
                <a:gd name="T17" fmla="*/ 152 h 460"/>
                <a:gd name="T18" fmla="*/ 6 w 290"/>
                <a:gd name="T19" fmla="*/ 154 h 460"/>
                <a:gd name="T20" fmla="*/ 6 w 290"/>
                <a:gd name="T21" fmla="*/ 170 h 460"/>
                <a:gd name="T22" fmla="*/ 6 w 290"/>
                <a:gd name="T23" fmla="*/ 188 h 460"/>
                <a:gd name="T24" fmla="*/ 6 w 290"/>
                <a:gd name="T25" fmla="*/ 296 h 460"/>
                <a:gd name="T26" fmla="*/ 6 w 290"/>
                <a:gd name="T27" fmla="*/ 298 h 460"/>
                <a:gd name="T28" fmla="*/ 6 w 290"/>
                <a:gd name="T29" fmla="*/ 300 h 460"/>
                <a:gd name="T30" fmla="*/ 6 w 290"/>
                <a:gd name="T31" fmla="*/ 302 h 460"/>
                <a:gd name="T32" fmla="*/ 6 w 290"/>
                <a:gd name="T33" fmla="*/ 312 h 460"/>
                <a:gd name="T34" fmla="*/ 6 w 290"/>
                <a:gd name="T35" fmla="*/ 322 h 460"/>
                <a:gd name="T36" fmla="*/ 0 w 290"/>
                <a:gd name="T37" fmla="*/ 332 h 460"/>
                <a:gd name="T38" fmla="*/ 0 w 290"/>
                <a:gd name="T39" fmla="*/ 338 h 460"/>
                <a:gd name="T40" fmla="*/ 6 w 290"/>
                <a:gd name="T41" fmla="*/ 348 h 460"/>
                <a:gd name="T42" fmla="*/ 6 w 290"/>
                <a:gd name="T43" fmla="*/ 356 h 460"/>
                <a:gd name="T44" fmla="*/ 6 w 290"/>
                <a:gd name="T45" fmla="*/ 362 h 460"/>
                <a:gd name="T46" fmla="*/ 6 w 290"/>
                <a:gd name="T47" fmla="*/ 416 h 460"/>
                <a:gd name="T48" fmla="*/ 6 w 290"/>
                <a:gd name="T49" fmla="*/ 460 h 460"/>
                <a:gd name="T50" fmla="*/ 6 w 290"/>
                <a:gd name="T51" fmla="*/ 444 h 460"/>
                <a:gd name="T52" fmla="*/ 6 w 290"/>
                <a:gd name="T53" fmla="*/ 438 h 460"/>
                <a:gd name="T54" fmla="*/ 6 w 290"/>
                <a:gd name="T55" fmla="*/ 428 h 460"/>
                <a:gd name="T56" fmla="*/ 6 w 290"/>
                <a:gd name="T57" fmla="*/ 402 h 460"/>
                <a:gd name="T58" fmla="*/ 6 w 290"/>
                <a:gd name="T59" fmla="*/ 394 h 460"/>
                <a:gd name="T60" fmla="*/ 6 w 290"/>
                <a:gd name="T61" fmla="*/ 374 h 460"/>
                <a:gd name="T62" fmla="*/ 6 w 290"/>
                <a:gd name="T63" fmla="*/ 328 h 460"/>
                <a:gd name="T64" fmla="*/ 6 w 290"/>
                <a:gd name="T65" fmla="*/ 276 h 460"/>
                <a:gd name="T66" fmla="*/ 6 w 290"/>
                <a:gd name="T67" fmla="*/ 264 h 460"/>
                <a:gd name="T68" fmla="*/ 6 w 290"/>
                <a:gd name="T69" fmla="*/ 210 h 460"/>
                <a:gd name="T70" fmla="*/ 6 w 290"/>
                <a:gd name="T71" fmla="*/ 158 h 460"/>
                <a:gd name="T72" fmla="*/ 6 w 290"/>
                <a:gd name="T73" fmla="*/ 152 h 460"/>
                <a:gd name="T74" fmla="*/ 6 w 290"/>
                <a:gd name="T75" fmla="*/ 120 h 460"/>
                <a:gd name="T76" fmla="*/ 6 w 290"/>
                <a:gd name="T77" fmla="*/ 108 h 460"/>
                <a:gd name="T78" fmla="*/ 6 w 290"/>
                <a:gd name="T79" fmla="*/ 84 h 460"/>
                <a:gd name="T80" fmla="*/ 6 w 290"/>
                <a:gd name="T81" fmla="*/ 64 h 460"/>
                <a:gd name="T82" fmla="*/ 6 w 290"/>
                <a:gd name="T83" fmla="*/ 50 h 460"/>
                <a:gd name="T84" fmla="*/ 6 w 290"/>
                <a:gd name="T85" fmla="*/ 46 h 460"/>
                <a:gd name="T86" fmla="*/ 6 w 290"/>
                <a:gd name="T87" fmla="*/ 32 h 460"/>
                <a:gd name="T88" fmla="*/ 6 w 290"/>
                <a:gd name="T89" fmla="*/ 28 h 460"/>
                <a:gd name="T90" fmla="*/ 6 w 290"/>
                <a:gd name="T91" fmla="*/ 24 h 460"/>
                <a:gd name="T92" fmla="*/ 6 w 290"/>
                <a:gd name="T93" fmla="*/ 20 h 460"/>
                <a:gd name="T94" fmla="*/ 6 w 290"/>
                <a:gd name="T95" fmla="*/ 6 h 460"/>
                <a:gd name="T96" fmla="*/ 6 w 290"/>
                <a:gd name="T97" fmla="*/ 0 h 460"/>
                <a:gd name="T98" fmla="*/ 6 w 290"/>
                <a:gd name="T99" fmla="*/ 0 h 460"/>
                <a:gd name="T100" fmla="*/ 6 w 290"/>
                <a:gd name="T101" fmla="*/ 10 h 460"/>
                <a:gd name="T102" fmla="*/ 6 w 290"/>
                <a:gd name="T103" fmla="*/ 12 h 460"/>
                <a:gd name="T104" fmla="*/ 6 w 290"/>
                <a:gd name="T105" fmla="*/ 16 h 460"/>
                <a:gd name="T106" fmla="*/ 6 w 290"/>
                <a:gd name="T107" fmla="*/ 32 h 460"/>
                <a:gd name="T108" fmla="*/ 6 w 290"/>
                <a:gd name="T109" fmla="*/ 88 h 4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0"/>
                <a:gd name="T166" fmla="*/ 0 h 460"/>
                <a:gd name="T167" fmla="*/ 290 w 290"/>
                <a:gd name="T168" fmla="*/ 460 h 4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0" h="460">
                  <a:moveTo>
                    <a:pt x="56" y="98"/>
                  </a:moveTo>
                  <a:lnTo>
                    <a:pt x="56" y="98"/>
                  </a:lnTo>
                  <a:lnTo>
                    <a:pt x="52" y="94"/>
                  </a:lnTo>
                  <a:lnTo>
                    <a:pt x="44" y="86"/>
                  </a:lnTo>
                  <a:lnTo>
                    <a:pt x="40" y="84"/>
                  </a:lnTo>
                  <a:lnTo>
                    <a:pt x="38" y="84"/>
                  </a:lnTo>
                  <a:lnTo>
                    <a:pt x="36" y="86"/>
                  </a:lnTo>
                  <a:lnTo>
                    <a:pt x="34" y="100"/>
                  </a:lnTo>
                  <a:lnTo>
                    <a:pt x="34" y="124"/>
                  </a:lnTo>
                  <a:lnTo>
                    <a:pt x="36" y="126"/>
                  </a:lnTo>
                  <a:lnTo>
                    <a:pt x="36" y="130"/>
                  </a:lnTo>
                  <a:lnTo>
                    <a:pt x="36" y="132"/>
                  </a:lnTo>
                  <a:lnTo>
                    <a:pt x="32" y="140"/>
                  </a:lnTo>
                  <a:lnTo>
                    <a:pt x="28" y="148"/>
                  </a:lnTo>
                  <a:lnTo>
                    <a:pt x="26" y="152"/>
                  </a:lnTo>
                  <a:lnTo>
                    <a:pt x="24" y="154"/>
                  </a:lnTo>
                  <a:lnTo>
                    <a:pt x="22" y="160"/>
                  </a:lnTo>
                  <a:lnTo>
                    <a:pt x="20" y="170"/>
                  </a:lnTo>
                  <a:lnTo>
                    <a:pt x="20" y="188"/>
                  </a:lnTo>
                  <a:lnTo>
                    <a:pt x="24" y="296"/>
                  </a:lnTo>
                  <a:lnTo>
                    <a:pt x="24" y="298"/>
                  </a:lnTo>
                  <a:lnTo>
                    <a:pt x="22" y="298"/>
                  </a:lnTo>
                  <a:lnTo>
                    <a:pt x="18" y="300"/>
                  </a:lnTo>
                  <a:lnTo>
                    <a:pt x="16" y="300"/>
                  </a:lnTo>
                  <a:lnTo>
                    <a:pt x="14" y="302"/>
                  </a:lnTo>
                  <a:lnTo>
                    <a:pt x="12" y="312"/>
                  </a:lnTo>
                  <a:lnTo>
                    <a:pt x="12" y="318"/>
                  </a:lnTo>
                  <a:lnTo>
                    <a:pt x="8" y="322"/>
                  </a:lnTo>
                  <a:lnTo>
                    <a:pt x="0" y="332"/>
                  </a:lnTo>
                  <a:lnTo>
                    <a:pt x="0" y="336"/>
                  </a:lnTo>
                  <a:lnTo>
                    <a:pt x="0" y="338"/>
                  </a:lnTo>
                  <a:lnTo>
                    <a:pt x="4" y="342"/>
                  </a:lnTo>
                  <a:lnTo>
                    <a:pt x="22" y="348"/>
                  </a:lnTo>
                  <a:lnTo>
                    <a:pt x="38" y="356"/>
                  </a:lnTo>
                  <a:lnTo>
                    <a:pt x="44" y="358"/>
                  </a:lnTo>
                  <a:lnTo>
                    <a:pt x="46" y="362"/>
                  </a:lnTo>
                  <a:lnTo>
                    <a:pt x="52" y="416"/>
                  </a:lnTo>
                  <a:lnTo>
                    <a:pt x="70" y="460"/>
                  </a:lnTo>
                  <a:lnTo>
                    <a:pt x="94" y="452"/>
                  </a:lnTo>
                  <a:lnTo>
                    <a:pt x="114" y="444"/>
                  </a:lnTo>
                  <a:lnTo>
                    <a:pt x="130" y="438"/>
                  </a:lnTo>
                  <a:lnTo>
                    <a:pt x="140" y="434"/>
                  </a:lnTo>
                  <a:lnTo>
                    <a:pt x="160" y="428"/>
                  </a:lnTo>
                  <a:lnTo>
                    <a:pt x="210" y="418"/>
                  </a:lnTo>
                  <a:lnTo>
                    <a:pt x="280" y="402"/>
                  </a:lnTo>
                  <a:lnTo>
                    <a:pt x="284" y="394"/>
                  </a:lnTo>
                  <a:lnTo>
                    <a:pt x="288" y="384"/>
                  </a:lnTo>
                  <a:lnTo>
                    <a:pt x="290" y="374"/>
                  </a:lnTo>
                  <a:lnTo>
                    <a:pt x="288" y="328"/>
                  </a:lnTo>
                  <a:lnTo>
                    <a:pt x="284" y="300"/>
                  </a:lnTo>
                  <a:lnTo>
                    <a:pt x="280" y="276"/>
                  </a:lnTo>
                  <a:lnTo>
                    <a:pt x="278" y="264"/>
                  </a:lnTo>
                  <a:lnTo>
                    <a:pt x="276" y="248"/>
                  </a:lnTo>
                  <a:lnTo>
                    <a:pt x="274" y="210"/>
                  </a:lnTo>
                  <a:lnTo>
                    <a:pt x="274" y="158"/>
                  </a:lnTo>
                  <a:lnTo>
                    <a:pt x="274" y="156"/>
                  </a:lnTo>
                  <a:lnTo>
                    <a:pt x="272" y="152"/>
                  </a:lnTo>
                  <a:lnTo>
                    <a:pt x="270" y="142"/>
                  </a:lnTo>
                  <a:lnTo>
                    <a:pt x="268" y="120"/>
                  </a:lnTo>
                  <a:lnTo>
                    <a:pt x="266" y="108"/>
                  </a:lnTo>
                  <a:lnTo>
                    <a:pt x="262" y="94"/>
                  </a:lnTo>
                  <a:lnTo>
                    <a:pt x="258" y="84"/>
                  </a:lnTo>
                  <a:lnTo>
                    <a:pt x="252" y="74"/>
                  </a:lnTo>
                  <a:lnTo>
                    <a:pt x="246" y="64"/>
                  </a:lnTo>
                  <a:lnTo>
                    <a:pt x="238" y="56"/>
                  </a:lnTo>
                  <a:lnTo>
                    <a:pt x="230" y="50"/>
                  </a:lnTo>
                  <a:lnTo>
                    <a:pt x="222" y="46"/>
                  </a:lnTo>
                  <a:lnTo>
                    <a:pt x="204" y="38"/>
                  </a:lnTo>
                  <a:lnTo>
                    <a:pt x="186" y="32"/>
                  </a:lnTo>
                  <a:lnTo>
                    <a:pt x="160" y="28"/>
                  </a:lnTo>
                  <a:lnTo>
                    <a:pt x="148" y="26"/>
                  </a:lnTo>
                  <a:lnTo>
                    <a:pt x="138" y="24"/>
                  </a:lnTo>
                  <a:lnTo>
                    <a:pt x="136" y="20"/>
                  </a:lnTo>
                  <a:lnTo>
                    <a:pt x="122" y="6"/>
                  </a:lnTo>
                  <a:lnTo>
                    <a:pt x="118" y="2"/>
                  </a:lnTo>
                  <a:lnTo>
                    <a:pt x="114" y="0"/>
                  </a:lnTo>
                  <a:lnTo>
                    <a:pt x="108" y="0"/>
                  </a:lnTo>
                  <a:lnTo>
                    <a:pt x="98" y="4"/>
                  </a:lnTo>
                  <a:lnTo>
                    <a:pt x="104" y="10"/>
                  </a:lnTo>
                  <a:lnTo>
                    <a:pt x="106" y="12"/>
                  </a:lnTo>
                  <a:lnTo>
                    <a:pt x="100" y="16"/>
                  </a:lnTo>
                  <a:lnTo>
                    <a:pt x="92" y="24"/>
                  </a:lnTo>
                  <a:lnTo>
                    <a:pt x="86" y="32"/>
                  </a:lnTo>
                  <a:lnTo>
                    <a:pt x="74" y="56"/>
                  </a:lnTo>
                  <a:lnTo>
                    <a:pt x="62"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80" name="Freeform 956"/>
            <p:cNvSpPr>
              <a:spLocks/>
            </p:cNvSpPr>
            <p:nvPr/>
          </p:nvSpPr>
          <p:spPr bwMode="gray">
            <a:xfrm>
              <a:off x="1099" y="2452"/>
              <a:ext cx="119" cy="74"/>
            </a:xfrm>
            <a:custGeom>
              <a:avLst/>
              <a:gdLst>
                <a:gd name="T0" fmla="*/ 7 w 128"/>
                <a:gd name="T1" fmla="*/ 66 h 74"/>
                <a:gd name="T2" fmla="*/ 7 w 128"/>
                <a:gd name="T3" fmla="*/ 66 h 74"/>
                <a:gd name="T4" fmla="*/ 7 w 128"/>
                <a:gd name="T5" fmla="*/ 66 h 74"/>
                <a:gd name="T6" fmla="*/ 7 w 128"/>
                <a:gd name="T7" fmla="*/ 66 h 74"/>
                <a:gd name="T8" fmla="*/ 7 w 128"/>
                <a:gd name="T9" fmla="*/ 64 h 74"/>
                <a:gd name="T10" fmla="*/ 7 w 128"/>
                <a:gd name="T11" fmla="*/ 64 h 74"/>
                <a:gd name="T12" fmla="*/ 7 w 128"/>
                <a:gd name="T13" fmla="*/ 74 h 74"/>
                <a:gd name="T14" fmla="*/ 7 w 128"/>
                <a:gd name="T15" fmla="*/ 66 h 74"/>
                <a:gd name="T16" fmla="*/ 7 w 128"/>
                <a:gd name="T17" fmla="*/ 60 h 74"/>
                <a:gd name="T18" fmla="*/ 7 w 128"/>
                <a:gd name="T19" fmla="*/ 60 h 74"/>
                <a:gd name="T20" fmla="*/ 7 w 128"/>
                <a:gd name="T21" fmla="*/ 60 h 74"/>
                <a:gd name="T22" fmla="*/ 7 w 128"/>
                <a:gd name="T23" fmla="*/ 60 h 74"/>
                <a:gd name="T24" fmla="*/ 7 w 128"/>
                <a:gd name="T25" fmla="*/ 58 h 74"/>
                <a:gd name="T26" fmla="*/ 7 w 128"/>
                <a:gd name="T27" fmla="*/ 58 h 74"/>
                <a:gd name="T28" fmla="*/ 7 w 128"/>
                <a:gd name="T29" fmla="*/ 56 h 74"/>
                <a:gd name="T30" fmla="*/ 7 w 128"/>
                <a:gd name="T31" fmla="*/ 56 h 74"/>
                <a:gd name="T32" fmla="*/ 7 w 128"/>
                <a:gd name="T33" fmla="*/ 44 h 74"/>
                <a:gd name="T34" fmla="*/ 7 w 128"/>
                <a:gd name="T35" fmla="*/ 32 h 74"/>
                <a:gd name="T36" fmla="*/ 7 w 128"/>
                <a:gd name="T37" fmla="*/ 32 h 74"/>
                <a:gd name="T38" fmla="*/ 7 w 128"/>
                <a:gd name="T39" fmla="*/ 28 h 74"/>
                <a:gd name="T40" fmla="*/ 7 w 128"/>
                <a:gd name="T41" fmla="*/ 26 h 74"/>
                <a:gd name="T42" fmla="*/ 7 w 128"/>
                <a:gd name="T43" fmla="*/ 26 h 74"/>
                <a:gd name="T44" fmla="*/ 7 w 128"/>
                <a:gd name="T45" fmla="*/ 22 h 74"/>
                <a:gd name="T46" fmla="*/ 7 w 128"/>
                <a:gd name="T47" fmla="*/ 18 h 74"/>
                <a:gd name="T48" fmla="*/ 7 w 128"/>
                <a:gd name="T49" fmla="*/ 18 h 74"/>
                <a:gd name="T50" fmla="*/ 7 w 128"/>
                <a:gd name="T51" fmla="*/ 22 h 74"/>
                <a:gd name="T52" fmla="*/ 7 w 128"/>
                <a:gd name="T53" fmla="*/ 24 h 74"/>
                <a:gd name="T54" fmla="*/ 7 w 128"/>
                <a:gd name="T55" fmla="*/ 24 h 74"/>
                <a:gd name="T56" fmla="*/ 7 w 128"/>
                <a:gd name="T57" fmla="*/ 24 h 74"/>
                <a:gd name="T58" fmla="*/ 7 w 128"/>
                <a:gd name="T59" fmla="*/ 24 h 74"/>
                <a:gd name="T60" fmla="*/ 7 w 128"/>
                <a:gd name="T61" fmla="*/ 20 h 74"/>
                <a:gd name="T62" fmla="*/ 7 w 128"/>
                <a:gd name="T63" fmla="*/ 20 h 74"/>
                <a:gd name="T64" fmla="*/ 7 w 128"/>
                <a:gd name="T65" fmla="*/ 12 h 74"/>
                <a:gd name="T66" fmla="*/ 7 w 128"/>
                <a:gd name="T67" fmla="*/ 12 h 74"/>
                <a:gd name="T68" fmla="*/ 7 w 128"/>
                <a:gd name="T69" fmla="*/ 10 h 74"/>
                <a:gd name="T70" fmla="*/ 7 w 128"/>
                <a:gd name="T71" fmla="*/ 10 h 74"/>
                <a:gd name="T72" fmla="*/ 7 w 128"/>
                <a:gd name="T73" fmla="*/ 6 h 74"/>
                <a:gd name="T74" fmla="*/ 7 w 128"/>
                <a:gd name="T75" fmla="*/ 0 h 74"/>
                <a:gd name="T76" fmla="*/ 7 w 128"/>
                <a:gd name="T77" fmla="*/ 4 h 74"/>
                <a:gd name="T78" fmla="*/ 7 w 128"/>
                <a:gd name="T79" fmla="*/ 16 h 74"/>
                <a:gd name="T80" fmla="*/ 0 w 128"/>
                <a:gd name="T81" fmla="*/ 56 h 74"/>
                <a:gd name="T82" fmla="*/ 0 w 128"/>
                <a:gd name="T83" fmla="*/ 56 h 74"/>
                <a:gd name="T84" fmla="*/ 7 w 128"/>
                <a:gd name="T85" fmla="*/ 66 h 74"/>
                <a:gd name="T86" fmla="*/ 7 w 128"/>
                <a:gd name="T87" fmla="*/ 6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
                <a:gd name="T133" fmla="*/ 0 h 74"/>
                <a:gd name="T134" fmla="*/ 128 w 12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 h="74">
                  <a:moveTo>
                    <a:pt x="10" y="66"/>
                  </a:moveTo>
                  <a:lnTo>
                    <a:pt x="10" y="66"/>
                  </a:lnTo>
                  <a:lnTo>
                    <a:pt x="14" y="66"/>
                  </a:lnTo>
                  <a:lnTo>
                    <a:pt x="18" y="64"/>
                  </a:lnTo>
                  <a:lnTo>
                    <a:pt x="30" y="74"/>
                  </a:lnTo>
                  <a:lnTo>
                    <a:pt x="28" y="66"/>
                  </a:lnTo>
                  <a:lnTo>
                    <a:pt x="24" y="60"/>
                  </a:lnTo>
                  <a:lnTo>
                    <a:pt x="32" y="60"/>
                  </a:lnTo>
                  <a:lnTo>
                    <a:pt x="40" y="58"/>
                  </a:lnTo>
                  <a:lnTo>
                    <a:pt x="48" y="56"/>
                  </a:lnTo>
                  <a:lnTo>
                    <a:pt x="64" y="44"/>
                  </a:lnTo>
                  <a:lnTo>
                    <a:pt x="80" y="32"/>
                  </a:lnTo>
                  <a:lnTo>
                    <a:pt x="86" y="28"/>
                  </a:lnTo>
                  <a:lnTo>
                    <a:pt x="92" y="26"/>
                  </a:lnTo>
                  <a:lnTo>
                    <a:pt x="100" y="22"/>
                  </a:lnTo>
                  <a:lnTo>
                    <a:pt x="106" y="18"/>
                  </a:lnTo>
                  <a:lnTo>
                    <a:pt x="106" y="22"/>
                  </a:lnTo>
                  <a:lnTo>
                    <a:pt x="106" y="24"/>
                  </a:lnTo>
                  <a:lnTo>
                    <a:pt x="108" y="24"/>
                  </a:lnTo>
                  <a:lnTo>
                    <a:pt x="110" y="24"/>
                  </a:lnTo>
                  <a:lnTo>
                    <a:pt x="112" y="20"/>
                  </a:lnTo>
                  <a:lnTo>
                    <a:pt x="112" y="12"/>
                  </a:lnTo>
                  <a:lnTo>
                    <a:pt x="116" y="10"/>
                  </a:lnTo>
                  <a:lnTo>
                    <a:pt x="118" y="10"/>
                  </a:lnTo>
                  <a:lnTo>
                    <a:pt x="128" y="6"/>
                  </a:lnTo>
                  <a:lnTo>
                    <a:pt x="126" y="0"/>
                  </a:lnTo>
                  <a:lnTo>
                    <a:pt x="72" y="4"/>
                  </a:lnTo>
                  <a:lnTo>
                    <a:pt x="36" y="16"/>
                  </a:lnTo>
                  <a:lnTo>
                    <a:pt x="0" y="56"/>
                  </a:lnTo>
                  <a:lnTo>
                    <a:pt x="10" y="66"/>
                  </a:lnTo>
                  <a:close/>
                </a:path>
              </a:pathLst>
            </a:custGeom>
            <a:solidFill>
              <a:srgbClr val="FB8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81" name="Freeform 957"/>
            <p:cNvSpPr>
              <a:spLocks/>
            </p:cNvSpPr>
            <p:nvPr/>
          </p:nvSpPr>
          <p:spPr bwMode="gray">
            <a:xfrm>
              <a:off x="1184" y="3022"/>
              <a:ext cx="52" cy="156"/>
            </a:xfrm>
            <a:custGeom>
              <a:avLst/>
              <a:gdLst>
                <a:gd name="T0" fmla="*/ 7 w 56"/>
                <a:gd name="T1" fmla="*/ 0 h 156"/>
                <a:gd name="T2" fmla="*/ 7 w 56"/>
                <a:gd name="T3" fmla="*/ 0 h 156"/>
                <a:gd name="T4" fmla="*/ 0 w 56"/>
                <a:gd name="T5" fmla="*/ 144 h 156"/>
                <a:gd name="T6" fmla="*/ 0 w 56"/>
                <a:gd name="T7" fmla="*/ 144 h 156"/>
                <a:gd name="T8" fmla="*/ 0 w 56"/>
                <a:gd name="T9" fmla="*/ 152 h 156"/>
                <a:gd name="T10" fmla="*/ 2 w 56"/>
                <a:gd name="T11" fmla="*/ 156 h 156"/>
                <a:gd name="T12" fmla="*/ 7 w 56"/>
                <a:gd name="T13" fmla="*/ 156 h 156"/>
                <a:gd name="T14" fmla="*/ 7 w 56"/>
                <a:gd name="T15" fmla="*/ 0 h 156"/>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156"/>
                <a:gd name="T26" fmla="*/ 56 w 56"/>
                <a:gd name="T27" fmla="*/ 156 h 1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156">
                  <a:moveTo>
                    <a:pt x="30" y="0"/>
                  </a:moveTo>
                  <a:lnTo>
                    <a:pt x="30" y="0"/>
                  </a:lnTo>
                  <a:lnTo>
                    <a:pt x="0" y="144"/>
                  </a:lnTo>
                  <a:lnTo>
                    <a:pt x="0" y="152"/>
                  </a:lnTo>
                  <a:lnTo>
                    <a:pt x="2" y="156"/>
                  </a:lnTo>
                  <a:lnTo>
                    <a:pt x="56" y="156"/>
                  </a:lnTo>
                  <a:lnTo>
                    <a:pt x="30" y="0"/>
                  </a:lnTo>
                  <a:close/>
                </a:path>
              </a:pathLst>
            </a:custGeom>
            <a:solidFill>
              <a:srgbClr val="0649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82" name="Freeform 958"/>
            <p:cNvSpPr>
              <a:spLocks/>
            </p:cNvSpPr>
            <p:nvPr/>
          </p:nvSpPr>
          <p:spPr bwMode="gray">
            <a:xfrm>
              <a:off x="1203" y="2892"/>
              <a:ext cx="229" cy="286"/>
            </a:xfrm>
            <a:custGeom>
              <a:avLst/>
              <a:gdLst>
                <a:gd name="T0" fmla="*/ 6 w 248"/>
                <a:gd name="T1" fmla="*/ 0 h 286"/>
                <a:gd name="T2" fmla="*/ 6 w 248"/>
                <a:gd name="T3" fmla="*/ 0 h 286"/>
                <a:gd name="T4" fmla="*/ 6 w 248"/>
                <a:gd name="T5" fmla="*/ 8 h 286"/>
                <a:gd name="T6" fmla="*/ 6 w 248"/>
                <a:gd name="T7" fmla="*/ 24 h 286"/>
                <a:gd name="T8" fmla="*/ 6 w 248"/>
                <a:gd name="T9" fmla="*/ 48 h 286"/>
                <a:gd name="T10" fmla="*/ 6 w 248"/>
                <a:gd name="T11" fmla="*/ 48 h 286"/>
                <a:gd name="T12" fmla="*/ 6 w 248"/>
                <a:gd name="T13" fmla="*/ 68 h 286"/>
                <a:gd name="T14" fmla="*/ 6 w 248"/>
                <a:gd name="T15" fmla="*/ 82 h 286"/>
                <a:gd name="T16" fmla="*/ 6 w 248"/>
                <a:gd name="T17" fmla="*/ 92 h 286"/>
                <a:gd name="T18" fmla="*/ 6 w 248"/>
                <a:gd name="T19" fmla="*/ 92 h 286"/>
                <a:gd name="T20" fmla="*/ 6 w 248"/>
                <a:gd name="T21" fmla="*/ 98 h 286"/>
                <a:gd name="T22" fmla="*/ 6 w 248"/>
                <a:gd name="T23" fmla="*/ 108 h 286"/>
                <a:gd name="T24" fmla="*/ 6 w 248"/>
                <a:gd name="T25" fmla="*/ 122 h 286"/>
                <a:gd name="T26" fmla="*/ 6 w 248"/>
                <a:gd name="T27" fmla="*/ 134 h 286"/>
                <a:gd name="T28" fmla="*/ 6 w 248"/>
                <a:gd name="T29" fmla="*/ 134 h 286"/>
                <a:gd name="T30" fmla="*/ 6 w 248"/>
                <a:gd name="T31" fmla="*/ 158 h 286"/>
                <a:gd name="T32" fmla="*/ 6 w 248"/>
                <a:gd name="T33" fmla="*/ 196 h 286"/>
                <a:gd name="T34" fmla="*/ 6 w 248"/>
                <a:gd name="T35" fmla="*/ 246 h 286"/>
                <a:gd name="T36" fmla="*/ 6 w 248"/>
                <a:gd name="T37" fmla="*/ 286 h 286"/>
                <a:gd name="T38" fmla="*/ 6 w 248"/>
                <a:gd name="T39" fmla="*/ 286 h 286"/>
                <a:gd name="T40" fmla="*/ 6 w 248"/>
                <a:gd name="T41" fmla="*/ 286 h 286"/>
                <a:gd name="T42" fmla="*/ 6 w 248"/>
                <a:gd name="T43" fmla="*/ 246 h 286"/>
                <a:gd name="T44" fmla="*/ 4 w 248"/>
                <a:gd name="T45" fmla="*/ 214 h 286"/>
                <a:gd name="T46" fmla="*/ 2 w 248"/>
                <a:gd name="T47" fmla="*/ 194 h 286"/>
                <a:gd name="T48" fmla="*/ 2 w 248"/>
                <a:gd name="T49" fmla="*/ 194 h 286"/>
                <a:gd name="T50" fmla="*/ 0 w 248"/>
                <a:gd name="T51" fmla="*/ 186 h 286"/>
                <a:gd name="T52" fmla="*/ 0 w 248"/>
                <a:gd name="T53" fmla="*/ 176 h 286"/>
                <a:gd name="T54" fmla="*/ 4 w 248"/>
                <a:gd name="T55" fmla="*/ 154 h 286"/>
                <a:gd name="T56" fmla="*/ 6 w 248"/>
                <a:gd name="T57" fmla="*/ 124 h 286"/>
                <a:gd name="T58" fmla="*/ 6 w 248"/>
                <a:gd name="T59" fmla="*/ 80 h 286"/>
                <a:gd name="T60" fmla="*/ 6 w 248"/>
                <a:gd name="T61" fmla="*/ 72 h 286"/>
                <a:gd name="T62" fmla="*/ 6 w 248"/>
                <a:gd name="T63" fmla="*/ 48 h 286"/>
                <a:gd name="T64" fmla="*/ 6 w 248"/>
                <a:gd name="T65" fmla="*/ 48 h 286"/>
                <a:gd name="T66" fmla="*/ 6 w 248"/>
                <a:gd name="T67" fmla="*/ 40 h 286"/>
                <a:gd name="T68" fmla="*/ 6 w 248"/>
                <a:gd name="T69" fmla="*/ 20 h 286"/>
                <a:gd name="T70" fmla="*/ 6 w 248"/>
                <a:gd name="T71" fmla="*/ 10 h 286"/>
                <a:gd name="T72" fmla="*/ 6 w 248"/>
                <a:gd name="T73" fmla="*/ 4 h 286"/>
                <a:gd name="T74" fmla="*/ 6 w 248"/>
                <a:gd name="T75" fmla="*/ 0 h 286"/>
                <a:gd name="T76" fmla="*/ 6 w 248"/>
                <a:gd name="T77" fmla="*/ 0 h 286"/>
                <a:gd name="T78" fmla="*/ 6 w 248"/>
                <a:gd name="T79" fmla="*/ 0 h 286"/>
                <a:gd name="T80" fmla="*/ 6 w 248"/>
                <a:gd name="T81" fmla="*/ 0 h 2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8"/>
                <a:gd name="T124" fmla="*/ 0 h 286"/>
                <a:gd name="T125" fmla="*/ 248 w 248"/>
                <a:gd name="T126" fmla="*/ 286 h 2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8" h="286">
                  <a:moveTo>
                    <a:pt x="234" y="0"/>
                  </a:moveTo>
                  <a:lnTo>
                    <a:pt x="234" y="0"/>
                  </a:lnTo>
                  <a:lnTo>
                    <a:pt x="236" y="8"/>
                  </a:lnTo>
                  <a:lnTo>
                    <a:pt x="236" y="24"/>
                  </a:lnTo>
                  <a:lnTo>
                    <a:pt x="236" y="48"/>
                  </a:lnTo>
                  <a:lnTo>
                    <a:pt x="234" y="68"/>
                  </a:lnTo>
                  <a:lnTo>
                    <a:pt x="234" y="82"/>
                  </a:lnTo>
                  <a:lnTo>
                    <a:pt x="236" y="92"/>
                  </a:lnTo>
                  <a:lnTo>
                    <a:pt x="240" y="98"/>
                  </a:lnTo>
                  <a:lnTo>
                    <a:pt x="244" y="108"/>
                  </a:lnTo>
                  <a:lnTo>
                    <a:pt x="248" y="122"/>
                  </a:lnTo>
                  <a:lnTo>
                    <a:pt x="248" y="134"/>
                  </a:lnTo>
                  <a:lnTo>
                    <a:pt x="246" y="158"/>
                  </a:lnTo>
                  <a:lnTo>
                    <a:pt x="238" y="196"/>
                  </a:lnTo>
                  <a:lnTo>
                    <a:pt x="226" y="246"/>
                  </a:lnTo>
                  <a:lnTo>
                    <a:pt x="220" y="286"/>
                  </a:lnTo>
                  <a:lnTo>
                    <a:pt x="10" y="286"/>
                  </a:lnTo>
                  <a:lnTo>
                    <a:pt x="6" y="246"/>
                  </a:lnTo>
                  <a:lnTo>
                    <a:pt x="4" y="214"/>
                  </a:lnTo>
                  <a:lnTo>
                    <a:pt x="2" y="194"/>
                  </a:lnTo>
                  <a:lnTo>
                    <a:pt x="0" y="186"/>
                  </a:lnTo>
                  <a:lnTo>
                    <a:pt x="0" y="176"/>
                  </a:lnTo>
                  <a:lnTo>
                    <a:pt x="4" y="154"/>
                  </a:lnTo>
                  <a:lnTo>
                    <a:pt x="10" y="124"/>
                  </a:lnTo>
                  <a:lnTo>
                    <a:pt x="10" y="80"/>
                  </a:lnTo>
                  <a:lnTo>
                    <a:pt x="8" y="72"/>
                  </a:lnTo>
                  <a:lnTo>
                    <a:pt x="10" y="48"/>
                  </a:lnTo>
                  <a:lnTo>
                    <a:pt x="42" y="40"/>
                  </a:lnTo>
                  <a:lnTo>
                    <a:pt x="114" y="20"/>
                  </a:lnTo>
                  <a:lnTo>
                    <a:pt x="154" y="10"/>
                  </a:lnTo>
                  <a:lnTo>
                    <a:pt x="190" y="4"/>
                  </a:lnTo>
                  <a:lnTo>
                    <a:pt x="218" y="0"/>
                  </a:lnTo>
                  <a:lnTo>
                    <a:pt x="228" y="0"/>
                  </a:lnTo>
                  <a:lnTo>
                    <a:pt x="234" y="0"/>
                  </a:lnTo>
                  <a:close/>
                </a:path>
              </a:pathLst>
            </a:custGeom>
            <a:solidFill>
              <a:srgbClr val="337B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83" name="Freeform 959"/>
            <p:cNvSpPr>
              <a:spLocks/>
            </p:cNvSpPr>
            <p:nvPr/>
          </p:nvSpPr>
          <p:spPr bwMode="gray">
            <a:xfrm>
              <a:off x="1016" y="2838"/>
              <a:ext cx="213" cy="84"/>
            </a:xfrm>
            <a:custGeom>
              <a:avLst/>
              <a:gdLst>
                <a:gd name="T0" fmla="*/ 6 w 230"/>
                <a:gd name="T1" fmla="*/ 4 h 84"/>
                <a:gd name="T2" fmla="*/ 6 w 230"/>
                <a:gd name="T3" fmla="*/ 24 h 84"/>
                <a:gd name="T4" fmla="*/ 6 w 230"/>
                <a:gd name="T5" fmla="*/ 24 h 84"/>
                <a:gd name="T6" fmla="*/ 6 w 230"/>
                <a:gd name="T7" fmla="*/ 34 h 84"/>
                <a:gd name="T8" fmla="*/ 6 w 230"/>
                <a:gd name="T9" fmla="*/ 34 h 84"/>
                <a:gd name="T10" fmla="*/ 6 w 230"/>
                <a:gd name="T11" fmla="*/ 38 h 84"/>
                <a:gd name="T12" fmla="*/ 6 w 230"/>
                <a:gd name="T13" fmla="*/ 40 h 84"/>
                <a:gd name="T14" fmla="*/ 6 w 230"/>
                <a:gd name="T15" fmla="*/ 40 h 84"/>
                <a:gd name="T16" fmla="*/ 6 w 230"/>
                <a:gd name="T17" fmla="*/ 36 h 84"/>
                <a:gd name="T18" fmla="*/ 6 w 230"/>
                <a:gd name="T19" fmla="*/ 30 h 84"/>
                <a:gd name="T20" fmla="*/ 6 w 230"/>
                <a:gd name="T21" fmla="*/ 30 h 84"/>
                <a:gd name="T22" fmla="*/ 6 w 230"/>
                <a:gd name="T23" fmla="*/ 28 h 84"/>
                <a:gd name="T24" fmla="*/ 6 w 230"/>
                <a:gd name="T25" fmla="*/ 28 h 84"/>
                <a:gd name="T26" fmla="*/ 6 w 230"/>
                <a:gd name="T27" fmla="*/ 26 h 84"/>
                <a:gd name="T28" fmla="*/ 6 w 230"/>
                <a:gd name="T29" fmla="*/ 26 h 84"/>
                <a:gd name="T30" fmla="*/ 6 w 230"/>
                <a:gd name="T31" fmla="*/ 26 h 84"/>
                <a:gd name="T32" fmla="*/ 6 w 230"/>
                <a:gd name="T33" fmla="*/ 26 h 84"/>
                <a:gd name="T34" fmla="*/ 6 w 230"/>
                <a:gd name="T35" fmla="*/ 28 h 84"/>
                <a:gd name="T36" fmla="*/ 6 w 230"/>
                <a:gd name="T37" fmla="*/ 28 h 84"/>
                <a:gd name="T38" fmla="*/ 6 w 230"/>
                <a:gd name="T39" fmla="*/ 30 h 84"/>
                <a:gd name="T40" fmla="*/ 6 w 230"/>
                <a:gd name="T41" fmla="*/ 34 h 84"/>
                <a:gd name="T42" fmla="*/ 6 w 230"/>
                <a:gd name="T43" fmla="*/ 38 h 84"/>
                <a:gd name="T44" fmla="*/ 6 w 230"/>
                <a:gd name="T45" fmla="*/ 38 h 84"/>
                <a:gd name="T46" fmla="*/ 6 w 230"/>
                <a:gd name="T47" fmla="*/ 40 h 84"/>
                <a:gd name="T48" fmla="*/ 6 w 230"/>
                <a:gd name="T49" fmla="*/ 42 h 84"/>
                <a:gd name="T50" fmla="*/ 6 w 230"/>
                <a:gd name="T51" fmla="*/ 44 h 84"/>
                <a:gd name="T52" fmla="*/ 6 w 230"/>
                <a:gd name="T53" fmla="*/ 44 h 84"/>
                <a:gd name="T54" fmla="*/ 6 w 230"/>
                <a:gd name="T55" fmla="*/ 56 h 84"/>
                <a:gd name="T56" fmla="*/ 0 w 230"/>
                <a:gd name="T57" fmla="*/ 66 h 84"/>
                <a:gd name="T58" fmla="*/ 0 w 230"/>
                <a:gd name="T59" fmla="*/ 66 h 84"/>
                <a:gd name="T60" fmla="*/ 6 w 230"/>
                <a:gd name="T61" fmla="*/ 74 h 84"/>
                <a:gd name="T62" fmla="*/ 6 w 230"/>
                <a:gd name="T63" fmla="*/ 80 h 84"/>
                <a:gd name="T64" fmla="*/ 6 w 230"/>
                <a:gd name="T65" fmla="*/ 84 h 84"/>
                <a:gd name="T66" fmla="*/ 6 w 230"/>
                <a:gd name="T67" fmla="*/ 84 h 84"/>
                <a:gd name="T68" fmla="*/ 6 w 230"/>
                <a:gd name="T69" fmla="*/ 80 h 84"/>
                <a:gd name="T70" fmla="*/ 6 w 230"/>
                <a:gd name="T71" fmla="*/ 80 h 84"/>
                <a:gd name="T72" fmla="*/ 6 w 230"/>
                <a:gd name="T73" fmla="*/ 78 h 84"/>
                <a:gd name="T74" fmla="*/ 6 w 230"/>
                <a:gd name="T75" fmla="*/ 78 h 84"/>
                <a:gd name="T76" fmla="*/ 6 w 230"/>
                <a:gd name="T77" fmla="*/ 76 h 84"/>
                <a:gd name="T78" fmla="*/ 6 w 230"/>
                <a:gd name="T79" fmla="*/ 76 h 84"/>
                <a:gd name="T80" fmla="*/ 6 w 230"/>
                <a:gd name="T81" fmla="*/ 70 h 84"/>
                <a:gd name="T82" fmla="*/ 6 w 230"/>
                <a:gd name="T83" fmla="*/ 64 h 84"/>
                <a:gd name="T84" fmla="*/ 6 w 230"/>
                <a:gd name="T85" fmla="*/ 60 h 84"/>
                <a:gd name="T86" fmla="*/ 6 w 230"/>
                <a:gd name="T87" fmla="*/ 60 h 84"/>
                <a:gd name="T88" fmla="*/ 6 w 230"/>
                <a:gd name="T89" fmla="*/ 34 h 84"/>
                <a:gd name="T90" fmla="*/ 6 w 230"/>
                <a:gd name="T91" fmla="*/ 16 h 84"/>
                <a:gd name="T92" fmla="*/ 6 w 230"/>
                <a:gd name="T93" fmla="*/ 16 h 84"/>
                <a:gd name="T94" fmla="*/ 6 w 230"/>
                <a:gd name="T95" fmla="*/ 12 h 84"/>
                <a:gd name="T96" fmla="*/ 6 w 230"/>
                <a:gd name="T97" fmla="*/ 4 h 84"/>
                <a:gd name="T98" fmla="*/ 6 w 230"/>
                <a:gd name="T99" fmla="*/ 2 h 84"/>
                <a:gd name="T100" fmla="*/ 6 w 230"/>
                <a:gd name="T101" fmla="*/ 0 h 84"/>
                <a:gd name="T102" fmla="*/ 6 w 230"/>
                <a:gd name="T103" fmla="*/ 0 h 84"/>
                <a:gd name="T104" fmla="*/ 6 w 230"/>
                <a:gd name="T105" fmla="*/ 2 h 84"/>
                <a:gd name="T106" fmla="*/ 6 w 230"/>
                <a:gd name="T107" fmla="*/ 4 h 84"/>
                <a:gd name="T108" fmla="*/ 6 w 230"/>
                <a:gd name="T109" fmla="*/ 4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0"/>
                <a:gd name="T166" fmla="*/ 0 h 84"/>
                <a:gd name="T167" fmla="*/ 230 w 23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0" h="84">
                  <a:moveTo>
                    <a:pt x="176" y="4"/>
                  </a:moveTo>
                  <a:lnTo>
                    <a:pt x="160" y="24"/>
                  </a:lnTo>
                  <a:lnTo>
                    <a:pt x="112" y="34"/>
                  </a:lnTo>
                  <a:lnTo>
                    <a:pt x="98" y="38"/>
                  </a:lnTo>
                  <a:lnTo>
                    <a:pt x="84" y="40"/>
                  </a:lnTo>
                  <a:lnTo>
                    <a:pt x="72" y="36"/>
                  </a:lnTo>
                  <a:lnTo>
                    <a:pt x="62" y="30"/>
                  </a:lnTo>
                  <a:lnTo>
                    <a:pt x="58" y="28"/>
                  </a:lnTo>
                  <a:lnTo>
                    <a:pt x="50" y="28"/>
                  </a:lnTo>
                  <a:lnTo>
                    <a:pt x="38" y="26"/>
                  </a:lnTo>
                  <a:lnTo>
                    <a:pt x="26" y="26"/>
                  </a:lnTo>
                  <a:lnTo>
                    <a:pt x="20" y="26"/>
                  </a:lnTo>
                  <a:lnTo>
                    <a:pt x="16" y="28"/>
                  </a:lnTo>
                  <a:lnTo>
                    <a:pt x="16" y="30"/>
                  </a:lnTo>
                  <a:lnTo>
                    <a:pt x="16" y="34"/>
                  </a:lnTo>
                  <a:lnTo>
                    <a:pt x="18" y="38"/>
                  </a:lnTo>
                  <a:lnTo>
                    <a:pt x="14" y="40"/>
                  </a:lnTo>
                  <a:lnTo>
                    <a:pt x="12" y="42"/>
                  </a:lnTo>
                  <a:lnTo>
                    <a:pt x="10" y="44"/>
                  </a:lnTo>
                  <a:lnTo>
                    <a:pt x="10" y="56"/>
                  </a:lnTo>
                  <a:lnTo>
                    <a:pt x="0" y="66"/>
                  </a:lnTo>
                  <a:lnTo>
                    <a:pt x="8" y="74"/>
                  </a:lnTo>
                  <a:lnTo>
                    <a:pt x="16" y="80"/>
                  </a:lnTo>
                  <a:lnTo>
                    <a:pt x="20" y="84"/>
                  </a:lnTo>
                  <a:lnTo>
                    <a:pt x="92" y="80"/>
                  </a:lnTo>
                  <a:lnTo>
                    <a:pt x="136" y="78"/>
                  </a:lnTo>
                  <a:lnTo>
                    <a:pt x="164" y="78"/>
                  </a:lnTo>
                  <a:lnTo>
                    <a:pt x="180" y="76"/>
                  </a:lnTo>
                  <a:lnTo>
                    <a:pt x="200" y="70"/>
                  </a:lnTo>
                  <a:lnTo>
                    <a:pt x="210" y="64"/>
                  </a:lnTo>
                  <a:lnTo>
                    <a:pt x="216" y="60"/>
                  </a:lnTo>
                  <a:lnTo>
                    <a:pt x="224" y="34"/>
                  </a:lnTo>
                  <a:lnTo>
                    <a:pt x="230" y="16"/>
                  </a:lnTo>
                  <a:lnTo>
                    <a:pt x="222" y="12"/>
                  </a:lnTo>
                  <a:lnTo>
                    <a:pt x="206" y="4"/>
                  </a:lnTo>
                  <a:lnTo>
                    <a:pt x="196" y="2"/>
                  </a:lnTo>
                  <a:lnTo>
                    <a:pt x="188" y="0"/>
                  </a:lnTo>
                  <a:lnTo>
                    <a:pt x="180" y="0"/>
                  </a:lnTo>
                  <a:lnTo>
                    <a:pt x="178" y="2"/>
                  </a:lnTo>
                  <a:lnTo>
                    <a:pt x="176" y="4"/>
                  </a:lnTo>
                  <a:close/>
                </a:path>
              </a:pathLst>
            </a:custGeom>
            <a:solidFill>
              <a:srgbClr val="FDCC8A"/>
            </a:solidFill>
            <a:ln w="3175">
              <a:solidFill>
                <a:srgbClr val="C55040"/>
              </a:solidFill>
              <a:prstDash val="solid"/>
              <a:round/>
              <a:headEnd/>
              <a:tailEnd/>
            </a:ln>
          </p:spPr>
          <p:txBody>
            <a:bodyPr/>
            <a:lstStyle/>
            <a:p>
              <a:endParaRPr lang="ja-JP" altLang="en-US"/>
            </a:p>
          </p:txBody>
        </p:sp>
        <p:sp>
          <p:nvSpPr>
            <p:cNvPr id="30784" name="Freeform 960"/>
            <p:cNvSpPr>
              <a:spLocks/>
            </p:cNvSpPr>
            <p:nvPr/>
          </p:nvSpPr>
          <p:spPr bwMode="gray">
            <a:xfrm>
              <a:off x="1144" y="2434"/>
              <a:ext cx="96" cy="60"/>
            </a:xfrm>
            <a:custGeom>
              <a:avLst/>
              <a:gdLst>
                <a:gd name="T0" fmla="*/ 6 w 104"/>
                <a:gd name="T1" fmla="*/ 26 h 60"/>
                <a:gd name="T2" fmla="*/ 6 w 104"/>
                <a:gd name="T3" fmla="*/ 26 h 60"/>
                <a:gd name="T4" fmla="*/ 6 w 104"/>
                <a:gd name="T5" fmla="*/ 18 h 60"/>
                <a:gd name="T6" fmla="*/ 6 w 104"/>
                <a:gd name="T7" fmla="*/ 12 h 60"/>
                <a:gd name="T8" fmla="*/ 6 w 104"/>
                <a:gd name="T9" fmla="*/ 12 h 60"/>
                <a:gd name="T10" fmla="*/ 6 w 104"/>
                <a:gd name="T11" fmla="*/ 10 h 60"/>
                <a:gd name="T12" fmla="*/ 6 w 104"/>
                <a:gd name="T13" fmla="*/ 10 h 60"/>
                <a:gd name="T14" fmla="*/ 6 w 104"/>
                <a:gd name="T15" fmla="*/ 12 h 60"/>
                <a:gd name="T16" fmla="*/ 6 w 104"/>
                <a:gd name="T17" fmla="*/ 14 h 60"/>
                <a:gd name="T18" fmla="*/ 6 w 104"/>
                <a:gd name="T19" fmla="*/ 18 h 60"/>
                <a:gd name="T20" fmla="*/ 6 w 104"/>
                <a:gd name="T21" fmla="*/ 24 h 60"/>
                <a:gd name="T22" fmla="*/ 6 w 104"/>
                <a:gd name="T23" fmla="*/ 24 h 60"/>
                <a:gd name="T24" fmla="*/ 6 w 104"/>
                <a:gd name="T25" fmla="*/ 36 h 60"/>
                <a:gd name="T26" fmla="*/ 6 w 104"/>
                <a:gd name="T27" fmla="*/ 46 h 60"/>
                <a:gd name="T28" fmla="*/ 6 w 104"/>
                <a:gd name="T29" fmla="*/ 46 h 60"/>
                <a:gd name="T30" fmla="*/ 6 w 104"/>
                <a:gd name="T31" fmla="*/ 48 h 60"/>
                <a:gd name="T32" fmla="*/ 6 w 104"/>
                <a:gd name="T33" fmla="*/ 48 h 60"/>
                <a:gd name="T34" fmla="*/ 6 w 104"/>
                <a:gd name="T35" fmla="*/ 46 h 60"/>
                <a:gd name="T36" fmla="*/ 6 w 104"/>
                <a:gd name="T37" fmla="*/ 42 h 60"/>
                <a:gd name="T38" fmla="*/ 6 w 104"/>
                <a:gd name="T39" fmla="*/ 42 h 60"/>
                <a:gd name="T40" fmla="*/ 6 w 104"/>
                <a:gd name="T41" fmla="*/ 16 h 60"/>
                <a:gd name="T42" fmla="*/ 6 w 104"/>
                <a:gd name="T43" fmla="*/ 16 h 60"/>
                <a:gd name="T44" fmla="*/ 6 w 104"/>
                <a:gd name="T45" fmla="*/ 0 h 60"/>
                <a:gd name="T46" fmla="*/ 6 w 104"/>
                <a:gd name="T47" fmla="*/ 0 h 60"/>
                <a:gd name="T48" fmla="*/ 6 w 104"/>
                <a:gd name="T49" fmla="*/ 2 h 60"/>
                <a:gd name="T50" fmla="*/ 6 w 104"/>
                <a:gd name="T51" fmla="*/ 6 h 60"/>
                <a:gd name="T52" fmla="*/ 6 w 104"/>
                <a:gd name="T53" fmla="*/ 6 h 60"/>
                <a:gd name="T54" fmla="*/ 0 w 104"/>
                <a:gd name="T55" fmla="*/ 12 h 60"/>
                <a:gd name="T56" fmla="*/ 0 w 104"/>
                <a:gd name="T57" fmla="*/ 12 h 60"/>
                <a:gd name="T58" fmla="*/ 6 w 104"/>
                <a:gd name="T59" fmla="*/ 34 h 60"/>
                <a:gd name="T60" fmla="*/ 6 w 104"/>
                <a:gd name="T61" fmla="*/ 34 h 60"/>
                <a:gd name="T62" fmla="*/ 6 w 104"/>
                <a:gd name="T63" fmla="*/ 40 h 60"/>
                <a:gd name="T64" fmla="*/ 6 w 104"/>
                <a:gd name="T65" fmla="*/ 50 h 60"/>
                <a:gd name="T66" fmla="*/ 6 w 104"/>
                <a:gd name="T67" fmla="*/ 50 h 60"/>
                <a:gd name="T68" fmla="*/ 6 w 104"/>
                <a:gd name="T69" fmla="*/ 58 h 60"/>
                <a:gd name="T70" fmla="*/ 6 w 104"/>
                <a:gd name="T71" fmla="*/ 60 h 60"/>
                <a:gd name="T72" fmla="*/ 6 w 104"/>
                <a:gd name="T73" fmla="*/ 56 h 60"/>
                <a:gd name="T74" fmla="*/ 6 w 104"/>
                <a:gd name="T75" fmla="*/ 56 h 60"/>
                <a:gd name="T76" fmla="*/ 6 w 104"/>
                <a:gd name="T77" fmla="*/ 46 h 60"/>
                <a:gd name="T78" fmla="*/ 6 w 104"/>
                <a:gd name="T79" fmla="*/ 36 h 60"/>
                <a:gd name="T80" fmla="*/ 6 w 104"/>
                <a:gd name="T81" fmla="*/ 30 h 60"/>
                <a:gd name="T82" fmla="*/ 6 w 104"/>
                <a:gd name="T83" fmla="*/ 30 h 60"/>
                <a:gd name="T84" fmla="*/ 6 w 104"/>
                <a:gd name="T85" fmla="*/ 30 h 60"/>
                <a:gd name="T86" fmla="*/ 6 w 104"/>
                <a:gd name="T87" fmla="*/ 26 h 60"/>
                <a:gd name="T88" fmla="*/ 6 w 104"/>
                <a:gd name="T89" fmla="*/ 26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
                <a:gd name="T136" fmla="*/ 0 h 60"/>
                <a:gd name="T137" fmla="*/ 104 w 104"/>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 h="60">
                  <a:moveTo>
                    <a:pt x="46" y="26"/>
                  </a:moveTo>
                  <a:lnTo>
                    <a:pt x="46" y="26"/>
                  </a:lnTo>
                  <a:lnTo>
                    <a:pt x="48" y="18"/>
                  </a:lnTo>
                  <a:lnTo>
                    <a:pt x="52" y="12"/>
                  </a:lnTo>
                  <a:lnTo>
                    <a:pt x="54" y="12"/>
                  </a:lnTo>
                  <a:lnTo>
                    <a:pt x="56" y="10"/>
                  </a:lnTo>
                  <a:lnTo>
                    <a:pt x="64" y="12"/>
                  </a:lnTo>
                  <a:lnTo>
                    <a:pt x="70" y="14"/>
                  </a:lnTo>
                  <a:lnTo>
                    <a:pt x="76" y="18"/>
                  </a:lnTo>
                  <a:lnTo>
                    <a:pt x="78" y="24"/>
                  </a:lnTo>
                  <a:lnTo>
                    <a:pt x="82" y="36"/>
                  </a:lnTo>
                  <a:lnTo>
                    <a:pt x="84" y="46"/>
                  </a:lnTo>
                  <a:lnTo>
                    <a:pt x="94" y="48"/>
                  </a:lnTo>
                  <a:lnTo>
                    <a:pt x="100" y="46"/>
                  </a:lnTo>
                  <a:lnTo>
                    <a:pt x="104" y="42"/>
                  </a:lnTo>
                  <a:lnTo>
                    <a:pt x="88" y="16"/>
                  </a:lnTo>
                  <a:lnTo>
                    <a:pt x="80" y="0"/>
                  </a:lnTo>
                  <a:lnTo>
                    <a:pt x="46" y="2"/>
                  </a:lnTo>
                  <a:lnTo>
                    <a:pt x="10" y="6"/>
                  </a:lnTo>
                  <a:lnTo>
                    <a:pt x="0" y="12"/>
                  </a:lnTo>
                  <a:lnTo>
                    <a:pt x="20" y="34"/>
                  </a:lnTo>
                  <a:lnTo>
                    <a:pt x="28" y="40"/>
                  </a:lnTo>
                  <a:lnTo>
                    <a:pt x="34" y="50"/>
                  </a:lnTo>
                  <a:lnTo>
                    <a:pt x="36" y="58"/>
                  </a:lnTo>
                  <a:lnTo>
                    <a:pt x="42" y="60"/>
                  </a:lnTo>
                  <a:lnTo>
                    <a:pt x="46" y="56"/>
                  </a:lnTo>
                  <a:lnTo>
                    <a:pt x="42" y="46"/>
                  </a:lnTo>
                  <a:lnTo>
                    <a:pt x="40" y="36"/>
                  </a:lnTo>
                  <a:lnTo>
                    <a:pt x="40" y="30"/>
                  </a:lnTo>
                  <a:lnTo>
                    <a:pt x="42" y="30"/>
                  </a:lnTo>
                  <a:lnTo>
                    <a:pt x="46" y="26"/>
                  </a:lnTo>
                  <a:close/>
                </a:path>
              </a:pathLst>
            </a:custGeom>
            <a:solidFill>
              <a:srgbClr val="5C4D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85" name="Freeform 961"/>
            <p:cNvSpPr>
              <a:spLocks/>
            </p:cNvSpPr>
            <p:nvPr/>
          </p:nvSpPr>
          <p:spPr bwMode="gray">
            <a:xfrm>
              <a:off x="1205" y="2480"/>
              <a:ext cx="16" cy="20"/>
            </a:xfrm>
            <a:custGeom>
              <a:avLst/>
              <a:gdLst>
                <a:gd name="T0" fmla="*/ 0 w 18"/>
                <a:gd name="T1" fmla="*/ 20 h 20"/>
                <a:gd name="T2" fmla="*/ 0 w 18"/>
                <a:gd name="T3" fmla="*/ 20 h 20"/>
                <a:gd name="T4" fmla="*/ 2 w 18"/>
                <a:gd name="T5" fmla="*/ 20 h 20"/>
                <a:gd name="T6" fmla="*/ 4 w 18"/>
                <a:gd name="T7" fmla="*/ 16 h 20"/>
                <a:gd name="T8" fmla="*/ 4 w 18"/>
                <a:gd name="T9" fmla="*/ 14 h 20"/>
                <a:gd name="T10" fmla="*/ 4 w 18"/>
                <a:gd name="T11" fmla="*/ 10 h 20"/>
                <a:gd name="T12" fmla="*/ 4 w 18"/>
                <a:gd name="T13" fmla="*/ 6 h 20"/>
                <a:gd name="T14" fmla="*/ 4 w 18"/>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20"/>
                <a:gd name="T26" fmla="*/ 18 w 18"/>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20">
                  <a:moveTo>
                    <a:pt x="0" y="20"/>
                  </a:moveTo>
                  <a:lnTo>
                    <a:pt x="0" y="20"/>
                  </a:lnTo>
                  <a:lnTo>
                    <a:pt x="2" y="20"/>
                  </a:lnTo>
                  <a:lnTo>
                    <a:pt x="10" y="16"/>
                  </a:lnTo>
                  <a:lnTo>
                    <a:pt x="14" y="14"/>
                  </a:lnTo>
                  <a:lnTo>
                    <a:pt x="16" y="10"/>
                  </a:lnTo>
                  <a:lnTo>
                    <a:pt x="18" y="6"/>
                  </a:lnTo>
                  <a:lnTo>
                    <a:pt x="18" y="0"/>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6" name="Freeform 962"/>
            <p:cNvSpPr>
              <a:spLocks/>
            </p:cNvSpPr>
            <p:nvPr/>
          </p:nvSpPr>
          <p:spPr bwMode="gray">
            <a:xfrm>
              <a:off x="1122" y="2508"/>
              <a:ext cx="20" cy="10"/>
            </a:xfrm>
            <a:custGeom>
              <a:avLst/>
              <a:gdLst>
                <a:gd name="T0" fmla="*/ 0 w 22"/>
                <a:gd name="T1" fmla="*/ 4 h 10"/>
                <a:gd name="T2" fmla="*/ 0 w 22"/>
                <a:gd name="T3" fmla="*/ 4 h 10"/>
                <a:gd name="T4" fmla="*/ 5 w 22"/>
                <a:gd name="T5" fmla="*/ 10 h 10"/>
                <a:gd name="T6" fmla="*/ 5 w 22"/>
                <a:gd name="T7" fmla="*/ 10 h 10"/>
                <a:gd name="T8" fmla="*/ 5 w 22"/>
                <a:gd name="T9" fmla="*/ 8 h 10"/>
                <a:gd name="T10" fmla="*/ 5 w 22"/>
                <a:gd name="T11" fmla="*/ 0 h 10"/>
                <a:gd name="T12" fmla="*/ 0 60000 65536"/>
                <a:gd name="T13" fmla="*/ 0 60000 65536"/>
                <a:gd name="T14" fmla="*/ 0 60000 65536"/>
                <a:gd name="T15" fmla="*/ 0 60000 65536"/>
                <a:gd name="T16" fmla="*/ 0 60000 65536"/>
                <a:gd name="T17" fmla="*/ 0 60000 65536"/>
                <a:gd name="T18" fmla="*/ 0 w 22"/>
                <a:gd name="T19" fmla="*/ 0 h 10"/>
                <a:gd name="T20" fmla="*/ 22 w 2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2" h="10">
                  <a:moveTo>
                    <a:pt x="0" y="4"/>
                  </a:moveTo>
                  <a:lnTo>
                    <a:pt x="0" y="4"/>
                  </a:lnTo>
                  <a:lnTo>
                    <a:pt x="6" y="10"/>
                  </a:lnTo>
                  <a:lnTo>
                    <a:pt x="10" y="8"/>
                  </a:lnTo>
                  <a:lnTo>
                    <a:pt x="2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7" name="Freeform 963"/>
            <p:cNvSpPr>
              <a:spLocks/>
            </p:cNvSpPr>
            <p:nvPr/>
          </p:nvSpPr>
          <p:spPr bwMode="gray">
            <a:xfrm>
              <a:off x="1129" y="2514"/>
              <a:ext cx="5" cy="8"/>
            </a:xfrm>
            <a:custGeom>
              <a:avLst/>
              <a:gdLst>
                <a:gd name="T0" fmla="*/ 3 w 6"/>
                <a:gd name="T1" fmla="*/ 0 h 8"/>
                <a:gd name="T2" fmla="*/ 3 w 6"/>
                <a:gd name="T3" fmla="*/ 0 h 8"/>
                <a:gd name="T4" fmla="*/ 2 w 6"/>
                <a:gd name="T5" fmla="*/ 2 h 8"/>
                <a:gd name="T6" fmla="*/ 0 w 6"/>
                <a:gd name="T7" fmla="*/ 6 h 8"/>
                <a:gd name="T8" fmla="*/ 0 w 6"/>
                <a:gd name="T9" fmla="*/ 6 h 8"/>
                <a:gd name="T10" fmla="*/ 3 w 6"/>
                <a:gd name="T11" fmla="*/ 8 h 8"/>
                <a:gd name="T12" fmla="*/ 3 w 6"/>
                <a:gd name="T13" fmla="*/ 8 h 8"/>
                <a:gd name="T14" fmla="*/ 0 60000 65536"/>
                <a:gd name="T15" fmla="*/ 0 60000 65536"/>
                <a:gd name="T16" fmla="*/ 0 60000 65536"/>
                <a:gd name="T17" fmla="*/ 0 60000 65536"/>
                <a:gd name="T18" fmla="*/ 0 60000 65536"/>
                <a:gd name="T19" fmla="*/ 0 60000 65536"/>
                <a:gd name="T20" fmla="*/ 0 60000 65536"/>
                <a:gd name="T21" fmla="*/ 0 w 6"/>
                <a:gd name="T22" fmla="*/ 0 h 8"/>
                <a:gd name="T23" fmla="*/ 6 w 6"/>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8">
                  <a:moveTo>
                    <a:pt x="4" y="0"/>
                  </a:moveTo>
                  <a:lnTo>
                    <a:pt x="4" y="0"/>
                  </a:lnTo>
                  <a:lnTo>
                    <a:pt x="2" y="2"/>
                  </a:lnTo>
                  <a:lnTo>
                    <a:pt x="0" y="6"/>
                  </a:lnTo>
                  <a:lnTo>
                    <a:pt x="4" y="8"/>
                  </a:lnTo>
                  <a:lnTo>
                    <a:pt x="6" y="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8" name="Freeform 964"/>
            <p:cNvSpPr>
              <a:spLocks/>
            </p:cNvSpPr>
            <p:nvPr/>
          </p:nvSpPr>
          <p:spPr bwMode="gray">
            <a:xfrm>
              <a:off x="1142" y="2556"/>
              <a:ext cx="15" cy="12"/>
            </a:xfrm>
            <a:custGeom>
              <a:avLst/>
              <a:gdLst>
                <a:gd name="T0" fmla="*/ 0 w 16"/>
                <a:gd name="T1" fmla="*/ 12 h 12"/>
                <a:gd name="T2" fmla="*/ 0 w 16"/>
                <a:gd name="T3" fmla="*/ 12 h 12"/>
                <a:gd name="T4" fmla="*/ 8 w 16"/>
                <a:gd name="T5" fmla="*/ 8 h 12"/>
                <a:gd name="T6" fmla="*/ 8 w 16"/>
                <a:gd name="T7" fmla="*/ 8 h 12"/>
                <a:gd name="T8" fmla="*/ 8 w 16"/>
                <a:gd name="T9" fmla="*/ 4 h 12"/>
                <a:gd name="T10" fmla="*/ 8 w 16"/>
                <a:gd name="T11" fmla="*/ 0 h 12"/>
                <a:gd name="T12" fmla="*/ 0 60000 65536"/>
                <a:gd name="T13" fmla="*/ 0 60000 65536"/>
                <a:gd name="T14" fmla="*/ 0 60000 65536"/>
                <a:gd name="T15" fmla="*/ 0 60000 65536"/>
                <a:gd name="T16" fmla="*/ 0 60000 65536"/>
                <a:gd name="T17" fmla="*/ 0 60000 65536"/>
                <a:gd name="T18" fmla="*/ 0 w 16"/>
                <a:gd name="T19" fmla="*/ 0 h 12"/>
                <a:gd name="T20" fmla="*/ 16 w 1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6" h="12">
                  <a:moveTo>
                    <a:pt x="0" y="12"/>
                  </a:moveTo>
                  <a:lnTo>
                    <a:pt x="0" y="12"/>
                  </a:lnTo>
                  <a:lnTo>
                    <a:pt x="8" y="8"/>
                  </a:lnTo>
                  <a:lnTo>
                    <a:pt x="14" y="4"/>
                  </a:lnTo>
                  <a:lnTo>
                    <a:pt x="16" y="0"/>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9" name="Freeform 965"/>
            <p:cNvSpPr>
              <a:spLocks/>
            </p:cNvSpPr>
            <p:nvPr/>
          </p:nvSpPr>
          <p:spPr bwMode="gray">
            <a:xfrm>
              <a:off x="1037" y="2360"/>
              <a:ext cx="205" cy="172"/>
            </a:xfrm>
            <a:custGeom>
              <a:avLst/>
              <a:gdLst>
                <a:gd name="T0" fmla="*/ 6 w 222"/>
                <a:gd name="T1" fmla="*/ 90 h 172"/>
                <a:gd name="T2" fmla="*/ 6 w 222"/>
                <a:gd name="T3" fmla="*/ 90 h 172"/>
                <a:gd name="T4" fmla="*/ 6 w 222"/>
                <a:gd name="T5" fmla="*/ 106 h 172"/>
                <a:gd name="T6" fmla="*/ 6 w 222"/>
                <a:gd name="T7" fmla="*/ 106 h 172"/>
                <a:gd name="T8" fmla="*/ 6 w 222"/>
                <a:gd name="T9" fmla="*/ 124 h 172"/>
                <a:gd name="T10" fmla="*/ 6 w 222"/>
                <a:gd name="T11" fmla="*/ 136 h 172"/>
                <a:gd name="T12" fmla="*/ 6 w 222"/>
                <a:gd name="T13" fmla="*/ 142 h 172"/>
                <a:gd name="T14" fmla="*/ 6 w 222"/>
                <a:gd name="T15" fmla="*/ 146 h 172"/>
                <a:gd name="T16" fmla="*/ 6 w 222"/>
                <a:gd name="T17" fmla="*/ 146 h 172"/>
                <a:gd name="T18" fmla="*/ 4 w 222"/>
                <a:gd name="T19" fmla="*/ 172 h 172"/>
                <a:gd name="T20" fmla="*/ 4 w 222"/>
                <a:gd name="T21" fmla="*/ 172 h 172"/>
                <a:gd name="T22" fmla="*/ 2 w 222"/>
                <a:gd name="T23" fmla="*/ 172 h 172"/>
                <a:gd name="T24" fmla="*/ 0 w 222"/>
                <a:gd name="T25" fmla="*/ 170 h 172"/>
                <a:gd name="T26" fmla="*/ 0 w 222"/>
                <a:gd name="T27" fmla="*/ 168 h 172"/>
                <a:gd name="T28" fmla="*/ 2 w 222"/>
                <a:gd name="T29" fmla="*/ 166 h 172"/>
                <a:gd name="T30" fmla="*/ 2 w 222"/>
                <a:gd name="T31" fmla="*/ 166 h 172"/>
                <a:gd name="T32" fmla="*/ 6 w 222"/>
                <a:gd name="T33" fmla="*/ 148 h 172"/>
                <a:gd name="T34" fmla="*/ 6 w 222"/>
                <a:gd name="T35" fmla="*/ 128 h 172"/>
                <a:gd name="T36" fmla="*/ 6 w 222"/>
                <a:gd name="T37" fmla="*/ 128 h 172"/>
                <a:gd name="T38" fmla="*/ 6 w 222"/>
                <a:gd name="T39" fmla="*/ 112 h 172"/>
                <a:gd name="T40" fmla="*/ 6 w 222"/>
                <a:gd name="T41" fmla="*/ 96 h 172"/>
                <a:gd name="T42" fmla="*/ 6 w 222"/>
                <a:gd name="T43" fmla="*/ 76 h 172"/>
                <a:gd name="T44" fmla="*/ 6 w 222"/>
                <a:gd name="T45" fmla="*/ 66 h 172"/>
                <a:gd name="T46" fmla="*/ 6 w 222"/>
                <a:gd name="T47" fmla="*/ 56 h 172"/>
                <a:gd name="T48" fmla="*/ 6 w 222"/>
                <a:gd name="T49" fmla="*/ 46 h 172"/>
                <a:gd name="T50" fmla="*/ 6 w 222"/>
                <a:gd name="T51" fmla="*/ 36 h 172"/>
                <a:gd name="T52" fmla="*/ 6 w 222"/>
                <a:gd name="T53" fmla="*/ 26 h 172"/>
                <a:gd name="T54" fmla="*/ 6 w 222"/>
                <a:gd name="T55" fmla="*/ 18 h 172"/>
                <a:gd name="T56" fmla="*/ 6 w 222"/>
                <a:gd name="T57" fmla="*/ 10 h 172"/>
                <a:gd name="T58" fmla="*/ 6 w 222"/>
                <a:gd name="T59" fmla="*/ 4 h 172"/>
                <a:gd name="T60" fmla="*/ 6 w 222"/>
                <a:gd name="T61" fmla="*/ 4 h 172"/>
                <a:gd name="T62" fmla="*/ 6 w 222"/>
                <a:gd name="T63" fmla="*/ 4 h 172"/>
                <a:gd name="T64" fmla="*/ 6 w 222"/>
                <a:gd name="T65" fmla="*/ 2 h 172"/>
                <a:gd name="T66" fmla="*/ 6 w 222"/>
                <a:gd name="T67" fmla="*/ 0 h 172"/>
                <a:gd name="T68" fmla="*/ 6 w 222"/>
                <a:gd name="T69" fmla="*/ 0 h 172"/>
                <a:gd name="T70" fmla="*/ 6 w 222"/>
                <a:gd name="T71" fmla="*/ 0 h 172"/>
                <a:gd name="T72" fmla="*/ 6 w 222"/>
                <a:gd name="T73" fmla="*/ 4 h 172"/>
                <a:gd name="T74" fmla="*/ 6 w 222"/>
                <a:gd name="T75" fmla="*/ 8 h 172"/>
                <a:gd name="T76" fmla="*/ 6 w 222"/>
                <a:gd name="T77" fmla="*/ 8 h 172"/>
                <a:gd name="T78" fmla="*/ 6 w 222"/>
                <a:gd name="T79" fmla="*/ 22 h 172"/>
                <a:gd name="T80" fmla="*/ 6 w 222"/>
                <a:gd name="T81" fmla="*/ 28 h 172"/>
                <a:gd name="T82" fmla="*/ 6 w 222"/>
                <a:gd name="T83" fmla="*/ 36 h 172"/>
                <a:gd name="T84" fmla="*/ 6 w 222"/>
                <a:gd name="T85" fmla="*/ 56 h 172"/>
                <a:gd name="T86" fmla="*/ 6 w 222"/>
                <a:gd name="T87" fmla="*/ 84 h 172"/>
                <a:gd name="T88" fmla="*/ 6 w 222"/>
                <a:gd name="T89" fmla="*/ 90 h 1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2"/>
                <a:gd name="T136" fmla="*/ 0 h 172"/>
                <a:gd name="T137" fmla="*/ 222 w 222"/>
                <a:gd name="T138" fmla="*/ 172 h 17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2" h="172">
                  <a:moveTo>
                    <a:pt x="222" y="90"/>
                  </a:moveTo>
                  <a:lnTo>
                    <a:pt x="222" y="90"/>
                  </a:lnTo>
                  <a:lnTo>
                    <a:pt x="134" y="106"/>
                  </a:lnTo>
                  <a:lnTo>
                    <a:pt x="116" y="124"/>
                  </a:lnTo>
                  <a:lnTo>
                    <a:pt x="100" y="136"/>
                  </a:lnTo>
                  <a:lnTo>
                    <a:pt x="92" y="142"/>
                  </a:lnTo>
                  <a:lnTo>
                    <a:pt x="82" y="146"/>
                  </a:lnTo>
                  <a:lnTo>
                    <a:pt x="4" y="172"/>
                  </a:lnTo>
                  <a:lnTo>
                    <a:pt x="2" y="172"/>
                  </a:lnTo>
                  <a:lnTo>
                    <a:pt x="0" y="170"/>
                  </a:lnTo>
                  <a:lnTo>
                    <a:pt x="0" y="168"/>
                  </a:lnTo>
                  <a:lnTo>
                    <a:pt x="2" y="166"/>
                  </a:lnTo>
                  <a:lnTo>
                    <a:pt x="22" y="148"/>
                  </a:lnTo>
                  <a:lnTo>
                    <a:pt x="40" y="128"/>
                  </a:lnTo>
                  <a:lnTo>
                    <a:pt x="36" y="112"/>
                  </a:lnTo>
                  <a:lnTo>
                    <a:pt x="34" y="96"/>
                  </a:lnTo>
                  <a:lnTo>
                    <a:pt x="36" y="76"/>
                  </a:lnTo>
                  <a:lnTo>
                    <a:pt x="36" y="66"/>
                  </a:lnTo>
                  <a:lnTo>
                    <a:pt x="40" y="56"/>
                  </a:lnTo>
                  <a:lnTo>
                    <a:pt x="44" y="46"/>
                  </a:lnTo>
                  <a:lnTo>
                    <a:pt x="48" y="36"/>
                  </a:lnTo>
                  <a:lnTo>
                    <a:pt x="56" y="26"/>
                  </a:lnTo>
                  <a:lnTo>
                    <a:pt x="66" y="18"/>
                  </a:lnTo>
                  <a:lnTo>
                    <a:pt x="78" y="10"/>
                  </a:lnTo>
                  <a:lnTo>
                    <a:pt x="92" y="4"/>
                  </a:lnTo>
                  <a:lnTo>
                    <a:pt x="100" y="4"/>
                  </a:lnTo>
                  <a:lnTo>
                    <a:pt x="108" y="2"/>
                  </a:lnTo>
                  <a:lnTo>
                    <a:pt x="128" y="0"/>
                  </a:lnTo>
                  <a:lnTo>
                    <a:pt x="140" y="0"/>
                  </a:lnTo>
                  <a:lnTo>
                    <a:pt x="154" y="0"/>
                  </a:lnTo>
                  <a:lnTo>
                    <a:pt x="166" y="4"/>
                  </a:lnTo>
                  <a:lnTo>
                    <a:pt x="176" y="8"/>
                  </a:lnTo>
                  <a:lnTo>
                    <a:pt x="192" y="22"/>
                  </a:lnTo>
                  <a:lnTo>
                    <a:pt x="198" y="28"/>
                  </a:lnTo>
                  <a:lnTo>
                    <a:pt x="202" y="36"/>
                  </a:lnTo>
                  <a:lnTo>
                    <a:pt x="210" y="56"/>
                  </a:lnTo>
                  <a:lnTo>
                    <a:pt x="218" y="84"/>
                  </a:lnTo>
                  <a:lnTo>
                    <a:pt x="222" y="9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90" name="Freeform 966"/>
            <p:cNvSpPr>
              <a:spLocks/>
            </p:cNvSpPr>
            <p:nvPr/>
          </p:nvSpPr>
          <p:spPr bwMode="gray">
            <a:xfrm>
              <a:off x="1195" y="2602"/>
              <a:ext cx="24" cy="54"/>
            </a:xfrm>
            <a:custGeom>
              <a:avLst/>
              <a:gdLst>
                <a:gd name="T0" fmla="*/ 6 w 26"/>
                <a:gd name="T1" fmla="*/ 54 h 54"/>
                <a:gd name="T2" fmla="*/ 6 w 26"/>
                <a:gd name="T3" fmla="*/ 54 h 54"/>
                <a:gd name="T4" fmla="*/ 6 w 26"/>
                <a:gd name="T5" fmla="*/ 40 h 54"/>
                <a:gd name="T6" fmla="*/ 6 w 26"/>
                <a:gd name="T7" fmla="*/ 28 h 54"/>
                <a:gd name="T8" fmla="*/ 6 w 26"/>
                <a:gd name="T9" fmla="*/ 24 h 54"/>
                <a:gd name="T10" fmla="*/ 6 w 26"/>
                <a:gd name="T11" fmla="*/ 22 h 54"/>
                <a:gd name="T12" fmla="*/ 6 w 26"/>
                <a:gd name="T13" fmla="*/ 22 h 54"/>
                <a:gd name="T14" fmla="*/ 6 w 26"/>
                <a:gd name="T15" fmla="*/ 20 h 54"/>
                <a:gd name="T16" fmla="*/ 6 w 26"/>
                <a:gd name="T17" fmla="*/ 18 h 54"/>
                <a:gd name="T18" fmla="*/ 6 w 26"/>
                <a:gd name="T19" fmla="*/ 10 h 54"/>
                <a:gd name="T20" fmla="*/ 6 w 26"/>
                <a:gd name="T21" fmla="*/ 0 h 54"/>
                <a:gd name="T22" fmla="*/ 6 w 26"/>
                <a:gd name="T23" fmla="*/ 0 h 54"/>
                <a:gd name="T24" fmla="*/ 6 w 26"/>
                <a:gd name="T25" fmla="*/ 10 h 54"/>
                <a:gd name="T26" fmla="*/ 6 w 26"/>
                <a:gd name="T27" fmla="*/ 18 h 54"/>
                <a:gd name="T28" fmla="*/ 4 w 26"/>
                <a:gd name="T29" fmla="*/ 24 h 54"/>
                <a:gd name="T30" fmla="*/ 4 w 26"/>
                <a:gd name="T31" fmla="*/ 24 h 54"/>
                <a:gd name="T32" fmla="*/ 2 w 26"/>
                <a:gd name="T33" fmla="*/ 26 h 54"/>
                <a:gd name="T34" fmla="*/ 2 w 26"/>
                <a:gd name="T35" fmla="*/ 22 h 54"/>
                <a:gd name="T36" fmla="*/ 0 w 26"/>
                <a:gd name="T37" fmla="*/ 1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54"/>
                <a:gd name="T59" fmla="*/ 26 w 2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54">
                  <a:moveTo>
                    <a:pt x="26" y="54"/>
                  </a:moveTo>
                  <a:lnTo>
                    <a:pt x="26" y="54"/>
                  </a:lnTo>
                  <a:lnTo>
                    <a:pt x="24" y="40"/>
                  </a:lnTo>
                  <a:lnTo>
                    <a:pt x="20" y="28"/>
                  </a:lnTo>
                  <a:lnTo>
                    <a:pt x="18" y="24"/>
                  </a:lnTo>
                  <a:lnTo>
                    <a:pt x="16" y="22"/>
                  </a:lnTo>
                  <a:lnTo>
                    <a:pt x="14" y="20"/>
                  </a:lnTo>
                  <a:lnTo>
                    <a:pt x="14" y="18"/>
                  </a:lnTo>
                  <a:lnTo>
                    <a:pt x="12" y="10"/>
                  </a:lnTo>
                  <a:lnTo>
                    <a:pt x="14" y="0"/>
                  </a:lnTo>
                  <a:lnTo>
                    <a:pt x="8" y="10"/>
                  </a:lnTo>
                  <a:lnTo>
                    <a:pt x="6" y="18"/>
                  </a:lnTo>
                  <a:lnTo>
                    <a:pt x="4" y="24"/>
                  </a:lnTo>
                  <a:lnTo>
                    <a:pt x="2" y="26"/>
                  </a:lnTo>
                  <a:lnTo>
                    <a:pt x="2" y="22"/>
                  </a:lnTo>
                  <a:lnTo>
                    <a:pt x="0" y="16"/>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1" name="Freeform 967"/>
            <p:cNvSpPr>
              <a:spLocks/>
            </p:cNvSpPr>
            <p:nvPr/>
          </p:nvSpPr>
          <p:spPr bwMode="gray">
            <a:xfrm>
              <a:off x="1223" y="2514"/>
              <a:ext cx="65" cy="94"/>
            </a:xfrm>
            <a:custGeom>
              <a:avLst/>
              <a:gdLst>
                <a:gd name="T0" fmla="*/ 0 w 70"/>
                <a:gd name="T1" fmla="*/ 70 h 94"/>
                <a:gd name="T2" fmla="*/ 0 w 70"/>
                <a:gd name="T3" fmla="*/ 70 h 94"/>
                <a:gd name="T4" fmla="*/ 0 w 70"/>
                <a:gd name="T5" fmla="*/ 64 h 94"/>
                <a:gd name="T6" fmla="*/ 2 w 70"/>
                <a:gd name="T7" fmla="*/ 58 h 94"/>
                <a:gd name="T8" fmla="*/ 2 w 70"/>
                <a:gd name="T9" fmla="*/ 58 h 94"/>
                <a:gd name="T10" fmla="*/ 4 w 70"/>
                <a:gd name="T11" fmla="*/ 56 h 94"/>
                <a:gd name="T12" fmla="*/ 4 w 70"/>
                <a:gd name="T13" fmla="*/ 56 h 94"/>
                <a:gd name="T14" fmla="*/ 6 w 70"/>
                <a:gd name="T15" fmla="*/ 60 h 94"/>
                <a:gd name="T16" fmla="*/ 6 w 70"/>
                <a:gd name="T17" fmla="*/ 68 h 94"/>
                <a:gd name="T18" fmla="*/ 6 w 70"/>
                <a:gd name="T19" fmla="*/ 84 h 94"/>
                <a:gd name="T20" fmla="*/ 6 w 70"/>
                <a:gd name="T21" fmla="*/ 84 h 94"/>
                <a:gd name="T22" fmla="*/ 6 w 70"/>
                <a:gd name="T23" fmla="*/ 88 h 94"/>
                <a:gd name="T24" fmla="*/ 6 w 70"/>
                <a:gd name="T25" fmla="*/ 90 h 94"/>
                <a:gd name="T26" fmla="*/ 6 w 70"/>
                <a:gd name="T27" fmla="*/ 94 h 94"/>
                <a:gd name="T28" fmla="*/ 6 w 70"/>
                <a:gd name="T29" fmla="*/ 94 h 94"/>
                <a:gd name="T30" fmla="*/ 6 w 70"/>
                <a:gd name="T31" fmla="*/ 48 h 94"/>
                <a:gd name="T32" fmla="*/ 6 w 70"/>
                <a:gd name="T33" fmla="*/ 48 h 94"/>
                <a:gd name="T34" fmla="*/ 6 w 70"/>
                <a:gd name="T35" fmla="*/ 26 h 94"/>
                <a:gd name="T36" fmla="*/ 6 w 70"/>
                <a:gd name="T37" fmla="*/ 14 h 94"/>
                <a:gd name="T38" fmla="*/ 6 w 70"/>
                <a:gd name="T39" fmla="*/ 8 h 94"/>
                <a:gd name="T40" fmla="*/ 6 w 70"/>
                <a:gd name="T41" fmla="*/ 8 h 94"/>
                <a:gd name="T42" fmla="*/ 6 w 70"/>
                <a:gd name="T43" fmla="*/ 4 h 94"/>
                <a:gd name="T44" fmla="*/ 6 w 70"/>
                <a:gd name="T45" fmla="*/ 0 h 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0"/>
                <a:gd name="T70" fmla="*/ 0 h 94"/>
                <a:gd name="T71" fmla="*/ 70 w 70"/>
                <a:gd name="T72" fmla="*/ 94 h 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0" h="94">
                  <a:moveTo>
                    <a:pt x="0" y="70"/>
                  </a:moveTo>
                  <a:lnTo>
                    <a:pt x="0" y="70"/>
                  </a:lnTo>
                  <a:lnTo>
                    <a:pt x="0" y="64"/>
                  </a:lnTo>
                  <a:lnTo>
                    <a:pt x="2" y="58"/>
                  </a:lnTo>
                  <a:lnTo>
                    <a:pt x="4" y="56"/>
                  </a:lnTo>
                  <a:lnTo>
                    <a:pt x="10" y="60"/>
                  </a:lnTo>
                  <a:lnTo>
                    <a:pt x="18" y="68"/>
                  </a:lnTo>
                  <a:lnTo>
                    <a:pt x="28" y="84"/>
                  </a:lnTo>
                  <a:lnTo>
                    <a:pt x="32" y="88"/>
                  </a:lnTo>
                  <a:lnTo>
                    <a:pt x="38" y="90"/>
                  </a:lnTo>
                  <a:lnTo>
                    <a:pt x="44" y="94"/>
                  </a:lnTo>
                  <a:lnTo>
                    <a:pt x="50" y="48"/>
                  </a:lnTo>
                  <a:lnTo>
                    <a:pt x="54" y="26"/>
                  </a:lnTo>
                  <a:lnTo>
                    <a:pt x="58" y="14"/>
                  </a:lnTo>
                  <a:lnTo>
                    <a:pt x="62" y="8"/>
                  </a:lnTo>
                  <a:lnTo>
                    <a:pt x="68" y="4"/>
                  </a:lnTo>
                  <a:lnTo>
                    <a:pt x="70" y="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2" name="Freeform 968"/>
            <p:cNvSpPr>
              <a:spLocks/>
            </p:cNvSpPr>
            <p:nvPr/>
          </p:nvSpPr>
          <p:spPr bwMode="gray">
            <a:xfrm>
              <a:off x="1280" y="2624"/>
              <a:ext cx="15" cy="170"/>
            </a:xfrm>
            <a:custGeom>
              <a:avLst/>
              <a:gdLst>
                <a:gd name="T0" fmla="*/ 0 w 16"/>
                <a:gd name="T1" fmla="*/ 0 h 170"/>
                <a:gd name="T2" fmla="*/ 0 w 16"/>
                <a:gd name="T3" fmla="*/ 0 h 170"/>
                <a:gd name="T4" fmla="*/ 4 w 16"/>
                <a:gd name="T5" fmla="*/ 16 h 170"/>
                <a:gd name="T6" fmla="*/ 6 w 16"/>
                <a:gd name="T7" fmla="*/ 28 h 170"/>
                <a:gd name="T8" fmla="*/ 8 w 16"/>
                <a:gd name="T9" fmla="*/ 34 h 170"/>
                <a:gd name="T10" fmla="*/ 8 w 16"/>
                <a:gd name="T11" fmla="*/ 34 h 170"/>
                <a:gd name="T12" fmla="*/ 8 w 16"/>
                <a:gd name="T13" fmla="*/ 36 h 170"/>
                <a:gd name="T14" fmla="*/ 8 w 16"/>
                <a:gd name="T15" fmla="*/ 38 h 170"/>
                <a:gd name="T16" fmla="*/ 8 w 16"/>
                <a:gd name="T17" fmla="*/ 44 h 170"/>
                <a:gd name="T18" fmla="*/ 8 w 16"/>
                <a:gd name="T19" fmla="*/ 56 h 170"/>
                <a:gd name="T20" fmla="*/ 8 w 16"/>
                <a:gd name="T21" fmla="*/ 56 h 170"/>
                <a:gd name="T22" fmla="*/ 8 w 16"/>
                <a:gd name="T23" fmla="*/ 72 h 170"/>
                <a:gd name="T24" fmla="*/ 8 w 16"/>
                <a:gd name="T25" fmla="*/ 82 h 170"/>
                <a:gd name="T26" fmla="*/ 8 w 16"/>
                <a:gd name="T27" fmla="*/ 90 h 170"/>
                <a:gd name="T28" fmla="*/ 8 w 16"/>
                <a:gd name="T29" fmla="*/ 90 h 170"/>
                <a:gd name="T30" fmla="*/ 8 w 16"/>
                <a:gd name="T31" fmla="*/ 96 h 170"/>
                <a:gd name="T32" fmla="*/ 8 w 16"/>
                <a:gd name="T33" fmla="*/ 110 h 170"/>
                <a:gd name="T34" fmla="*/ 8 w 16"/>
                <a:gd name="T35" fmla="*/ 110 h 170"/>
                <a:gd name="T36" fmla="*/ 6 w 16"/>
                <a:gd name="T37" fmla="*/ 122 h 170"/>
                <a:gd name="T38" fmla="*/ 4 w 16"/>
                <a:gd name="T39" fmla="*/ 128 h 170"/>
                <a:gd name="T40" fmla="*/ 2 w 16"/>
                <a:gd name="T41" fmla="*/ 134 h 170"/>
                <a:gd name="T42" fmla="*/ 2 w 16"/>
                <a:gd name="T43" fmla="*/ 134 h 170"/>
                <a:gd name="T44" fmla="*/ 0 w 16"/>
                <a:gd name="T45" fmla="*/ 150 h 170"/>
                <a:gd name="T46" fmla="*/ 2 w 16"/>
                <a:gd name="T47" fmla="*/ 162 h 170"/>
                <a:gd name="T48" fmla="*/ 2 w 16"/>
                <a:gd name="T49" fmla="*/ 162 h 170"/>
                <a:gd name="T50" fmla="*/ 8 w 16"/>
                <a:gd name="T51" fmla="*/ 168 h 170"/>
                <a:gd name="T52" fmla="*/ 8 w 16"/>
                <a:gd name="T53" fmla="*/ 170 h 17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
                <a:gd name="T82" fmla="*/ 0 h 170"/>
                <a:gd name="T83" fmla="*/ 16 w 16"/>
                <a:gd name="T84" fmla="*/ 170 h 17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 h="170">
                  <a:moveTo>
                    <a:pt x="0" y="0"/>
                  </a:moveTo>
                  <a:lnTo>
                    <a:pt x="0" y="0"/>
                  </a:lnTo>
                  <a:lnTo>
                    <a:pt x="4" y="16"/>
                  </a:lnTo>
                  <a:lnTo>
                    <a:pt x="6" y="28"/>
                  </a:lnTo>
                  <a:lnTo>
                    <a:pt x="10" y="34"/>
                  </a:lnTo>
                  <a:lnTo>
                    <a:pt x="12" y="36"/>
                  </a:lnTo>
                  <a:lnTo>
                    <a:pt x="12" y="38"/>
                  </a:lnTo>
                  <a:lnTo>
                    <a:pt x="12" y="44"/>
                  </a:lnTo>
                  <a:lnTo>
                    <a:pt x="12" y="56"/>
                  </a:lnTo>
                  <a:lnTo>
                    <a:pt x="12" y="72"/>
                  </a:lnTo>
                  <a:lnTo>
                    <a:pt x="14" y="82"/>
                  </a:lnTo>
                  <a:lnTo>
                    <a:pt x="16" y="90"/>
                  </a:lnTo>
                  <a:lnTo>
                    <a:pt x="16" y="96"/>
                  </a:lnTo>
                  <a:lnTo>
                    <a:pt x="12" y="110"/>
                  </a:lnTo>
                  <a:lnTo>
                    <a:pt x="6" y="122"/>
                  </a:lnTo>
                  <a:lnTo>
                    <a:pt x="4" y="128"/>
                  </a:lnTo>
                  <a:lnTo>
                    <a:pt x="2" y="134"/>
                  </a:lnTo>
                  <a:lnTo>
                    <a:pt x="0" y="150"/>
                  </a:lnTo>
                  <a:lnTo>
                    <a:pt x="2" y="162"/>
                  </a:lnTo>
                  <a:lnTo>
                    <a:pt x="8" y="168"/>
                  </a:lnTo>
                  <a:lnTo>
                    <a:pt x="12" y="17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3" name="Freeform 969"/>
            <p:cNvSpPr>
              <a:spLocks/>
            </p:cNvSpPr>
            <p:nvPr/>
          </p:nvSpPr>
          <p:spPr bwMode="gray">
            <a:xfrm>
              <a:off x="1362" y="2642"/>
              <a:ext cx="44" cy="172"/>
            </a:xfrm>
            <a:custGeom>
              <a:avLst/>
              <a:gdLst>
                <a:gd name="T0" fmla="*/ 0 w 48"/>
                <a:gd name="T1" fmla="*/ 172 h 172"/>
                <a:gd name="T2" fmla="*/ 0 w 48"/>
                <a:gd name="T3" fmla="*/ 172 h 172"/>
                <a:gd name="T4" fmla="*/ 6 w 48"/>
                <a:gd name="T5" fmla="*/ 168 h 172"/>
                <a:gd name="T6" fmla="*/ 6 w 48"/>
                <a:gd name="T7" fmla="*/ 160 h 172"/>
                <a:gd name="T8" fmla="*/ 6 w 48"/>
                <a:gd name="T9" fmla="*/ 160 h 172"/>
                <a:gd name="T10" fmla="*/ 6 w 48"/>
                <a:gd name="T11" fmla="*/ 152 h 172"/>
                <a:gd name="T12" fmla="*/ 6 w 48"/>
                <a:gd name="T13" fmla="*/ 142 h 172"/>
                <a:gd name="T14" fmla="*/ 6 w 48"/>
                <a:gd name="T15" fmla="*/ 142 h 172"/>
                <a:gd name="T16" fmla="*/ 6 w 48"/>
                <a:gd name="T17" fmla="*/ 132 h 172"/>
                <a:gd name="T18" fmla="*/ 6 w 48"/>
                <a:gd name="T19" fmla="*/ 132 h 172"/>
                <a:gd name="T20" fmla="*/ 6 w 48"/>
                <a:gd name="T21" fmla="*/ 128 h 172"/>
                <a:gd name="T22" fmla="*/ 6 w 48"/>
                <a:gd name="T23" fmla="*/ 124 h 172"/>
                <a:gd name="T24" fmla="*/ 6 w 48"/>
                <a:gd name="T25" fmla="*/ 120 h 172"/>
                <a:gd name="T26" fmla="*/ 6 w 48"/>
                <a:gd name="T27" fmla="*/ 120 h 172"/>
                <a:gd name="T28" fmla="*/ 6 w 48"/>
                <a:gd name="T29" fmla="*/ 114 h 172"/>
                <a:gd name="T30" fmla="*/ 6 w 48"/>
                <a:gd name="T31" fmla="*/ 110 h 172"/>
                <a:gd name="T32" fmla="*/ 6 w 48"/>
                <a:gd name="T33" fmla="*/ 102 h 172"/>
                <a:gd name="T34" fmla="*/ 6 w 48"/>
                <a:gd name="T35" fmla="*/ 102 h 172"/>
                <a:gd name="T36" fmla="*/ 6 w 48"/>
                <a:gd name="T37" fmla="*/ 76 h 172"/>
                <a:gd name="T38" fmla="*/ 6 w 48"/>
                <a:gd name="T39" fmla="*/ 42 h 172"/>
                <a:gd name="T40" fmla="*/ 6 w 48"/>
                <a:gd name="T41" fmla="*/ 42 h 172"/>
                <a:gd name="T42" fmla="*/ 6 w 48"/>
                <a:gd name="T43" fmla="*/ 2 h 172"/>
                <a:gd name="T44" fmla="*/ 6 w 48"/>
                <a:gd name="T45" fmla="*/ 0 h 1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172"/>
                <a:gd name="T71" fmla="*/ 48 w 48"/>
                <a:gd name="T72" fmla="*/ 172 h 1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172">
                  <a:moveTo>
                    <a:pt x="0" y="172"/>
                  </a:moveTo>
                  <a:lnTo>
                    <a:pt x="0" y="172"/>
                  </a:lnTo>
                  <a:lnTo>
                    <a:pt x="6" y="168"/>
                  </a:lnTo>
                  <a:lnTo>
                    <a:pt x="14" y="160"/>
                  </a:lnTo>
                  <a:lnTo>
                    <a:pt x="20" y="152"/>
                  </a:lnTo>
                  <a:lnTo>
                    <a:pt x="26" y="142"/>
                  </a:lnTo>
                  <a:lnTo>
                    <a:pt x="28" y="132"/>
                  </a:lnTo>
                  <a:lnTo>
                    <a:pt x="26" y="128"/>
                  </a:lnTo>
                  <a:lnTo>
                    <a:pt x="26" y="124"/>
                  </a:lnTo>
                  <a:lnTo>
                    <a:pt x="26" y="120"/>
                  </a:lnTo>
                  <a:lnTo>
                    <a:pt x="28" y="114"/>
                  </a:lnTo>
                  <a:lnTo>
                    <a:pt x="26" y="110"/>
                  </a:lnTo>
                  <a:lnTo>
                    <a:pt x="24" y="102"/>
                  </a:lnTo>
                  <a:lnTo>
                    <a:pt x="28" y="76"/>
                  </a:lnTo>
                  <a:lnTo>
                    <a:pt x="36" y="42"/>
                  </a:lnTo>
                  <a:lnTo>
                    <a:pt x="38" y="2"/>
                  </a:lnTo>
                  <a:lnTo>
                    <a:pt x="48" y="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4" name="Freeform 970"/>
            <p:cNvSpPr>
              <a:spLocks/>
            </p:cNvSpPr>
            <p:nvPr/>
          </p:nvSpPr>
          <p:spPr bwMode="gray">
            <a:xfrm>
              <a:off x="1201" y="2684"/>
              <a:ext cx="13" cy="164"/>
            </a:xfrm>
            <a:custGeom>
              <a:avLst/>
              <a:gdLst>
                <a:gd name="T0" fmla="*/ 2 w 14"/>
                <a:gd name="T1" fmla="*/ 0 h 164"/>
                <a:gd name="T2" fmla="*/ 2 w 14"/>
                <a:gd name="T3" fmla="*/ 0 h 164"/>
                <a:gd name="T4" fmla="*/ 0 w 14"/>
                <a:gd name="T5" fmla="*/ 30 h 164"/>
                <a:gd name="T6" fmla="*/ 2 w 14"/>
                <a:gd name="T7" fmla="*/ 56 h 164"/>
                <a:gd name="T8" fmla="*/ 4 w 14"/>
                <a:gd name="T9" fmla="*/ 74 h 164"/>
                <a:gd name="T10" fmla="*/ 4 w 14"/>
                <a:gd name="T11" fmla="*/ 74 h 164"/>
                <a:gd name="T12" fmla="*/ 6 w 14"/>
                <a:gd name="T13" fmla="*/ 90 h 164"/>
                <a:gd name="T14" fmla="*/ 7 w 14"/>
                <a:gd name="T15" fmla="*/ 110 h 164"/>
                <a:gd name="T16" fmla="*/ 7 w 14"/>
                <a:gd name="T17" fmla="*/ 136 h 164"/>
                <a:gd name="T18" fmla="*/ 7 w 14"/>
                <a:gd name="T19" fmla="*/ 136 h 164"/>
                <a:gd name="T20" fmla="*/ 7 w 14"/>
                <a:gd name="T21" fmla="*/ 148 h 164"/>
                <a:gd name="T22" fmla="*/ 7 w 14"/>
                <a:gd name="T23" fmla="*/ 156 h 164"/>
                <a:gd name="T24" fmla="*/ 7 w 14"/>
                <a:gd name="T25" fmla="*/ 164 h 1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64"/>
                <a:gd name="T41" fmla="*/ 14 w 14"/>
                <a:gd name="T42" fmla="*/ 164 h 1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64">
                  <a:moveTo>
                    <a:pt x="2" y="0"/>
                  </a:moveTo>
                  <a:lnTo>
                    <a:pt x="2" y="0"/>
                  </a:lnTo>
                  <a:lnTo>
                    <a:pt x="0" y="30"/>
                  </a:lnTo>
                  <a:lnTo>
                    <a:pt x="2" y="56"/>
                  </a:lnTo>
                  <a:lnTo>
                    <a:pt x="4" y="74"/>
                  </a:lnTo>
                  <a:lnTo>
                    <a:pt x="6" y="90"/>
                  </a:lnTo>
                  <a:lnTo>
                    <a:pt x="8" y="110"/>
                  </a:lnTo>
                  <a:lnTo>
                    <a:pt x="10" y="136"/>
                  </a:lnTo>
                  <a:lnTo>
                    <a:pt x="10" y="148"/>
                  </a:lnTo>
                  <a:lnTo>
                    <a:pt x="8" y="156"/>
                  </a:lnTo>
                  <a:lnTo>
                    <a:pt x="14" y="164"/>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5" name="Freeform 971"/>
            <p:cNvSpPr>
              <a:spLocks/>
            </p:cNvSpPr>
            <p:nvPr/>
          </p:nvSpPr>
          <p:spPr bwMode="gray">
            <a:xfrm>
              <a:off x="1111" y="2500"/>
              <a:ext cx="31" cy="10"/>
            </a:xfrm>
            <a:custGeom>
              <a:avLst/>
              <a:gdLst>
                <a:gd name="T0" fmla="*/ 4 w 34"/>
                <a:gd name="T1" fmla="*/ 10 h 10"/>
                <a:gd name="T2" fmla="*/ 4 w 34"/>
                <a:gd name="T3" fmla="*/ 10 h 10"/>
                <a:gd name="T4" fmla="*/ 5 w 34"/>
                <a:gd name="T5" fmla="*/ 6 h 10"/>
                <a:gd name="T6" fmla="*/ 5 w 34"/>
                <a:gd name="T7" fmla="*/ 6 h 10"/>
                <a:gd name="T8" fmla="*/ 5 w 34"/>
                <a:gd name="T9" fmla="*/ 4 h 10"/>
                <a:gd name="T10" fmla="*/ 5 w 34"/>
                <a:gd name="T11" fmla="*/ 2 h 10"/>
                <a:gd name="T12" fmla="*/ 5 w 34"/>
                <a:gd name="T13" fmla="*/ 2 h 10"/>
                <a:gd name="T14" fmla="*/ 5 w 34"/>
                <a:gd name="T15" fmla="*/ 2 h 10"/>
                <a:gd name="T16" fmla="*/ 5 w 34"/>
                <a:gd name="T17" fmla="*/ 0 h 10"/>
                <a:gd name="T18" fmla="*/ 5 w 34"/>
                <a:gd name="T19" fmla="*/ 0 h 10"/>
                <a:gd name="T20" fmla="*/ 5 w 34"/>
                <a:gd name="T21" fmla="*/ 0 h 10"/>
                <a:gd name="T22" fmla="*/ 5 w 34"/>
                <a:gd name="T23" fmla="*/ 0 h 10"/>
                <a:gd name="T24" fmla="*/ 5 w 34"/>
                <a:gd name="T25" fmla="*/ 0 h 10"/>
                <a:gd name="T26" fmla="*/ 5 w 34"/>
                <a:gd name="T27" fmla="*/ 2 h 10"/>
                <a:gd name="T28" fmla="*/ 5 w 34"/>
                <a:gd name="T29" fmla="*/ 6 h 10"/>
                <a:gd name="T30" fmla="*/ 5 w 34"/>
                <a:gd name="T31" fmla="*/ 6 h 10"/>
                <a:gd name="T32" fmla="*/ 2 w 34"/>
                <a:gd name="T33" fmla="*/ 8 h 10"/>
                <a:gd name="T34" fmla="*/ 0 w 34"/>
                <a:gd name="T35" fmla="*/ 8 h 10"/>
                <a:gd name="T36" fmla="*/ 4 w 34"/>
                <a:gd name="T37" fmla="*/ 10 h 10"/>
                <a:gd name="T38" fmla="*/ 4 w 34"/>
                <a:gd name="T39" fmla="*/ 10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10"/>
                <a:gd name="T62" fmla="*/ 34 w 34"/>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10">
                  <a:moveTo>
                    <a:pt x="4" y="10"/>
                  </a:moveTo>
                  <a:lnTo>
                    <a:pt x="4" y="10"/>
                  </a:lnTo>
                  <a:lnTo>
                    <a:pt x="16" y="6"/>
                  </a:lnTo>
                  <a:lnTo>
                    <a:pt x="20" y="4"/>
                  </a:lnTo>
                  <a:lnTo>
                    <a:pt x="26" y="2"/>
                  </a:lnTo>
                  <a:lnTo>
                    <a:pt x="34" y="2"/>
                  </a:lnTo>
                  <a:lnTo>
                    <a:pt x="34" y="0"/>
                  </a:lnTo>
                  <a:lnTo>
                    <a:pt x="30" y="0"/>
                  </a:lnTo>
                  <a:lnTo>
                    <a:pt x="24" y="0"/>
                  </a:lnTo>
                  <a:lnTo>
                    <a:pt x="20" y="2"/>
                  </a:lnTo>
                  <a:lnTo>
                    <a:pt x="6" y="6"/>
                  </a:lnTo>
                  <a:lnTo>
                    <a:pt x="2" y="8"/>
                  </a:lnTo>
                  <a:lnTo>
                    <a:pt x="0" y="8"/>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96" name="Freeform 972"/>
            <p:cNvSpPr>
              <a:spLocks/>
            </p:cNvSpPr>
            <p:nvPr/>
          </p:nvSpPr>
          <p:spPr bwMode="gray">
            <a:xfrm>
              <a:off x="1151" y="2548"/>
              <a:ext cx="22" cy="18"/>
            </a:xfrm>
            <a:custGeom>
              <a:avLst/>
              <a:gdLst>
                <a:gd name="T0" fmla="*/ 0 w 24"/>
                <a:gd name="T1" fmla="*/ 0 h 18"/>
                <a:gd name="T2" fmla="*/ 0 w 24"/>
                <a:gd name="T3" fmla="*/ 0 h 18"/>
                <a:gd name="T4" fmla="*/ 6 w 24"/>
                <a:gd name="T5" fmla="*/ 12 h 18"/>
                <a:gd name="T6" fmla="*/ 6 w 24"/>
                <a:gd name="T7" fmla="*/ 12 h 18"/>
                <a:gd name="T8" fmla="*/ 6 w 24"/>
                <a:gd name="T9" fmla="*/ 18 h 18"/>
                <a:gd name="T10" fmla="*/ 0 60000 65536"/>
                <a:gd name="T11" fmla="*/ 0 60000 65536"/>
                <a:gd name="T12" fmla="*/ 0 60000 65536"/>
                <a:gd name="T13" fmla="*/ 0 60000 65536"/>
                <a:gd name="T14" fmla="*/ 0 60000 65536"/>
                <a:gd name="T15" fmla="*/ 0 w 24"/>
                <a:gd name="T16" fmla="*/ 0 h 18"/>
                <a:gd name="T17" fmla="*/ 24 w 24"/>
                <a:gd name="T18" fmla="*/ 18 h 18"/>
              </a:gdLst>
              <a:ahLst/>
              <a:cxnLst>
                <a:cxn ang="T10">
                  <a:pos x="T0" y="T1"/>
                </a:cxn>
                <a:cxn ang="T11">
                  <a:pos x="T2" y="T3"/>
                </a:cxn>
                <a:cxn ang="T12">
                  <a:pos x="T4" y="T5"/>
                </a:cxn>
                <a:cxn ang="T13">
                  <a:pos x="T6" y="T7"/>
                </a:cxn>
                <a:cxn ang="T14">
                  <a:pos x="T8" y="T9"/>
                </a:cxn>
              </a:cxnLst>
              <a:rect l="T15" t="T16" r="T17" b="T18"/>
              <a:pathLst>
                <a:path w="24" h="18">
                  <a:moveTo>
                    <a:pt x="0" y="0"/>
                  </a:moveTo>
                  <a:lnTo>
                    <a:pt x="0" y="0"/>
                  </a:lnTo>
                  <a:lnTo>
                    <a:pt x="14" y="12"/>
                  </a:lnTo>
                  <a:lnTo>
                    <a:pt x="24" y="18"/>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7" name="Freeform 973"/>
            <p:cNvSpPr>
              <a:spLocks/>
            </p:cNvSpPr>
            <p:nvPr/>
          </p:nvSpPr>
          <p:spPr bwMode="gray">
            <a:xfrm>
              <a:off x="1251" y="2900"/>
              <a:ext cx="129" cy="48"/>
            </a:xfrm>
            <a:custGeom>
              <a:avLst/>
              <a:gdLst>
                <a:gd name="T0" fmla="*/ 0 w 140"/>
                <a:gd name="T1" fmla="*/ 48 h 48"/>
                <a:gd name="T2" fmla="*/ 0 w 140"/>
                <a:gd name="T3" fmla="*/ 48 h 48"/>
                <a:gd name="T4" fmla="*/ 6 w 140"/>
                <a:gd name="T5" fmla="*/ 28 h 48"/>
                <a:gd name="T6" fmla="*/ 6 w 140"/>
                <a:gd name="T7" fmla="*/ 28 h 48"/>
                <a:gd name="T8" fmla="*/ 6 w 140"/>
                <a:gd name="T9" fmla="*/ 26 h 48"/>
                <a:gd name="T10" fmla="*/ 6 w 140"/>
                <a:gd name="T11" fmla="*/ 24 h 48"/>
                <a:gd name="T12" fmla="*/ 6 w 140"/>
                <a:gd name="T13" fmla="*/ 14 h 48"/>
                <a:gd name="T14" fmla="*/ 6 w 140"/>
                <a:gd name="T15" fmla="*/ 0 h 48"/>
                <a:gd name="T16" fmla="*/ 6 w 140"/>
                <a:gd name="T17" fmla="*/ 0 h 48"/>
                <a:gd name="T18" fmla="*/ 6 w 140"/>
                <a:gd name="T19" fmla="*/ 14 h 48"/>
                <a:gd name="T20" fmla="*/ 6 w 140"/>
                <a:gd name="T21" fmla="*/ 26 h 48"/>
                <a:gd name="T22" fmla="*/ 6 w 140"/>
                <a:gd name="T23" fmla="*/ 30 h 48"/>
                <a:gd name="T24" fmla="*/ 6 w 140"/>
                <a:gd name="T25" fmla="*/ 34 h 48"/>
                <a:gd name="T26" fmla="*/ 6 w 140"/>
                <a:gd name="T27" fmla="*/ 34 h 48"/>
                <a:gd name="T28" fmla="*/ 6 w 140"/>
                <a:gd name="T29" fmla="*/ 42 h 48"/>
                <a:gd name="T30" fmla="*/ 2 w 140"/>
                <a:gd name="T31" fmla="*/ 46 h 48"/>
                <a:gd name="T32" fmla="*/ 0 w 140"/>
                <a:gd name="T33" fmla="*/ 48 h 48"/>
                <a:gd name="T34" fmla="*/ 0 w 140"/>
                <a:gd name="T35" fmla="*/ 48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0"/>
                <a:gd name="T55" fmla="*/ 0 h 48"/>
                <a:gd name="T56" fmla="*/ 140 w 140"/>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0" h="48">
                  <a:moveTo>
                    <a:pt x="0" y="48"/>
                  </a:moveTo>
                  <a:lnTo>
                    <a:pt x="0" y="48"/>
                  </a:lnTo>
                  <a:lnTo>
                    <a:pt x="136" y="28"/>
                  </a:lnTo>
                  <a:lnTo>
                    <a:pt x="136" y="26"/>
                  </a:lnTo>
                  <a:lnTo>
                    <a:pt x="138" y="24"/>
                  </a:lnTo>
                  <a:lnTo>
                    <a:pt x="140" y="14"/>
                  </a:lnTo>
                  <a:lnTo>
                    <a:pt x="140" y="0"/>
                  </a:lnTo>
                  <a:lnTo>
                    <a:pt x="82" y="14"/>
                  </a:lnTo>
                  <a:lnTo>
                    <a:pt x="38" y="26"/>
                  </a:lnTo>
                  <a:lnTo>
                    <a:pt x="22" y="30"/>
                  </a:lnTo>
                  <a:lnTo>
                    <a:pt x="12" y="34"/>
                  </a:lnTo>
                  <a:lnTo>
                    <a:pt x="6" y="42"/>
                  </a:lnTo>
                  <a:lnTo>
                    <a:pt x="2" y="46"/>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98" name="Freeform 974"/>
            <p:cNvSpPr>
              <a:spLocks/>
            </p:cNvSpPr>
            <p:nvPr/>
          </p:nvSpPr>
          <p:spPr bwMode="gray">
            <a:xfrm>
              <a:off x="1387" y="2898"/>
              <a:ext cx="26" cy="28"/>
            </a:xfrm>
            <a:custGeom>
              <a:avLst/>
              <a:gdLst>
                <a:gd name="T0" fmla="*/ 0 w 28"/>
                <a:gd name="T1" fmla="*/ 2 h 28"/>
                <a:gd name="T2" fmla="*/ 2 w 28"/>
                <a:gd name="T3" fmla="*/ 22 h 28"/>
                <a:gd name="T4" fmla="*/ 2 w 28"/>
                <a:gd name="T5" fmla="*/ 22 h 28"/>
                <a:gd name="T6" fmla="*/ 2 w 28"/>
                <a:gd name="T7" fmla="*/ 24 h 28"/>
                <a:gd name="T8" fmla="*/ 2 w 28"/>
                <a:gd name="T9" fmla="*/ 26 h 28"/>
                <a:gd name="T10" fmla="*/ 4 w 28"/>
                <a:gd name="T11" fmla="*/ 26 h 28"/>
                <a:gd name="T12" fmla="*/ 4 w 28"/>
                <a:gd name="T13" fmla="*/ 26 h 28"/>
                <a:gd name="T14" fmla="*/ 7 w 28"/>
                <a:gd name="T15" fmla="*/ 28 h 28"/>
                <a:gd name="T16" fmla="*/ 7 w 28"/>
                <a:gd name="T17" fmla="*/ 28 h 28"/>
                <a:gd name="T18" fmla="*/ 7 w 28"/>
                <a:gd name="T19" fmla="*/ 26 h 28"/>
                <a:gd name="T20" fmla="*/ 7 w 28"/>
                <a:gd name="T21" fmla="*/ 0 h 28"/>
                <a:gd name="T22" fmla="*/ 0 w 28"/>
                <a:gd name="T23" fmla="*/ 2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8"/>
                <a:gd name="T38" fmla="*/ 28 w 28"/>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8">
                  <a:moveTo>
                    <a:pt x="0" y="2"/>
                  </a:moveTo>
                  <a:lnTo>
                    <a:pt x="2" y="22"/>
                  </a:lnTo>
                  <a:lnTo>
                    <a:pt x="2" y="24"/>
                  </a:lnTo>
                  <a:lnTo>
                    <a:pt x="2" y="26"/>
                  </a:lnTo>
                  <a:lnTo>
                    <a:pt x="4" y="26"/>
                  </a:lnTo>
                  <a:lnTo>
                    <a:pt x="10" y="28"/>
                  </a:lnTo>
                  <a:lnTo>
                    <a:pt x="18" y="28"/>
                  </a:lnTo>
                  <a:lnTo>
                    <a:pt x="26" y="26"/>
                  </a:lnTo>
                  <a:lnTo>
                    <a:pt x="28"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99" name="Freeform 975"/>
            <p:cNvSpPr>
              <a:spLocks/>
            </p:cNvSpPr>
            <p:nvPr/>
          </p:nvSpPr>
          <p:spPr bwMode="gray">
            <a:xfrm>
              <a:off x="1223" y="2988"/>
              <a:ext cx="83" cy="160"/>
            </a:xfrm>
            <a:custGeom>
              <a:avLst/>
              <a:gdLst>
                <a:gd name="T0" fmla="*/ 0 w 90"/>
                <a:gd name="T1" fmla="*/ 0 h 160"/>
                <a:gd name="T2" fmla="*/ 0 w 90"/>
                <a:gd name="T3" fmla="*/ 0 h 160"/>
                <a:gd name="T4" fmla="*/ 6 w 90"/>
                <a:gd name="T5" fmla="*/ 70 h 160"/>
                <a:gd name="T6" fmla="*/ 6 w 90"/>
                <a:gd name="T7" fmla="*/ 120 h 160"/>
                <a:gd name="T8" fmla="*/ 6 w 90"/>
                <a:gd name="T9" fmla="*/ 146 h 160"/>
                <a:gd name="T10" fmla="*/ 6 w 90"/>
                <a:gd name="T11" fmla="*/ 146 h 160"/>
                <a:gd name="T12" fmla="*/ 6 w 90"/>
                <a:gd name="T13" fmla="*/ 150 h 160"/>
                <a:gd name="T14" fmla="*/ 6 w 90"/>
                <a:gd name="T15" fmla="*/ 154 h 160"/>
                <a:gd name="T16" fmla="*/ 6 w 90"/>
                <a:gd name="T17" fmla="*/ 160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160"/>
                <a:gd name="T29" fmla="*/ 90 w 90"/>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160">
                  <a:moveTo>
                    <a:pt x="0" y="0"/>
                  </a:moveTo>
                  <a:lnTo>
                    <a:pt x="0" y="0"/>
                  </a:lnTo>
                  <a:lnTo>
                    <a:pt x="24" y="70"/>
                  </a:lnTo>
                  <a:lnTo>
                    <a:pt x="42" y="120"/>
                  </a:lnTo>
                  <a:lnTo>
                    <a:pt x="52" y="146"/>
                  </a:lnTo>
                  <a:lnTo>
                    <a:pt x="60" y="150"/>
                  </a:lnTo>
                  <a:lnTo>
                    <a:pt x="74" y="154"/>
                  </a:lnTo>
                  <a:lnTo>
                    <a:pt x="90" y="16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00" name="Freeform 976"/>
            <p:cNvSpPr>
              <a:spLocks/>
            </p:cNvSpPr>
            <p:nvPr/>
          </p:nvSpPr>
          <p:spPr bwMode="gray">
            <a:xfrm>
              <a:off x="1216" y="2938"/>
              <a:ext cx="37" cy="26"/>
            </a:xfrm>
            <a:custGeom>
              <a:avLst/>
              <a:gdLst>
                <a:gd name="T0" fmla="*/ 6 w 40"/>
                <a:gd name="T1" fmla="*/ 2 h 26"/>
                <a:gd name="T2" fmla="*/ 6 w 40"/>
                <a:gd name="T3" fmla="*/ 24 h 26"/>
                <a:gd name="T4" fmla="*/ 0 w 40"/>
                <a:gd name="T5" fmla="*/ 26 h 26"/>
                <a:gd name="T6" fmla="*/ 2 w 40"/>
                <a:gd name="T7" fmla="*/ 0 h 26"/>
                <a:gd name="T8" fmla="*/ 0 60000 65536"/>
                <a:gd name="T9" fmla="*/ 0 60000 65536"/>
                <a:gd name="T10" fmla="*/ 0 60000 65536"/>
                <a:gd name="T11" fmla="*/ 0 60000 65536"/>
                <a:gd name="T12" fmla="*/ 0 w 40"/>
                <a:gd name="T13" fmla="*/ 0 h 26"/>
                <a:gd name="T14" fmla="*/ 40 w 40"/>
                <a:gd name="T15" fmla="*/ 26 h 26"/>
              </a:gdLst>
              <a:ahLst/>
              <a:cxnLst>
                <a:cxn ang="T8">
                  <a:pos x="T0" y="T1"/>
                </a:cxn>
                <a:cxn ang="T9">
                  <a:pos x="T2" y="T3"/>
                </a:cxn>
                <a:cxn ang="T10">
                  <a:pos x="T4" y="T5"/>
                </a:cxn>
                <a:cxn ang="T11">
                  <a:pos x="T6" y="T7"/>
                </a:cxn>
              </a:cxnLst>
              <a:rect l="T12" t="T13" r="T14" b="T15"/>
              <a:pathLst>
                <a:path w="40" h="26">
                  <a:moveTo>
                    <a:pt x="40" y="2"/>
                  </a:moveTo>
                  <a:lnTo>
                    <a:pt x="36" y="24"/>
                  </a:lnTo>
                  <a:lnTo>
                    <a:pt x="0" y="26"/>
                  </a:lnTo>
                  <a:lnTo>
                    <a:pt x="2" y="0"/>
                  </a:lnTo>
                </a:path>
              </a:pathLst>
            </a:custGeom>
            <a:noFill/>
            <a:ln w="3175">
              <a:solidFill>
                <a:srgbClr val="2D47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01" name="Freeform 977"/>
            <p:cNvSpPr>
              <a:spLocks/>
            </p:cNvSpPr>
            <p:nvPr/>
          </p:nvSpPr>
          <p:spPr bwMode="gray">
            <a:xfrm>
              <a:off x="1271" y="2520"/>
              <a:ext cx="120" cy="254"/>
            </a:xfrm>
            <a:custGeom>
              <a:avLst/>
              <a:gdLst>
                <a:gd name="T0" fmla="*/ 6 w 130"/>
                <a:gd name="T1" fmla="*/ 36 h 254"/>
                <a:gd name="T2" fmla="*/ 6 w 130"/>
                <a:gd name="T3" fmla="*/ 14 h 254"/>
                <a:gd name="T4" fmla="*/ 6 w 130"/>
                <a:gd name="T5" fmla="*/ 10 h 254"/>
                <a:gd name="T6" fmla="*/ 6 w 130"/>
                <a:gd name="T7" fmla="*/ 0 h 254"/>
                <a:gd name="T8" fmla="*/ 6 w 130"/>
                <a:gd name="T9" fmla="*/ 2 h 254"/>
                <a:gd name="T10" fmla="*/ 6 w 130"/>
                <a:gd name="T11" fmla="*/ 12 h 254"/>
                <a:gd name="T12" fmla="*/ 6 w 130"/>
                <a:gd name="T13" fmla="*/ 16 h 254"/>
                <a:gd name="T14" fmla="*/ 6 w 130"/>
                <a:gd name="T15" fmla="*/ 40 h 254"/>
                <a:gd name="T16" fmla="*/ 6 w 130"/>
                <a:gd name="T17" fmla="*/ 52 h 254"/>
                <a:gd name="T18" fmla="*/ 6 w 130"/>
                <a:gd name="T19" fmla="*/ 62 h 254"/>
                <a:gd name="T20" fmla="*/ 6 w 130"/>
                <a:gd name="T21" fmla="*/ 76 h 254"/>
                <a:gd name="T22" fmla="*/ 6 w 130"/>
                <a:gd name="T23" fmla="*/ 80 h 254"/>
                <a:gd name="T24" fmla="*/ 6 w 130"/>
                <a:gd name="T25" fmla="*/ 128 h 254"/>
                <a:gd name="T26" fmla="*/ 6 w 130"/>
                <a:gd name="T27" fmla="*/ 168 h 254"/>
                <a:gd name="T28" fmla="*/ 6 w 130"/>
                <a:gd name="T29" fmla="*/ 136 h 254"/>
                <a:gd name="T30" fmla="*/ 6 w 130"/>
                <a:gd name="T31" fmla="*/ 124 h 254"/>
                <a:gd name="T32" fmla="*/ 6 w 130"/>
                <a:gd name="T33" fmla="*/ 120 h 254"/>
                <a:gd name="T34" fmla="*/ 6 w 130"/>
                <a:gd name="T35" fmla="*/ 112 h 254"/>
                <a:gd name="T36" fmla="*/ 6 w 130"/>
                <a:gd name="T37" fmla="*/ 110 h 254"/>
                <a:gd name="T38" fmla="*/ 6 w 130"/>
                <a:gd name="T39" fmla="*/ 170 h 254"/>
                <a:gd name="T40" fmla="*/ 6 w 130"/>
                <a:gd name="T41" fmla="*/ 188 h 254"/>
                <a:gd name="T42" fmla="*/ 6 w 130"/>
                <a:gd name="T43" fmla="*/ 196 h 254"/>
                <a:gd name="T44" fmla="*/ 6 w 130"/>
                <a:gd name="T45" fmla="*/ 220 h 254"/>
                <a:gd name="T46" fmla="*/ 6 w 130"/>
                <a:gd name="T47" fmla="*/ 232 h 254"/>
                <a:gd name="T48" fmla="*/ 6 w 130"/>
                <a:gd name="T49" fmla="*/ 250 h 254"/>
                <a:gd name="T50" fmla="*/ 6 w 130"/>
                <a:gd name="T51" fmla="*/ 242 h 254"/>
                <a:gd name="T52" fmla="*/ 6 w 130"/>
                <a:gd name="T53" fmla="*/ 244 h 254"/>
                <a:gd name="T54" fmla="*/ 6 w 130"/>
                <a:gd name="T55" fmla="*/ 254 h 254"/>
                <a:gd name="T56" fmla="*/ 6 w 130"/>
                <a:gd name="T57" fmla="*/ 236 h 254"/>
                <a:gd name="T58" fmla="*/ 6 w 130"/>
                <a:gd name="T59" fmla="*/ 218 h 254"/>
                <a:gd name="T60" fmla="*/ 6 w 130"/>
                <a:gd name="T61" fmla="*/ 210 h 254"/>
                <a:gd name="T62" fmla="*/ 6 w 130"/>
                <a:gd name="T63" fmla="*/ 172 h 254"/>
                <a:gd name="T64" fmla="*/ 6 w 130"/>
                <a:gd name="T65" fmla="*/ 186 h 254"/>
                <a:gd name="T66" fmla="*/ 6 w 130"/>
                <a:gd name="T67" fmla="*/ 180 h 254"/>
                <a:gd name="T68" fmla="*/ 6 w 130"/>
                <a:gd name="T69" fmla="*/ 150 h 254"/>
                <a:gd name="T70" fmla="*/ 6 w 130"/>
                <a:gd name="T71" fmla="*/ 144 h 254"/>
                <a:gd name="T72" fmla="*/ 6 w 130"/>
                <a:gd name="T73" fmla="*/ 142 h 254"/>
                <a:gd name="T74" fmla="*/ 6 w 130"/>
                <a:gd name="T75" fmla="*/ 116 h 254"/>
                <a:gd name="T76" fmla="*/ 6 w 130"/>
                <a:gd name="T77" fmla="*/ 108 h 254"/>
                <a:gd name="T78" fmla="*/ 6 w 130"/>
                <a:gd name="T79" fmla="*/ 90 h 254"/>
                <a:gd name="T80" fmla="*/ 6 w 130"/>
                <a:gd name="T81" fmla="*/ 82 h 254"/>
                <a:gd name="T82" fmla="*/ 0 w 130"/>
                <a:gd name="T83" fmla="*/ 78 h 254"/>
                <a:gd name="T84" fmla="*/ 2 w 130"/>
                <a:gd name="T85" fmla="*/ 40 h 254"/>
                <a:gd name="T86" fmla="*/ 6 w 130"/>
                <a:gd name="T87" fmla="*/ 36 h 2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254"/>
                <a:gd name="T134" fmla="*/ 130 w 130"/>
                <a:gd name="T135" fmla="*/ 254 h 2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254">
                  <a:moveTo>
                    <a:pt x="6" y="36"/>
                  </a:moveTo>
                  <a:lnTo>
                    <a:pt x="6" y="36"/>
                  </a:lnTo>
                  <a:lnTo>
                    <a:pt x="10" y="24"/>
                  </a:lnTo>
                  <a:lnTo>
                    <a:pt x="12" y="14"/>
                  </a:lnTo>
                  <a:lnTo>
                    <a:pt x="16" y="10"/>
                  </a:lnTo>
                  <a:lnTo>
                    <a:pt x="20" y="4"/>
                  </a:lnTo>
                  <a:lnTo>
                    <a:pt x="22" y="0"/>
                  </a:lnTo>
                  <a:lnTo>
                    <a:pt x="48" y="2"/>
                  </a:lnTo>
                  <a:lnTo>
                    <a:pt x="68" y="8"/>
                  </a:lnTo>
                  <a:lnTo>
                    <a:pt x="80" y="12"/>
                  </a:lnTo>
                  <a:lnTo>
                    <a:pt x="88" y="16"/>
                  </a:lnTo>
                  <a:lnTo>
                    <a:pt x="106" y="28"/>
                  </a:lnTo>
                  <a:lnTo>
                    <a:pt x="118" y="40"/>
                  </a:lnTo>
                  <a:lnTo>
                    <a:pt x="130" y="52"/>
                  </a:lnTo>
                  <a:lnTo>
                    <a:pt x="102" y="52"/>
                  </a:lnTo>
                  <a:lnTo>
                    <a:pt x="96" y="62"/>
                  </a:lnTo>
                  <a:lnTo>
                    <a:pt x="94" y="72"/>
                  </a:lnTo>
                  <a:lnTo>
                    <a:pt x="94" y="76"/>
                  </a:lnTo>
                  <a:lnTo>
                    <a:pt x="94" y="80"/>
                  </a:lnTo>
                  <a:lnTo>
                    <a:pt x="100" y="100"/>
                  </a:lnTo>
                  <a:lnTo>
                    <a:pt x="108" y="128"/>
                  </a:lnTo>
                  <a:lnTo>
                    <a:pt x="116" y="168"/>
                  </a:lnTo>
                  <a:lnTo>
                    <a:pt x="100" y="150"/>
                  </a:lnTo>
                  <a:lnTo>
                    <a:pt x="88" y="136"/>
                  </a:lnTo>
                  <a:lnTo>
                    <a:pt x="84" y="130"/>
                  </a:lnTo>
                  <a:lnTo>
                    <a:pt x="82" y="124"/>
                  </a:lnTo>
                  <a:lnTo>
                    <a:pt x="80" y="120"/>
                  </a:lnTo>
                  <a:lnTo>
                    <a:pt x="78" y="116"/>
                  </a:lnTo>
                  <a:lnTo>
                    <a:pt x="70" y="112"/>
                  </a:lnTo>
                  <a:lnTo>
                    <a:pt x="62" y="110"/>
                  </a:lnTo>
                  <a:lnTo>
                    <a:pt x="66" y="142"/>
                  </a:lnTo>
                  <a:lnTo>
                    <a:pt x="72" y="170"/>
                  </a:lnTo>
                  <a:lnTo>
                    <a:pt x="78" y="180"/>
                  </a:lnTo>
                  <a:lnTo>
                    <a:pt x="82" y="188"/>
                  </a:lnTo>
                  <a:lnTo>
                    <a:pt x="88" y="196"/>
                  </a:lnTo>
                  <a:lnTo>
                    <a:pt x="92" y="204"/>
                  </a:lnTo>
                  <a:lnTo>
                    <a:pt x="96" y="220"/>
                  </a:lnTo>
                  <a:lnTo>
                    <a:pt x="100" y="240"/>
                  </a:lnTo>
                  <a:lnTo>
                    <a:pt x="80" y="232"/>
                  </a:lnTo>
                  <a:lnTo>
                    <a:pt x="96" y="250"/>
                  </a:lnTo>
                  <a:lnTo>
                    <a:pt x="72" y="244"/>
                  </a:lnTo>
                  <a:lnTo>
                    <a:pt x="52" y="242"/>
                  </a:lnTo>
                  <a:lnTo>
                    <a:pt x="42" y="242"/>
                  </a:lnTo>
                  <a:lnTo>
                    <a:pt x="36" y="244"/>
                  </a:lnTo>
                  <a:lnTo>
                    <a:pt x="18" y="254"/>
                  </a:lnTo>
                  <a:lnTo>
                    <a:pt x="24" y="236"/>
                  </a:lnTo>
                  <a:lnTo>
                    <a:pt x="28" y="224"/>
                  </a:lnTo>
                  <a:lnTo>
                    <a:pt x="32" y="218"/>
                  </a:lnTo>
                  <a:lnTo>
                    <a:pt x="50" y="210"/>
                  </a:lnTo>
                  <a:lnTo>
                    <a:pt x="32" y="198"/>
                  </a:lnTo>
                  <a:lnTo>
                    <a:pt x="34" y="172"/>
                  </a:lnTo>
                  <a:lnTo>
                    <a:pt x="60" y="186"/>
                  </a:lnTo>
                  <a:lnTo>
                    <a:pt x="58" y="180"/>
                  </a:lnTo>
                  <a:lnTo>
                    <a:pt x="52" y="166"/>
                  </a:lnTo>
                  <a:lnTo>
                    <a:pt x="44" y="150"/>
                  </a:lnTo>
                  <a:lnTo>
                    <a:pt x="40" y="146"/>
                  </a:lnTo>
                  <a:lnTo>
                    <a:pt x="36" y="144"/>
                  </a:lnTo>
                  <a:lnTo>
                    <a:pt x="32" y="142"/>
                  </a:lnTo>
                  <a:lnTo>
                    <a:pt x="28" y="140"/>
                  </a:lnTo>
                  <a:lnTo>
                    <a:pt x="18" y="116"/>
                  </a:lnTo>
                  <a:lnTo>
                    <a:pt x="14" y="108"/>
                  </a:lnTo>
                  <a:lnTo>
                    <a:pt x="14" y="102"/>
                  </a:lnTo>
                  <a:lnTo>
                    <a:pt x="14" y="90"/>
                  </a:lnTo>
                  <a:lnTo>
                    <a:pt x="16" y="84"/>
                  </a:lnTo>
                  <a:lnTo>
                    <a:pt x="18" y="82"/>
                  </a:lnTo>
                  <a:lnTo>
                    <a:pt x="0" y="78"/>
                  </a:lnTo>
                  <a:lnTo>
                    <a:pt x="0" y="54"/>
                  </a:lnTo>
                  <a:lnTo>
                    <a:pt x="2" y="40"/>
                  </a:lnTo>
                  <a:lnTo>
                    <a:pt x="4" y="36"/>
                  </a:lnTo>
                  <a:lnTo>
                    <a:pt x="6" y="36"/>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02" name="Freeform 978"/>
            <p:cNvSpPr>
              <a:spLocks/>
            </p:cNvSpPr>
            <p:nvPr/>
          </p:nvSpPr>
          <p:spPr bwMode="gray">
            <a:xfrm>
              <a:off x="1219" y="2600"/>
              <a:ext cx="58" cy="54"/>
            </a:xfrm>
            <a:custGeom>
              <a:avLst/>
              <a:gdLst>
                <a:gd name="T0" fmla="*/ 7 w 62"/>
                <a:gd name="T1" fmla="*/ 0 h 54"/>
                <a:gd name="T2" fmla="*/ 7 w 62"/>
                <a:gd name="T3" fmla="*/ 0 h 54"/>
                <a:gd name="T4" fmla="*/ 7 w 62"/>
                <a:gd name="T5" fmla="*/ 8 h 54"/>
                <a:gd name="T6" fmla="*/ 7 w 62"/>
                <a:gd name="T7" fmla="*/ 12 h 54"/>
                <a:gd name="T8" fmla="*/ 7 w 62"/>
                <a:gd name="T9" fmla="*/ 16 h 54"/>
                <a:gd name="T10" fmla="*/ 7 w 62"/>
                <a:gd name="T11" fmla="*/ 16 h 54"/>
                <a:gd name="T12" fmla="*/ 7 w 62"/>
                <a:gd name="T13" fmla="*/ 18 h 54"/>
                <a:gd name="T14" fmla="*/ 7 w 62"/>
                <a:gd name="T15" fmla="*/ 22 h 54"/>
                <a:gd name="T16" fmla="*/ 7 w 62"/>
                <a:gd name="T17" fmla="*/ 32 h 54"/>
                <a:gd name="T18" fmla="*/ 7 w 62"/>
                <a:gd name="T19" fmla="*/ 32 h 54"/>
                <a:gd name="T20" fmla="*/ 7 w 62"/>
                <a:gd name="T21" fmla="*/ 36 h 54"/>
                <a:gd name="T22" fmla="*/ 7 w 62"/>
                <a:gd name="T23" fmla="*/ 42 h 54"/>
                <a:gd name="T24" fmla="*/ 7 w 62"/>
                <a:gd name="T25" fmla="*/ 46 h 54"/>
                <a:gd name="T26" fmla="*/ 7 w 62"/>
                <a:gd name="T27" fmla="*/ 48 h 54"/>
                <a:gd name="T28" fmla="*/ 7 w 62"/>
                <a:gd name="T29" fmla="*/ 48 h 54"/>
                <a:gd name="T30" fmla="*/ 7 w 62"/>
                <a:gd name="T31" fmla="*/ 54 h 54"/>
                <a:gd name="T32" fmla="*/ 7 w 62"/>
                <a:gd name="T33" fmla="*/ 54 h 54"/>
                <a:gd name="T34" fmla="*/ 6 w 62"/>
                <a:gd name="T35" fmla="*/ 44 h 54"/>
                <a:gd name="T36" fmla="*/ 2 w 62"/>
                <a:gd name="T37" fmla="*/ 32 h 54"/>
                <a:gd name="T38" fmla="*/ 2 w 62"/>
                <a:gd name="T39" fmla="*/ 32 h 54"/>
                <a:gd name="T40" fmla="*/ 0 w 62"/>
                <a:gd name="T41" fmla="*/ 10 h 54"/>
                <a:gd name="T42" fmla="*/ 0 w 62"/>
                <a:gd name="T43" fmla="*/ 10 h 54"/>
                <a:gd name="T44" fmla="*/ 6 w 62"/>
                <a:gd name="T45" fmla="*/ 4 h 54"/>
                <a:gd name="T46" fmla="*/ 7 w 62"/>
                <a:gd name="T47" fmla="*/ 0 h 54"/>
                <a:gd name="T48" fmla="*/ 7 w 62"/>
                <a:gd name="T49" fmla="*/ 0 h 54"/>
                <a:gd name="T50" fmla="*/ 7 w 62"/>
                <a:gd name="T51" fmla="*/ 0 h 54"/>
                <a:gd name="T52" fmla="*/ 7 w 62"/>
                <a:gd name="T53" fmla="*/ 0 h 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2"/>
                <a:gd name="T82" fmla="*/ 0 h 54"/>
                <a:gd name="T83" fmla="*/ 62 w 62"/>
                <a:gd name="T84" fmla="*/ 54 h 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2" h="54">
                  <a:moveTo>
                    <a:pt x="20" y="0"/>
                  </a:moveTo>
                  <a:lnTo>
                    <a:pt x="20" y="0"/>
                  </a:lnTo>
                  <a:lnTo>
                    <a:pt x="30" y="8"/>
                  </a:lnTo>
                  <a:lnTo>
                    <a:pt x="38" y="12"/>
                  </a:lnTo>
                  <a:lnTo>
                    <a:pt x="46" y="16"/>
                  </a:lnTo>
                  <a:lnTo>
                    <a:pt x="54" y="18"/>
                  </a:lnTo>
                  <a:lnTo>
                    <a:pt x="58" y="22"/>
                  </a:lnTo>
                  <a:lnTo>
                    <a:pt x="62" y="32"/>
                  </a:lnTo>
                  <a:lnTo>
                    <a:pt x="62" y="36"/>
                  </a:lnTo>
                  <a:lnTo>
                    <a:pt x="60" y="42"/>
                  </a:lnTo>
                  <a:lnTo>
                    <a:pt x="58" y="46"/>
                  </a:lnTo>
                  <a:lnTo>
                    <a:pt x="56" y="48"/>
                  </a:lnTo>
                  <a:lnTo>
                    <a:pt x="10" y="54"/>
                  </a:lnTo>
                  <a:lnTo>
                    <a:pt x="6" y="44"/>
                  </a:lnTo>
                  <a:lnTo>
                    <a:pt x="2" y="32"/>
                  </a:lnTo>
                  <a:lnTo>
                    <a:pt x="0" y="10"/>
                  </a:lnTo>
                  <a:lnTo>
                    <a:pt x="6" y="4"/>
                  </a:lnTo>
                  <a:lnTo>
                    <a:pt x="12" y="0"/>
                  </a:lnTo>
                  <a:lnTo>
                    <a:pt x="16" y="0"/>
                  </a:lnTo>
                  <a:lnTo>
                    <a:pt x="20" y="0"/>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03" name="Line 979"/>
            <p:cNvSpPr>
              <a:spLocks noChangeShapeType="1"/>
            </p:cNvSpPr>
            <p:nvPr/>
          </p:nvSpPr>
          <p:spPr bwMode="gray">
            <a:xfrm>
              <a:off x="1206" y="2632"/>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04" name="Line 980"/>
            <p:cNvSpPr>
              <a:spLocks noChangeShapeType="1"/>
            </p:cNvSpPr>
            <p:nvPr/>
          </p:nvSpPr>
          <p:spPr bwMode="gray">
            <a:xfrm>
              <a:off x="1206" y="2632"/>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05" name="Freeform 981"/>
            <p:cNvSpPr>
              <a:spLocks/>
            </p:cNvSpPr>
            <p:nvPr/>
          </p:nvSpPr>
          <p:spPr bwMode="gray">
            <a:xfrm>
              <a:off x="1182" y="2626"/>
              <a:ext cx="36" cy="144"/>
            </a:xfrm>
            <a:custGeom>
              <a:avLst/>
              <a:gdLst>
                <a:gd name="T0" fmla="*/ 9 w 38"/>
                <a:gd name="T1" fmla="*/ 4 h 144"/>
                <a:gd name="T2" fmla="*/ 9 w 38"/>
                <a:gd name="T3" fmla="*/ 4 h 144"/>
                <a:gd name="T4" fmla="*/ 9 w 38"/>
                <a:gd name="T5" fmla="*/ 18 h 144"/>
                <a:gd name="T6" fmla="*/ 9 w 38"/>
                <a:gd name="T7" fmla="*/ 36 h 144"/>
                <a:gd name="T8" fmla="*/ 9 w 38"/>
                <a:gd name="T9" fmla="*/ 36 h 144"/>
                <a:gd name="T10" fmla="*/ 9 w 38"/>
                <a:gd name="T11" fmla="*/ 60 h 144"/>
                <a:gd name="T12" fmla="*/ 9 w 38"/>
                <a:gd name="T13" fmla="*/ 50 h 144"/>
                <a:gd name="T14" fmla="*/ 6 w 38"/>
                <a:gd name="T15" fmla="*/ 48 h 144"/>
                <a:gd name="T16" fmla="*/ 9 w 38"/>
                <a:gd name="T17" fmla="*/ 76 h 144"/>
                <a:gd name="T18" fmla="*/ 9 w 38"/>
                <a:gd name="T19" fmla="*/ 76 h 144"/>
                <a:gd name="T20" fmla="*/ 9 w 38"/>
                <a:gd name="T21" fmla="*/ 90 h 144"/>
                <a:gd name="T22" fmla="*/ 9 w 38"/>
                <a:gd name="T23" fmla="*/ 108 h 144"/>
                <a:gd name="T24" fmla="*/ 9 w 38"/>
                <a:gd name="T25" fmla="*/ 108 h 144"/>
                <a:gd name="T26" fmla="*/ 9 w 38"/>
                <a:gd name="T27" fmla="*/ 110 h 144"/>
                <a:gd name="T28" fmla="*/ 9 w 38"/>
                <a:gd name="T29" fmla="*/ 110 h 144"/>
                <a:gd name="T30" fmla="*/ 9 w 38"/>
                <a:gd name="T31" fmla="*/ 108 h 144"/>
                <a:gd name="T32" fmla="*/ 8 w 38"/>
                <a:gd name="T33" fmla="*/ 102 h 144"/>
                <a:gd name="T34" fmla="*/ 8 w 38"/>
                <a:gd name="T35" fmla="*/ 102 h 144"/>
                <a:gd name="T36" fmla="*/ 9 w 38"/>
                <a:gd name="T37" fmla="*/ 134 h 144"/>
                <a:gd name="T38" fmla="*/ 9 w 38"/>
                <a:gd name="T39" fmla="*/ 134 h 144"/>
                <a:gd name="T40" fmla="*/ 9 w 38"/>
                <a:gd name="T41" fmla="*/ 138 h 144"/>
                <a:gd name="T42" fmla="*/ 9 w 38"/>
                <a:gd name="T43" fmla="*/ 140 h 144"/>
                <a:gd name="T44" fmla="*/ 8 w 38"/>
                <a:gd name="T45" fmla="*/ 144 h 144"/>
                <a:gd name="T46" fmla="*/ 2 w 38"/>
                <a:gd name="T47" fmla="*/ 144 h 144"/>
                <a:gd name="T48" fmla="*/ 2 w 38"/>
                <a:gd name="T49" fmla="*/ 144 h 144"/>
                <a:gd name="T50" fmla="*/ 0 w 38"/>
                <a:gd name="T51" fmla="*/ 122 h 144"/>
                <a:gd name="T52" fmla="*/ 0 w 38"/>
                <a:gd name="T53" fmla="*/ 106 h 144"/>
                <a:gd name="T54" fmla="*/ 0 w 38"/>
                <a:gd name="T55" fmla="*/ 92 h 144"/>
                <a:gd name="T56" fmla="*/ 0 w 38"/>
                <a:gd name="T57" fmla="*/ 92 h 144"/>
                <a:gd name="T58" fmla="*/ 0 w 38"/>
                <a:gd name="T59" fmla="*/ 80 h 144"/>
                <a:gd name="T60" fmla="*/ 0 w 38"/>
                <a:gd name="T61" fmla="*/ 62 h 144"/>
                <a:gd name="T62" fmla="*/ 0 w 38"/>
                <a:gd name="T63" fmla="*/ 46 h 144"/>
                <a:gd name="T64" fmla="*/ 0 w 38"/>
                <a:gd name="T65" fmla="*/ 36 h 144"/>
                <a:gd name="T66" fmla="*/ 0 w 38"/>
                <a:gd name="T67" fmla="*/ 36 h 144"/>
                <a:gd name="T68" fmla="*/ 2 w 38"/>
                <a:gd name="T69" fmla="*/ 30 h 144"/>
                <a:gd name="T70" fmla="*/ 2 w 38"/>
                <a:gd name="T71" fmla="*/ 24 h 144"/>
                <a:gd name="T72" fmla="*/ 2 w 38"/>
                <a:gd name="T73" fmla="*/ 20 h 144"/>
                <a:gd name="T74" fmla="*/ 6 w 38"/>
                <a:gd name="T75" fmla="*/ 16 h 144"/>
                <a:gd name="T76" fmla="*/ 6 w 38"/>
                <a:gd name="T77" fmla="*/ 16 h 144"/>
                <a:gd name="T78" fmla="*/ 9 w 38"/>
                <a:gd name="T79" fmla="*/ 12 h 144"/>
                <a:gd name="T80" fmla="*/ 9 w 38"/>
                <a:gd name="T81" fmla="*/ 8 h 144"/>
                <a:gd name="T82" fmla="*/ 9 w 38"/>
                <a:gd name="T83" fmla="*/ 4 h 144"/>
                <a:gd name="T84" fmla="*/ 9 w 38"/>
                <a:gd name="T85" fmla="*/ 4 h 144"/>
                <a:gd name="T86" fmla="*/ 9 w 38"/>
                <a:gd name="T87" fmla="*/ 4 h 144"/>
                <a:gd name="T88" fmla="*/ 9 w 38"/>
                <a:gd name="T89" fmla="*/ 4 h 144"/>
                <a:gd name="T90" fmla="*/ 9 w 38"/>
                <a:gd name="T91" fmla="*/ 4 h 144"/>
                <a:gd name="T92" fmla="*/ 9 w 38"/>
                <a:gd name="T93" fmla="*/ 4 h 144"/>
                <a:gd name="T94" fmla="*/ 9 w 38"/>
                <a:gd name="T95" fmla="*/ 0 h 144"/>
                <a:gd name="T96" fmla="*/ 9 w 38"/>
                <a:gd name="T97" fmla="*/ 0 h 144"/>
                <a:gd name="T98" fmla="*/ 9 w 38"/>
                <a:gd name="T99" fmla="*/ 4 h 1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
                <a:gd name="T151" fmla="*/ 0 h 144"/>
                <a:gd name="T152" fmla="*/ 38 w 38"/>
                <a:gd name="T153" fmla="*/ 144 h 1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 h="144">
                  <a:moveTo>
                    <a:pt x="26" y="4"/>
                  </a:moveTo>
                  <a:lnTo>
                    <a:pt x="26" y="4"/>
                  </a:lnTo>
                  <a:lnTo>
                    <a:pt x="32" y="18"/>
                  </a:lnTo>
                  <a:lnTo>
                    <a:pt x="36" y="36"/>
                  </a:lnTo>
                  <a:lnTo>
                    <a:pt x="38" y="60"/>
                  </a:lnTo>
                  <a:lnTo>
                    <a:pt x="20" y="50"/>
                  </a:lnTo>
                  <a:lnTo>
                    <a:pt x="6" y="48"/>
                  </a:lnTo>
                  <a:lnTo>
                    <a:pt x="12" y="76"/>
                  </a:lnTo>
                  <a:lnTo>
                    <a:pt x="14" y="90"/>
                  </a:lnTo>
                  <a:lnTo>
                    <a:pt x="18" y="108"/>
                  </a:lnTo>
                  <a:lnTo>
                    <a:pt x="16" y="110"/>
                  </a:lnTo>
                  <a:lnTo>
                    <a:pt x="12" y="108"/>
                  </a:lnTo>
                  <a:lnTo>
                    <a:pt x="8" y="102"/>
                  </a:lnTo>
                  <a:lnTo>
                    <a:pt x="12" y="134"/>
                  </a:lnTo>
                  <a:lnTo>
                    <a:pt x="12" y="138"/>
                  </a:lnTo>
                  <a:lnTo>
                    <a:pt x="10" y="140"/>
                  </a:lnTo>
                  <a:lnTo>
                    <a:pt x="8" y="144"/>
                  </a:lnTo>
                  <a:lnTo>
                    <a:pt x="2" y="144"/>
                  </a:lnTo>
                  <a:lnTo>
                    <a:pt x="0" y="122"/>
                  </a:lnTo>
                  <a:lnTo>
                    <a:pt x="0" y="106"/>
                  </a:lnTo>
                  <a:lnTo>
                    <a:pt x="0" y="92"/>
                  </a:lnTo>
                  <a:lnTo>
                    <a:pt x="0" y="80"/>
                  </a:lnTo>
                  <a:lnTo>
                    <a:pt x="0" y="62"/>
                  </a:lnTo>
                  <a:lnTo>
                    <a:pt x="0" y="46"/>
                  </a:lnTo>
                  <a:lnTo>
                    <a:pt x="0" y="36"/>
                  </a:lnTo>
                  <a:lnTo>
                    <a:pt x="2" y="30"/>
                  </a:lnTo>
                  <a:lnTo>
                    <a:pt x="2" y="24"/>
                  </a:lnTo>
                  <a:lnTo>
                    <a:pt x="2" y="20"/>
                  </a:lnTo>
                  <a:lnTo>
                    <a:pt x="6" y="16"/>
                  </a:lnTo>
                  <a:lnTo>
                    <a:pt x="10" y="12"/>
                  </a:lnTo>
                  <a:lnTo>
                    <a:pt x="12" y="8"/>
                  </a:lnTo>
                  <a:lnTo>
                    <a:pt x="12" y="4"/>
                  </a:lnTo>
                  <a:lnTo>
                    <a:pt x="14" y="4"/>
                  </a:lnTo>
                  <a:lnTo>
                    <a:pt x="16" y="4"/>
                  </a:lnTo>
                  <a:lnTo>
                    <a:pt x="18" y="4"/>
                  </a:lnTo>
                  <a:lnTo>
                    <a:pt x="24" y="0"/>
                  </a:lnTo>
                  <a:lnTo>
                    <a:pt x="26" y="4"/>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06" name="Freeform 982"/>
            <p:cNvSpPr>
              <a:spLocks/>
            </p:cNvSpPr>
            <p:nvPr/>
          </p:nvSpPr>
          <p:spPr bwMode="gray">
            <a:xfrm>
              <a:off x="1232" y="2492"/>
              <a:ext cx="50" cy="92"/>
            </a:xfrm>
            <a:custGeom>
              <a:avLst/>
              <a:gdLst>
                <a:gd name="T0" fmla="*/ 6 w 54"/>
                <a:gd name="T1" fmla="*/ 2 h 92"/>
                <a:gd name="T2" fmla="*/ 6 w 54"/>
                <a:gd name="T3" fmla="*/ 8 h 92"/>
                <a:gd name="T4" fmla="*/ 6 w 54"/>
                <a:gd name="T5" fmla="*/ 8 h 92"/>
                <a:gd name="T6" fmla="*/ 6 w 54"/>
                <a:gd name="T7" fmla="*/ 36 h 92"/>
                <a:gd name="T8" fmla="*/ 4 w 54"/>
                <a:gd name="T9" fmla="*/ 56 h 92"/>
                <a:gd name="T10" fmla="*/ 0 w 54"/>
                <a:gd name="T11" fmla="*/ 68 h 92"/>
                <a:gd name="T12" fmla="*/ 0 w 54"/>
                <a:gd name="T13" fmla="*/ 68 h 92"/>
                <a:gd name="T14" fmla="*/ 0 w 54"/>
                <a:gd name="T15" fmla="*/ 72 h 92"/>
                <a:gd name="T16" fmla="*/ 2 w 54"/>
                <a:gd name="T17" fmla="*/ 76 h 92"/>
                <a:gd name="T18" fmla="*/ 6 w 54"/>
                <a:gd name="T19" fmla="*/ 92 h 92"/>
                <a:gd name="T20" fmla="*/ 6 w 54"/>
                <a:gd name="T21" fmla="*/ 72 h 92"/>
                <a:gd name="T22" fmla="*/ 6 w 54"/>
                <a:gd name="T23" fmla="*/ 72 h 92"/>
                <a:gd name="T24" fmla="*/ 6 w 54"/>
                <a:gd name="T25" fmla="*/ 62 h 92"/>
                <a:gd name="T26" fmla="*/ 6 w 54"/>
                <a:gd name="T27" fmla="*/ 56 h 92"/>
                <a:gd name="T28" fmla="*/ 6 w 54"/>
                <a:gd name="T29" fmla="*/ 52 h 92"/>
                <a:gd name="T30" fmla="*/ 6 w 54"/>
                <a:gd name="T31" fmla="*/ 52 h 92"/>
                <a:gd name="T32" fmla="*/ 6 w 54"/>
                <a:gd name="T33" fmla="*/ 50 h 92"/>
                <a:gd name="T34" fmla="*/ 6 w 54"/>
                <a:gd name="T35" fmla="*/ 48 h 92"/>
                <a:gd name="T36" fmla="*/ 6 w 54"/>
                <a:gd name="T37" fmla="*/ 36 h 92"/>
                <a:gd name="T38" fmla="*/ 6 w 54"/>
                <a:gd name="T39" fmla="*/ 20 h 92"/>
                <a:gd name="T40" fmla="*/ 6 w 54"/>
                <a:gd name="T41" fmla="*/ 16 h 92"/>
                <a:gd name="T42" fmla="*/ 6 w 54"/>
                <a:gd name="T43" fmla="*/ 6 h 92"/>
                <a:gd name="T44" fmla="*/ 6 w 54"/>
                <a:gd name="T45" fmla="*/ 6 h 92"/>
                <a:gd name="T46" fmla="*/ 6 w 54"/>
                <a:gd name="T47" fmla="*/ 2 h 92"/>
                <a:gd name="T48" fmla="*/ 6 w 54"/>
                <a:gd name="T49" fmla="*/ 0 h 92"/>
                <a:gd name="T50" fmla="*/ 6 w 54"/>
                <a:gd name="T51" fmla="*/ 2 h 92"/>
                <a:gd name="T52" fmla="*/ 6 w 54"/>
                <a:gd name="T53" fmla="*/ 2 h 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92"/>
                <a:gd name="T83" fmla="*/ 54 w 54"/>
                <a:gd name="T84" fmla="*/ 92 h 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92">
                  <a:moveTo>
                    <a:pt x="32" y="2"/>
                  </a:moveTo>
                  <a:lnTo>
                    <a:pt x="34" y="8"/>
                  </a:lnTo>
                  <a:lnTo>
                    <a:pt x="16" y="36"/>
                  </a:lnTo>
                  <a:lnTo>
                    <a:pt x="4" y="56"/>
                  </a:lnTo>
                  <a:lnTo>
                    <a:pt x="0" y="68"/>
                  </a:lnTo>
                  <a:lnTo>
                    <a:pt x="0" y="72"/>
                  </a:lnTo>
                  <a:lnTo>
                    <a:pt x="2" y="76"/>
                  </a:lnTo>
                  <a:lnTo>
                    <a:pt x="20" y="92"/>
                  </a:lnTo>
                  <a:lnTo>
                    <a:pt x="16" y="72"/>
                  </a:lnTo>
                  <a:lnTo>
                    <a:pt x="20" y="62"/>
                  </a:lnTo>
                  <a:lnTo>
                    <a:pt x="24" y="56"/>
                  </a:lnTo>
                  <a:lnTo>
                    <a:pt x="28" y="52"/>
                  </a:lnTo>
                  <a:lnTo>
                    <a:pt x="32" y="50"/>
                  </a:lnTo>
                  <a:lnTo>
                    <a:pt x="34" y="48"/>
                  </a:lnTo>
                  <a:lnTo>
                    <a:pt x="40" y="36"/>
                  </a:lnTo>
                  <a:lnTo>
                    <a:pt x="48" y="20"/>
                  </a:lnTo>
                  <a:lnTo>
                    <a:pt x="54" y="16"/>
                  </a:lnTo>
                  <a:lnTo>
                    <a:pt x="40" y="6"/>
                  </a:lnTo>
                  <a:lnTo>
                    <a:pt x="38" y="2"/>
                  </a:lnTo>
                  <a:lnTo>
                    <a:pt x="36" y="0"/>
                  </a:lnTo>
                  <a:lnTo>
                    <a:pt x="32" y="2"/>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07" name="Freeform 983"/>
            <p:cNvSpPr>
              <a:spLocks/>
            </p:cNvSpPr>
            <p:nvPr/>
          </p:nvSpPr>
          <p:spPr bwMode="gray">
            <a:xfrm>
              <a:off x="1223" y="2660"/>
              <a:ext cx="61" cy="44"/>
            </a:xfrm>
            <a:custGeom>
              <a:avLst/>
              <a:gdLst>
                <a:gd name="T0" fmla="*/ 6 w 66"/>
                <a:gd name="T1" fmla="*/ 10 h 44"/>
                <a:gd name="T2" fmla="*/ 6 w 66"/>
                <a:gd name="T3" fmla="*/ 0 h 44"/>
                <a:gd name="T4" fmla="*/ 6 w 66"/>
                <a:gd name="T5" fmla="*/ 22 h 44"/>
                <a:gd name="T6" fmla="*/ 6 w 66"/>
                <a:gd name="T7" fmla="*/ 44 h 44"/>
                <a:gd name="T8" fmla="*/ 6 w 66"/>
                <a:gd name="T9" fmla="*/ 34 h 44"/>
                <a:gd name="T10" fmla="*/ 0 w 66"/>
                <a:gd name="T11" fmla="*/ 32 h 44"/>
                <a:gd name="T12" fmla="*/ 0 w 66"/>
                <a:gd name="T13" fmla="*/ 32 h 44"/>
                <a:gd name="T14" fmla="*/ 2 w 66"/>
                <a:gd name="T15" fmla="*/ 22 h 44"/>
                <a:gd name="T16" fmla="*/ 4 w 66"/>
                <a:gd name="T17" fmla="*/ 14 h 44"/>
                <a:gd name="T18" fmla="*/ 2 w 66"/>
                <a:gd name="T19" fmla="*/ 10 h 44"/>
                <a:gd name="T20" fmla="*/ 2 w 66"/>
                <a:gd name="T21" fmla="*/ 10 h 44"/>
                <a:gd name="T22" fmla="*/ 2 w 66"/>
                <a:gd name="T23" fmla="*/ 8 h 44"/>
                <a:gd name="T24" fmla="*/ 6 w 66"/>
                <a:gd name="T25" fmla="*/ 10 h 44"/>
                <a:gd name="T26" fmla="*/ 6 w 66"/>
                <a:gd name="T27" fmla="*/ 10 h 44"/>
                <a:gd name="T28" fmla="*/ 6 w 66"/>
                <a:gd name="T29" fmla="*/ 10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44"/>
                <a:gd name="T47" fmla="*/ 66 w 66"/>
                <a:gd name="T48" fmla="*/ 44 h 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44">
                  <a:moveTo>
                    <a:pt x="20" y="10"/>
                  </a:moveTo>
                  <a:lnTo>
                    <a:pt x="60" y="0"/>
                  </a:lnTo>
                  <a:lnTo>
                    <a:pt x="66" y="22"/>
                  </a:lnTo>
                  <a:lnTo>
                    <a:pt x="64" y="44"/>
                  </a:lnTo>
                  <a:lnTo>
                    <a:pt x="28" y="34"/>
                  </a:lnTo>
                  <a:lnTo>
                    <a:pt x="0" y="32"/>
                  </a:lnTo>
                  <a:lnTo>
                    <a:pt x="2" y="22"/>
                  </a:lnTo>
                  <a:lnTo>
                    <a:pt x="4" y="14"/>
                  </a:lnTo>
                  <a:lnTo>
                    <a:pt x="2" y="10"/>
                  </a:lnTo>
                  <a:lnTo>
                    <a:pt x="2" y="8"/>
                  </a:lnTo>
                  <a:lnTo>
                    <a:pt x="6" y="10"/>
                  </a:lnTo>
                  <a:lnTo>
                    <a:pt x="16" y="10"/>
                  </a:lnTo>
                  <a:lnTo>
                    <a:pt x="20" y="10"/>
                  </a:lnTo>
                  <a:close/>
                </a:path>
              </a:pathLst>
            </a:custGeom>
            <a:solidFill>
              <a:srgbClr val="7E9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08" name="Freeform 984"/>
            <p:cNvSpPr>
              <a:spLocks/>
            </p:cNvSpPr>
            <p:nvPr/>
          </p:nvSpPr>
          <p:spPr bwMode="gray">
            <a:xfrm>
              <a:off x="1223" y="2660"/>
              <a:ext cx="61" cy="44"/>
            </a:xfrm>
            <a:custGeom>
              <a:avLst/>
              <a:gdLst>
                <a:gd name="T0" fmla="*/ 6 w 66"/>
                <a:gd name="T1" fmla="*/ 10 h 44"/>
                <a:gd name="T2" fmla="*/ 6 w 66"/>
                <a:gd name="T3" fmla="*/ 0 h 44"/>
                <a:gd name="T4" fmla="*/ 6 w 66"/>
                <a:gd name="T5" fmla="*/ 22 h 44"/>
                <a:gd name="T6" fmla="*/ 6 w 66"/>
                <a:gd name="T7" fmla="*/ 44 h 44"/>
                <a:gd name="T8" fmla="*/ 6 w 66"/>
                <a:gd name="T9" fmla="*/ 34 h 44"/>
                <a:gd name="T10" fmla="*/ 0 w 66"/>
                <a:gd name="T11" fmla="*/ 32 h 44"/>
                <a:gd name="T12" fmla="*/ 0 w 66"/>
                <a:gd name="T13" fmla="*/ 32 h 44"/>
                <a:gd name="T14" fmla="*/ 2 w 66"/>
                <a:gd name="T15" fmla="*/ 22 h 44"/>
                <a:gd name="T16" fmla="*/ 4 w 66"/>
                <a:gd name="T17" fmla="*/ 14 h 44"/>
                <a:gd name="T18" fmla="*/ 2 w 66"/>
                <a:gd name="T19" fmla="*/ 10 h 44"/>
                <a:gd name="T20" fmla="*/ 2 w 66"/>
                <a:gd name="T21" fmla="*/ 10 h 44"/>
                <a:gd name="T22" fmla="*/ 2 w 66"/>
                <a:gd name="T23" fmla="*/ 8 h 44"/>
                <a:gd name="T24" fmla="*/ 6 w 66"/>
                <a:gd name="T25" fmla="*/ 10 h 44"/>
                <a:gd name="T26" fmla="*/ 6 w 66"/>
                <a:gd name="T27" fmla="*/ 10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
                <a:gd name="T43" fmla="*/ 0 h 44"/>
                <a:gd name="T44" fmla="*/ 66 w 66"/>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 h="44">
                  <a:moveTo>
                    <a:pt x="20" y="10"/>
                  </a:moveTo>
                  <a:lnTo>
                    <a:pt x="60" y="0"/>
                  </a:lnTo>
                  <a:lnTo>
                    <a:pt x="66" y="22"/>
                  </a:lnTo>
                  <a:lnTo>
                    <a:pt x="64" y="44"/>
                  </a:lnTo>
                  <a:lnTo>
                    <a:pt x="28" y="34"/>
                  </a:lnTo>
                  <a:lnTo>
                    <a:pt x="0" y="32"/>
                  </a:lnTo>
                  <a:lnTo>
                    <a:pt x="2" y="22"/>
                  </a:lnTo>
                  <a:lnTo>
                    <a:pt x="4" y="14"/>
                  </a:lnTo>
                  <a:lnTo>
                    <a:pt x="2" y="10"/>
                  </a:lnTo>
                  <a:lnTo>
                    <a:pt x="2" y="8"/>
                  </a:lnTo>
                  <a:lnTo>
                    <a:pt x="6" y="10"/>
                  </a:lnTo>
                  <a:lnTo>
                    <a:pt x="1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09" name="Freeform 985"/>
            <p:cNvSpPr>
              <a:spLocks/>
            </p:cNvSpPr>
            <p:nvPr/>
          </p:nvSpPr>
          <p:spPr bwMode="gray">
            <a:xfrm>
              <a:off x="1075" y="2368"/>
              <a:ext cx="80" cy="114"/>
            </a:xfrm>
            <a:custGeom>
              <a:avLst/>
              <a:gdLst>
                <a:gd name="T0" fmla="*/ 4 w 86"/>
                <a:gd name="T1" fmla="*/ 108 h 114"/>
                <a:gd name="T2" fmla="*/ 4 w 86"/>
                <a:gd name="T3" fmla="*/ 108 h 114"/>
                <a:gd name="T4" fmla="*/ 2 w 86"/>
                <a:gd name="T5" fmla="*/ 100 h 114"/>
                <a:gd name="T6" fmla="*/ 0 w 86"/>
                <a:gd name="T7" fmla="*/ 80 h 114"/>
                <a:gd name="T8" fmla="*/ 2 w 86"/>
                <a:gd name="T9" fmla="*/ 66 h 114"/>
                <a:gd name="T10" fmla="*/ 4 w 86"/>
                <a:gd name="T11" fmla="*/ 52 h 114"/>
                <a:gd name="T12" fmla="*/ 7 w 86"/>
                <a:gd name="T13" fmla="*/ 38 h 114"/>
                <a:gd name="T14" fmla="*/ 7 w 86"/>
                <a:gd name="T15" fmla="*/ 24 h 114"/>
                <a:gd name="T16" fmla="*/ 7 w 86"/>
                <a:gd name="T17" fmla="*/ 24 h 114"/>
                <a:gd name="T18" fmla="*/ 7 w 86"/>
                <a:gd name="T19" fmla="*/ 18 h 114"/>
                <a:gd name="T20" fmla="*/ 7 w 86"/>
                <a:gd name="T21" fmla="*/ 12 h 114"/>
                <a:gd name="T22" fmla="*/ 7 w 86"/>
                <a:gd name="T23" fmla="*/ 4 h 114"/>
                <a:gd name="T24" fmla="*/ 7 w 86"/>
                <a:gd name="T25" fmla="*/ 2 h 114"/>
                <a:gd name="T26" fmla="*/ 7 w 86"/>
                <a:gd name="T27" fmla="*/ 0 h 114"/>
                <a:gd name="T28" fmla="*/ 7 w 86"/>
                <a:gd name="T29" fmla="*/ 0 h 114"/>
                <a:gd name="T30" fmla="*/ 7 w 86"/>
                <a:gd name="T31" fmla="*/ 2 h 114"/>
                <a:gd name="T32" fmla="*/ 7 w 86"/>
                <a:gd name="T33" fmla="*/ 2 h 114"/>
                <a:gd name="T34" fmla="*/ 7 w 86"/>
                <a:gd name="T35" fmla="*/ 4 h 114"/>
                <a:gd name="T36" fmla="*/ 7 w 86"/>
                <a:gd name="T37" fmla="*/ 8 h 114"/>
                <a:gd name="T38" fmla="*/ 7 w 86"/>
                <a:gd name="T39" fmla="*/ 14 h 114"/>
                <a:gd name="T40" fmla="*/ 7 w 86"/>
                <a:gd name="T41" fmla="*/ 14 h 114"/>
                <a:gd name="T42" fmla="*/ 7 w 86"/>
                <a:gd name="T43" fmla="*/ 16 h 114"/>
                <a:gd name="T44" fmla="*/ 7 w 86"/>
                <a:gd name="T45" fmla="*/ 22 h 114"/>
                <a:gd name="T46" fmla="*/ 7 w 86"/>
                <a:gd name="T47" fmla="*/ 28 h 114"/>
                <a:gd name="T48" fmla="*/ 7 w 86"/>
                <a:gd name="T49" fmla="*/ 36 h 114"/>
                <a:gd name="T50" fmla="*/ 7 w 86"/>
                <a:gd name="T51" fmla="*/ 44 h 114"/>
                <a:gd name="T52" fmla="*/ 7 w 86"/>
                <a:gd name="T53" fmla="*/ 54 h 114"/>
                <a:gd name="T54" fmla="*/ 7 w 86"/>
                <a:gd name="T55" fmla="*/ 54 h 114"/>
                <a:gd name="T56" fmla="*/ 7 w 86"/>
                <a:gd name="T57" fmla="*/ 70 h 114"/>
                <a:gd name="T58" fmla="*/ 7 w 86"/>
                <a:gd name="T59" fmla="*/ 84 h 114"/>
                <a:gd name="T60" fmla="*/ 7 w 86"/>
                <a:gd name="T61" fmla="*/ 98 h 114"/>
                <a:gd name="T62" fmla="*/ 7 w 86"/>
                <a:gd name="T63" fmla="*/ 106 h 114"/>
                <a:gd name="T64" fmla="*/ 7 w 86"/>
                <a:gd name="T65" fmla="*/ 106 h 114"/>
                <a:gd name="T66" fmla="*/ 7 w 86"/>
                <a:gd name="T67" fmla="*/ 114 h 114"/>
                <a:gd name="T68" fmla="*/ 7 w 86"/>
                <a:gd name="T69" fmla="*/ 114 h 114"/>
                <a:gd name="T70" fmla="*/ 6 w 86"/>
                <a:gd name="T71" fmla="*/ 114 h 114"/>
                <a:gd name="T72" fmla="*/ 4 w 86"/>
                <a:gd name="T73" fmla="*/ 112 h 114"/>
                <a:gd name="T74" fmla="*/ 4 w 86"/>
                <a:gd name="T75" fmla="*/ 108 h 114"/>
                <a:gd name="T76" fmla="*/ 4 w 86"/>
                <a:gd name="T77" fmla="*/ 108 h 1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6"/>
                <a:gd name="T118" fmla="*/ 0 h 114"/>
                <a:gd name="T119" fmla="*/ 86 w 86"/>
                <a:gd name="T120" fmla="*/ 114 h 1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6" h="114">
                  <a:moveTo>
                    <a:pt x="4" y="108"/>
                  </a:moveTo>
                  <a:lnTo>
                    <a:pt x="4" y="108"/>
                  </a:lnTo>
                  <a:lnTo>
                    <a:pt x="2" y="100"/>
                  </a:lnTo>
                  <a:lnTo>
                    <a:pt x="0" y="80"/>
                  </a:lnTo>
                  <a:lnTo>
                    <a:pt x="2" y="66"/>
                  </a:lnTo>
                  <a:lnTo>
                    <a:pt x="4" y="52"/>
                  </a:lnTo>
                  <a:lnTo>
                    <a:pt x="8" y="38"/>
                  </a:lnTo>
                  <a:lnTo>
                    <a:pt x="16" y="24"/>
                  </a:lnTo>
                  <a:lnTo>
                    <a:pt x="22" y="18"/>
                  </a:lnTo>
                  <a:lnTo>
                    <a:pt x="28" y="12"/>
                  </a:lnTo>
                  <a:lnTo>
                    <a:pt x="42" y="4"/>
                  </a:lnTo>
                  <a:lnTo>
                    <a:pt x="52" y="2"/>
                  </a:lnTo>
                  <a:lnTo>
                    <a:pt x="56" y="0"/>
                  </a:lnTo>
                  <a:lnTo>
                    <a:pt x="80" y="2"/>
                  </a:lnTo>
                  <a:lnTo>
                    <a:pt x="82" y="4"/>
                  </a:lnTo>
                  <a:lnTo>
                    <a:pt x="84" y="8"/>
                  </a:lnTo>
                  <a:lnTo>
                    <a:pt x="86" y="14"/>
                  </a:lnTo>
                  <a:lnTo>
                    <a:pt x="82" y="16"/>
                  </a:lnTo>
                  <a:lnTo>
                    <a:pt x="72" y="22"/>
                  </a:lnTo>
                  <a:lnTo>
                    <a:pt x="66" y="28"/>
                  </a:lnTo>
                  <a:lnTo>
                    <a:pt x="62" y="36"/>
                  </a:lnTo>
                  <a:lnTo>
                    <a:pt x="56" y="44"/>
                  </a:lnTo>
                  <a:lnTo>
                    <a:pt x="54" y="54"/>
                  </a:lnTo>
                  <a:lnTo>
                    <a:pt x="52" y="70"/>
                  </a:lnTo>
                  <a:lnTo>
                    <a:pt x="52" y="84"/>
                  </a:lnTo>
                  <a:lnTo>
                    <a:pt x="56" y="98"/>
                  </a:lnTo>
                  <a:lnTo>
                    <a:pt x="60" y="106"/>
                  </a:lnTo>
                  <a:lnTo>
                    <a:pt x="10" y="114"/>
                  </a:lnTo>
                  <a:lnTo>
                    <a:pt x="6" y="114"/>
                  </a:lnTo>
                  <a:lnTo>
                    <a:pt x="4" y="112"/>
                  </a:lnTo>
                  <a:lnTo>
                    <a:pt x="4" y="108"/>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10" name="Freeform 986"/>
            <p:cNvSpPr>
              <a:spLocks/>
            </p:cNvSpPr>
            <p:nvPr/>
          </p:nvSpPr>
          <p:spPr bwMode="gray">
            <a:xfrm>
              <a:off x="1046" y="2486"/>
              <a:ext cx="41" cy="38"/>
            </a:xfrm>
            <a:custGeom>
              <a:avLst/>
              <a:gdLst>
                <a:gd name="T0" fmla="*/ 7 w 44"/>
                <a:gd name="T1" fmla="*/ 2 h 38"/>
                <a:gd name="T2" fmla="*/ 7 w 44"/>
                <a:gd name="T3" fmla="*/ 2 h 38"/>
                <a:gd name="T4" fmla="*/ 4 w 44"/>
                <a:gd name="T5" fmla="*/ 34 h 38"/>
                <a:gd name="T6" fmla="*/ 4 w 44"/>
                <a:gd name="T7" fmla="*/ 34 h 38"/>
                <a:gd name="T8" fmla="*/ 0 w 44"/>
                <a:gd name="T9" fmla="*/ 38 h 38"/>
                <a:gd name="T10" fmla="*/ 0 w 44"/>
                <a:gd name="T11" fmla="*/ 38 h 38"/>
                <a:gd name="T12" fmla="*/ 7 w 44"/>
                <a:gd name="T13" fmla="*/ 32 h 38"/>
                <a:gd name="T14" fmla="*/ 7 w 44"/>
                <a:gd name="T15" fmla="*/ 32 h 38"/>
                <a:gd name="T16" fmla="*/ 7 w 44"/>
                <a:gd name="T17" fmla="*/ 22 h 38"/>
                <a:gd name="T18" fmla="*/ 7 w 44"/>
                <a:gd name="T19" fmla="*/ 8 h 38"/>
                <a:gd name="T20" fmla="*/ 7 w 44"/>
                <a:gd name="T21" fmla="*/ 8 h 38"/>
                <a:gd name="T22" fmla="*/ 7 w 44"/>
                <a:gd name="T23" fmla="*/ 2 h 38"/>
                <a:gd name="T24" fmla="*/ 7 w 44"/>
                <a:gd name="T25" fmla="*/ 2 h 38"/>
                <a:gd name="T26" fmla="*/ 7 w 44"/>
                <a:gd name="T27" fmla="*/ 0 h 38"/>
                <a:gd name="T28" fmla="*/ 7 w 44"/>
                <a:gd name="T29" fmla="*/ 0 h 38"/>
                <a:gd name="T30" fmla="*/ 7 w 44"/>
                <a:gd name="T31" fmla="*/ 2 h 38"/>
                <a:gd name="T32" fmla="*/ 7 w 44"/>
                <a:gd name="T33" fmla="*/ 2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38"/>
                <a:gd name="T53" fmla="*/ 44 w 44"/>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38">
                  <a:moveTo>
                    <a:pt x="36" y="2"/>
                  </a:moveTo>
                  <a:lnTo>
                    <a:pt x="36" y="2"/>
                  </a:lnTo>
                  <a:lnTo>
                    <a:pt x="4" y="34"/>
                  </a:lnTo>
                  <a:lnTo>
                    <a:pt x="0" y="38"/>
                  </a:lnTo>
                  <a:lnTo>
                    <a:pt x="20" y="32"/>
                  </a:lnTo>
                  <a:lnTo>
                    <a:pt x="28" y="22"/>
                  </a:lnTo>
                  <a:lnTo>
                    <a:pt x="36" y="8"/>
                  </a:lnTo>
                  <a:lnTo>
                    <a:pt x="44" y="2"/>
                  </a:lnTo>
                  <a:lnTo>
                    <a:pt x="44" y="0"/>
                  </a:lnTo>
                  <a:lnTo>
                    <a:pt x="42" y="0"/>
                  </a:lnTo>
                  <a:lnTo>
                    <a:pt x="36" y="2"/>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11" name="Freeform 987"/>
            <p:cNvSpPr>
              <a:spLocks/>
            </p:cNvSpPr>
            <p:nvPr/>
          </p:nvSpPr>
          <p:spPr bwMode="gray">
            <a:xfrm>
              <a:off x="1074" y="2482"/>
              <a:ext cx="48" cy="32"/>
            </a:xfrm>
            <a:custGeom>
              <a:avLst/>
              <a:gdLst>
                <a:gd name="T0" fmla="*/ 6 w 52"/>
                <a:gd name="T1" fmla="*/ 4 h 32"/>
                <a:gd name="T2" fmla="*/ 6 w 52"/>
                <a:gd name="T3" fmla="*/ 20 h 32"/>
                <a:gd name="T4" fmla="*/ 0 w 52"/>
                <a:gd name="T5" fmla="*/ 32 h 32"/>
                <a:gd name="T6" fmla="*/ 0 w 52"/>
                <a:gd name="T7" fmla="*/ 32 h 32"/>
                <a:gd name="T8" fmla="*/ 6 w 52"/>
                <a:gd name="T9" fmla="*/ 28 h 32"/>
                <a:gd name="T10" fmla="*/ 6 w 52"/>
                <a:gd name="T11" fmla="*/ 24 h 32"/>
                <a:gd name="T12" fmla="*/ 6 w 52"/>
                <a:gd name="T13" fmla="*/ 20 h 32"/>
                <a:gd name="T14" fmla="*/ 6 w 52"/>
                <a:gd name="T15" fmla="*/ 20 h 32"/>
                <a:gd name="T16" fmla="*/ 6 w 52"/>
                <a:gd name="T17" fmla="*/ 12 h 32"/>
                <a:gd name="T18" fmla="*/ 6 w 52"/>
                <a:gd name="T19" fmla="*/ 2 h 32"/>
                <a:gd name="T20" fmla="*/ 6 w 52"/>
                <a:gd name="T21" fmla="*/ 2 h 32"/>
                <a:gd name="T22" fmla="*/ 6 w 52"/>
                <a:gd name="T23" fmla="*/ 0 h 32"/>
                <a:gd name="T24" fmla="*/ 6 w 52"/>
                <a:gd name="T25" fmla="*/ 0 h 32"/>
                <a:gd name="T26" fmla="*/ 6 w 52"/>
                <a:gd name="T27" fmla="*/ 0 h 32"/>
                <a:gd name="T28" fmla="*/ 6 w 52"/>
                <a:gd name="T29" fmla="*/ 0 h 32"/>
                <a:gd name="T30" fmla="*/ 6 w 52"/>
                <a:gd name="T31" fmla="*/ 2 h 32"/>
                <a:gd name="T32" fmla="*/ 6 w 52"/>
                <a:gd name="T33" fmla="*/ 4 h 32"/>
                <a:gd name="T34" fmla="*/ 6 w 52"/>
                <a:gd name="T35" fmla="*/ 4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32"/>
                <a:gd name="T56" fmla="*/ 52 w 52"/>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32">
                  <a:moveTo>
                    <a:pt x="20" y="4"/>
                  </a:moveTo>
                  <a:lnTo>
                    <a:pt x="6" y="20"/>
                  </a:lnTo>
                  <a:lnTo>
                    <a:pt x="0" y="32"/>
                  </a:lnTo>
                  <a:lnTo>
                    <a:pt x="18" y="28"/>
                  </a:lnTo>
                  <a:lnTo>
                    <a:pt x="30" y="24"/>
                  </a:lnTo>
                  <a:lnTo>
                    <a:pt x="38" y="20"/>
                  </a:lnTo>
                  <a:lnTo>
                    <a:pt x="46" y="12"/>
                  </a:lnTo>
                  <a:lnTo>
                    <a:pt x="52" y="2"/>
                  </a:lnTo>
                  <a:lnTo>
                    <a:pt x="52" y="0"/>
                  </a:lnTo>
                  <a:lnTo>
                    <a:pt x="50" y="0"/>
                  </a:lnTo>
                  <a:lnTo>
                    <a:pt x="44" y="0"/>
                  </a:lnTo>
                  <a:lnTo>
                    <a:pt x="32" y="2"/>
                  </a:lnTo>
                  <a:lnTo>
                    <a:pt x="20" y="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12" name="Freeform 988"/>
            <p:cNvSpPr>
              <a:spLocks/>
            </p:cNvSpPr>
            <p:nvPr/>
          </p:nvSpPr>
          <p:spPr bwMode="gray">
            <a:xfrm>
              <a:off x="1114" y="2542"/>
              <a:ext cx="43" cy="18"/>
            </a:xfrm>
            <a:custGeom>
              <a:avLst/>
              <a:gdLst>
                <a:gd name="T0" fmla="*/ 0 w 46"/>
                <a:gd name="T1" fmla="*/ 16 h 18"/>
                <a:gd name="T2" fmla="*/ 0 w 46"/>
                <a:gd name="T3" fmla="*/ 16 h 18"/>
                <a:gd name="T4" fmla="*/ 7 w 46"/>
                <a:gd name="T5" fmla="*/ 14 h 18"/>
                <a:gd name="T6" fmla="*/ 7 w 46"/>
                <a:gd name="T7" fmla="*/ 14 h 18"/>
                <a:gd name="T8" fmla="*/ 7 w 46"/>
                <a:gd name="T9" fmla="*/ 10 h 18"/>
                <a:gd name="T10" fmla="*/ 7 w 46"/>
                <a:gd name="T11" fmla="*/ 10 h 18"/>
                <a:gd name="T12" fmla="*/ 7 w 46"/>
                <a:gd name="T13" fmla="*/ 14 h 18"/>
                <a:gd name="T14" fmla="*/ 7 w 46"/>
                <a:gd name="T15" fmla="*/ 14 h 18"/>
                <a:gd name="T16" fmla="*/ 7 w 46"/>
                <a:gd name="T17" fmla="*/ 14 h 18"/>
                <a:gd name="T18" fmla="*/ 7 w 46"/>
                <a:gd name="T19" fmla="*/ 14 h 18"/>
                <a:gd name="T20" fmla="*/ 7 w 46"/>
                <a:gd name="T21" fmla="*/ 12 h 18"/>
                <a:gd name="T22" fmla="*/ 7 w 46"/>
                <a:gd name="T23" fmla="*/ 12 h 18"/>
                <a:gd name="T24" fmla="*/ 7 w 46"/>
                <a:gd name="T25" fmla="*/ 10 h 18"/>
                <a:gd name="T26" fmla="*/ 7 w 46"/>
                <a:gd name="T27" fmla="*/ 8 h 18"/>
                <a:gd name="T28" fmla="*/ 7 w 46"/>
                <a:gd name="T29" fmla="*/ 8 h 18"/>
                <a:gd name="T30" fmla="*/ 7 w 46"/>
                <a:gd name="T31" fmla="*/ 6 h 18"/>
                <a:gd name="T32" fmla="*/ 7 w 46"/>
                <a:gd name="T33" fmla="*/ 4 h 18"/>
                <a:gd name="T34" fmla="*/ 7 w 46"/>
                <a:gd name="T35" fmla="*/ 0 h 18"/>
                <a:gd name="T36" fmla="*/ 7 w 46"/>
                <a:gd name="T37" fmla="*/ 0 h 18"/>
                <a:gd name="T38" fmla="*/ 7 w 46"/>
                <a:gd name="T39" fmla="*/ 0 h 18"/>
                <a:gd name="T40" fmla="*/ 7 w 46"/>
                <a:gd name="T41" fmla="*/ 0 h 18"/>
                <a:gd name="T42" fmla="*/ 7 w 46"/>
                <a:gd name="T43" fmla="*/ 4 h 18"/>
                <a:gd name="T44" fmla="*/ 7 w 46"/>
                <a:gd name="T45" fmla="*/ 14 h 18"/>
                <a:gd name="T46" fmla="*/ 7 w 46"/>
                <a:gd name="T47" fmla="*/ 14 h 18"/>
                <a:gd name="T48" fmla="*/ 7 w 46"/>
                <a:gd name="T49" fmla="*/ 10 h 18"/>
                <a:gd name="T50" fmla="*/ 7 w 46"/>
                <a:gd name="T51" fmla="*/ 10 h 18"/>
                <a:gd name="T52" fmla="*/ 7 w 46"/>
                <a:gd name="T53" fmla="*/ 12 h 18"/>
                <a:gd name="T54" fmla="*/ 7 w 46"/>
                <a:gd name="T55" fmla="*/ 14 h 18"/>
                <a:gd name="T56" fmla="*/ 7 w 46"/>
                <a:gd name="T57" fmla="*/ 14 h 18"/>
                <a:gd name="T58" fmla="*/ 7 w 46"/>
                <a:gd name="T59" fmla="*/ 18 h 18"/>
                <a:gd name="T60" fmla="*/ 7 w 46"/>
                <a:gd name="T61" fmla="*/ 16 h 18"/>
                <a:gd name="T62" fmla="*/ 7 w 46"/>
                <a:gd name="T63" fmla="*/ 16 h 18"/>
                <a:gd name="T64" fmla="*/ 6 w 46"/>
                <a:gd name="T65" fmla="*/ 18 h 18"/>
                <a:gd name="T66" fmla="*/ 6 w 46"/>
                <a:gd name="T67" fmla="*/ 18 h 18"/>
                <a:gd name="T68" fmla="*/ 2 w 46"/>
                <a:gd name="T69" fmla="*/ 18 h 18"/>
                <a:gd name="T70" fmla="*/ 0 w 46"/>
                <a:gd name="T71" fmla="*/ 18 h 18"/>
                <a:gd name="T72" fmla="*/ 0 w 46"/>
                <a:gd name="T73" fmla="*/ 16 h 18"/>
                <a:gd name="T74" fmla="*/ 0 w 46"/>
                <a:gd name="T75" fmla="*/ 16 h 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
                <a:gd name="T115" fmla="*/ 0 h 18"/>
                <a:gd name="T116" fmla="*/ 46 w 46"/>
                <a:gd name="T117" fmla="*/ 18 h 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 h="18">
                  <a:moveTo>
                    <a:pt x="0" y="16"/>
                  </a:moveTo>
                  <a:lnTo>
                    <a:pt x="0" y="16"/>
                  </a:lnTo>
                  <a:lnTo>
                    <a:pt x="8" y="14"/>
                  </a:lnTo>
                  <a:lnTo>
                    <a:pt x="12" y="10"/>
                  </a:lnTo>
                  <a:lnTo>
                    <a:pt x="12" y="14"/>
                  </a:lnTo>
                  <a:lnTo>
                    <a:pt x="14" y="14"/>
                  </a:lnTo>
                  <a:lnTo>
                    <a:pt x="16" y="14"/>
                  </a:lnTo>
                  <a:lnTo>
                    <a:pt x="18" y="12"/>
                  </a:lnTo>
                  <a:lnTo>
                    <a:pt x="18" y="10"/>
                  </a:lnTo>
                  <a:lnTo>
                    <a:pt x="22" y="8"/>
                  </a:lnTo>
                  <a:lnTo>
                    <a:pt x="26" y="6"/>
                  </a:lnTo>
                  <a:lnTo>
                    <a:pt x="26" y="4"/>
                  </a:lnTo>
                  <a:lnTo>
                    <a:pt x="26" y="0"/>
                  </a:lnTo>
                  <a:lnTo>
                    <a:pt x="28" y="0"/>
                  </a:lnTo>
                  <a:lnTo>
                    <a:pt x="36" y="4"/>
                  </a:lnTo>
                  <a:lnTo>
                    <a:pt x="46" y="14"/>
                  </a:lnTo>
                  <a:lnTo>
                    <a:pt x="38" y="10"/>
                  </a:lnTo>
                  <a:lnTo>
                    <a:pt x="30" y="10"/>
                  </a:lnTo>
                  <a:lnTo>
                    <a:pt x="26" y="12"/>
                  </a:lnTo>
                  <a:lnTo>
                    <a:pt x="22" y="14"/>
                  </a:lnTo>
                  <a:lnTo>
                    <a:pt x="18" y="18"/>
                  </a:lnTo>
                  <a:lnTo>
                    <a:pt x="14" y="16"/>
                  </a:lnTo>
                  <a:lnTo>
                    <a:pt x="6" y="18"/>
                  </a:lnTo>
                  <a:lnTo>
                    <a:pt x="2" y="18"/>
                  </a:lnTo>
                  <a:lnTo>
                    <a:pt x="0" y="18"/>
                  </a:lnTo>
                  <a:lnTo>
                    <a:pt x="0" y="16"/>
                  </a:lnTo>
                  <a:close/>
                </a:path>
              </a:pathLst>
            </a:custGeom>
            <a:solidFill>
              <a:srgbClr val="FB9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13" name="Freeform 989"/>
            <p:cNvSpPr>
              <a:spLocks/>
            </p:cNvSpPr>
            <p:nvPr/>
          </p:nvSpPr>
          <p:spPr bwMode="gray">
            <a:xfrm>
              <a:off x="1127" y="2542"/>
              <a:ext cx="11" cy="14"/>
            </a:xfrm>
            <a:custGeom>
              <a:avLst/>
              <a:gdLst>
                <a:gd name="T0" fmla="*/ 6 w 12"/>
                <a:gd name="T1" fmla="*/ 0 h 14"/>
                <a:gd name="T2" fmla="*/ 6 w 12"/>
                <a:gd name="T3" fmla="*/ 0 h 14"/>
                <a:gd name="T4" fmla="*/ 6 w 12"/>
                <a:gd name="T5" fmla="*/ 0 h 14"/>
                <a:gd name="T6" fmla="*/ 6 w 12"/>
                <a:gd name="T7" fmla="*/ 4 h 14"/>
                <a:gd name="T8" fmla="*/ 6 w 12"/>
                <a:gd name="T9" fmla="*/ 4 h 14"/>
                <a:gd name="T10" fmla="*/ 6 w 12"/>
                <a:gd name="T11" fmla="*/ 6 h 14"/>
                <a:gd name="T12" fmla="*/ 6 w 12"/>
                <a:gd name="T13" fmla="*/ 8 h 14"/>
                <a:gd name="T14" fmla="*/ 4 w 12"/>
                <a:gd name="T15" fmla="*/ 10 h 14"/>
                <a:gd name="T16" fmla="*/ 4 w 12"/>
                <a:gd name="T17" fmla="*/ 10 h 14"/>
                <a:gd name="T18" fmla="*/ 2 w 12"/>
                <a:gd name="T19" fmla="*/ 10 h 14"/>
                <a:gd name="T20" fmla="*/ 0 w 12"/>
                <a:gd name="T21" fmla="*/ 14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4"/>
                <a:gd name="T35" fmla="*/ 12 w 12"/>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4">
                  <a:moveTo>
                    <a:pt x="8" y="0"/>
                  </a:moveTo>
                  <a:lnTo>
                    <a:pt x="8" y="0"/>
                  </a:lnTo>
                  <a:lnTo>
                    <a:pt x="10" y="0"/>
                  </a:lnTo>
                  <a:lnTo>
                    <a:pt x="12" y="4"/>
                  </a:lnTo>
                  <a:lnTo>
                    <a:pt x="10" y="6"/>
                  </a:lnTo>
                  <a:lnTo>
                    <a:pt x="8" y="8"/>
                  </a:lnTo>
                  <a:lnTo>
                    <a:pt x="4" y="10"/>
                  </a:lnTo>
                  <a:lnTo>
                    <a:pt x="2" y="10"/>
                  </a:lnTo>
                  <a:lnTo>
                    <a:pt x="0" y="14"/>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14" name="Freeform 990"/>
            <p:cNvSpPr>
              <a:spLocks/>
            </p:cNvSpPr>
            <p:nvPr/>
          </p:nvSpPr>
          <p:spPr bwMode="gray">
            <a:xfrm>
              <a:off x="1162" y="2554"/>
              <a:ext cx="59" cy="36"/>
            </a:xfrm>
            <a:custGeom>
              <a:avLst/>
              <a:gdLst>
                <a:gd name="T0" fmla="*/ 0 w 64"/>
                <a:gd name="T1" fmla="*/ 34 h 36"/>
                <a:gd name="T2" fmla="*/ 0 w 64"/>
                <a:gd name="T3" fmla="*/ 34 h 36"/>
                <a:gd name="T4" fmla="*/ 6 w 64"/>
                <a:gd name="T5" fmla="*/ 34 h 36"/>
                <a:gd name="T6" fmla="*/ 6 w 64"/>
                <a:gd name="T7" fmla="*/ 32 h 36"/>
                <a:gd name="T8" fmla="*/ 6 w 64"/>
                <a:gd name="T9" fmla="*/ 30 h 36"/>
                <a:gd name="T10" fmla="*/ 6 w 64"/>
                <a:gd name="T11" fmla="*/ 30 h 36"/>
                <a:gd name="T12" fmla="*/ 6 w 64"/>
                <a:gd name="T13" fmla="*/ 26 h 36"/>
                <a:gd name="T14" fmla="*/ 6 w 64"/>
                <a:gd name="T15" fmla="*/ 22 h 36"/>
                <a:gd name="T16" fmla="*/ 6 w 64"/>
                <a:gd name="T17" fmla="*/ 22 h 36"/>
                <a:gd name="T18" fmla="*/ 6 w 64"/>
                <a:gd name="T19" fmla="*/ 14 h 36"/>
                <a:gd name="T20" fmla="*/ 6 w 64"/>
                <a:gd name="T21" fmla="*/ 6 h 36"/>
                <a:gd name="T22" fmla="*/ 6 w 64"/>
                <a:gd name="T23" fmla="*/ 6 h 36"/>
                <a:gd name="T24" fmla="*/ 6 w 64"/>
                <a:gd name="T25" fmla="*/ 0 h 36"/>
                <a:gd name="T26" fmla="*/ 6 w 64"/>
                <a:gd name="T27" fmla="*/ 0 h 36"/>
                <a:gd name="T28" fmla="*/ 6 w 64"/>
                <a:gd name="T29" fmla="*/ 2 h 36"/>
                <a:gd name="T30" fmla="*/ 6 w 64"/>
                <a:gd name="T31" fmla="*/ 6 h 36"/>
                <a:gd name="T32" fmla="*/ 6 w 64"/>
                <a:gd name="T33" fmla="*/ 6 h 36"/>
                <a:gd name="T34" fmla="*/ 6 w 64"/>
                <a:gd name="T35" fmla="*/ 10 h 36"/>
                <a:gd name="T36" fmla="*/ 6 w 64"/>
                <a:gd name="T37" fmla="*/ 10 h 36"/>
                <a:gd name="T38" fmla="*/ 6 w 64"/>
                <a:gd name="T39" fmla="*/ 10 h 36"/>
                <a:gd name="T40" fmla="*/ 6 w 64"/>
                <a:gd name="T41" fmla="*/ 10 h 36"/>
                <a:gd name="T42" fmla="*/ 6 w 64"/>
                <a:gd name="T43" fmla="*/ 10 h 36"/>
                <a:gd name="T44" fmla="*/ 6 w 64"/>
                <a:gd name="T45" fmla="*/ 10 h 36"/>
                <a:gd name="T46" fmla="*/ 6 w 64"/>
                <a:gd name="T47" fmla="*/ 20 h 36"/>
                <a:gd name="T48" fmla="*/ 6 w 64"/>
                <a:gd name="T49" fmla="*/ 28 h 36"/>
                <a:gd name="T50" fmla="*/ 6 w 64"/>
                <a:gd name="T51" fmla="*/ 32 h 36"/>
                <a:gd name="T52" fmla="*/ 6 w 64"/>
                <a:gd name="T53" fmla="*/ 32 h 36"/>
                <a:gd name="T54" fmla="*/ 6 w 64"/>
                <a:gd name="T55" fmla="*/ 26 h 36"/>
                <a:gd name="T56" fmla="*/ 6 w 64"/>
                <a:gd name="T57" fmla="*/ 22 h 36"/>
                <a:gd name="T58" fmla="*/ 6 w 64"/>
                <a:gd name="T59" fmla="*/ 20 h 36"/>
                <a:gd name="T60" fmla="*/ 6 w 64"/>
                <a:gd name="T61" fmla="*/ 20 h 36"/>
                <a:gd name="T62" fmla="*/ 6 w 64"/>
                <a:gd name="T63" fmla="*/ 20 h 36"/>
                <a:gd name="T64" fmla="*/ 6 w 64"/>
                <a:gd name="T65" fmla="*/ 24 h 36"/>
                <a:gd name="T66" fmla="*/ 6 w 64"/>
                <a:gd name="T67" fmla="*/ 24 h 36"/>
                <a:gd name="T68" fmla="*/ 6 w 64"/>
                <a:gd name="T69" fmla="*/ 28 h 36"/>
                <a:gd name="T70" fmla="*/ 6 w 64"/>
                <a:gd name="T71" fmla="*/ 32 h 36"/>
                <a:gd name="T72" fmla="*/ 6 w 64"/>
                <a:gd name="T73" fmla="*/ 36 h 36"/>
                <a:gd name="T74" fmla="*/ 4 w 64"/>
                <a:gd name="T75" fmla="*/ 36 h 36"/>
                <a:gd name="T76" fmla="*/ 0 w 64"/>
                <a:gd name="T77" fmla="*/ 34 h 36"/>
                <a:gd name="T78" fmla="*/ 0 w 64"/>
                <a:gd name="T79" fmla="*/ 34 h 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
                <a:gd name="T121" fmla="*/ 0 h 36"/>
                <a:gd name="T122" fmla="*/ 64 w 64"/>
                <a:gd name="T123" fmla="*/ 36 h 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 h="36">
                  <a:moveTo>
                    <a:pt x="0" y="34"/>
                  </a:moveTo>
                  <a:lnTo>
                    <a:pt x="0" y="34"/>
                  </a:lnTo>
                  <a:lnTo>
                    <a:pt x="8" y="34"/>
                  </a:lnTo>
                  <a:lnTo>
                    <a:pt x="16" y="32"/>
                  </a:lnTo>
                  <a:lnTo>
                    <a:pt x="20" y="30"/>
                  </a:lnTo>
                  <a:lnTo>
                    <a:pt x="24" y="26"/>
                  </a:lnTo>
                  <a:lnTo>
                    <a:pt x="28" y="22"/>
                  </a:lnTo>
                  <a:lnTo>
                    <a:pt x="38" y="14"/>
                  </a:lnTo>
                  <a:lnTo>
                    <a:pt x="46" y="6"/>
                  </a:lnTo>
                  <a:lnTo>
                    <a:pt x="50" y="0"/>
                  </a:lnTo>
                  <a:lnTo>
                    <a:pt x="50" y="2"/>
                  </a:lnTo>
                  <a:lnTo>
                    <a:pt x="52" y="6"/>
                  </a:lnTo>
                  <a:lnTo>
                    <a:pt x="54" y="10"/>
                  </a:lnTo>
                  <a:lnTo>
                    <a:pt x="58" y="10"/>
                  </a:lnTo>
                  <a:lnTo>
                    <a:pt x="62" y="10"/>
                  </a:lnTo>
                  <a:lnTo>
                    <a:pt x="64" y="10"/>
                  </a:lnTo>
                  <a:lnTo>
                    <a:pt x="62" y="20"/>
                  </a:lnTo>
                  <a:lnTo>
                    <a:pt x="58" y="28"/>
                  </a:lnTo>
                  <a:lnTo>
                    <a:pt x="54" y="32"/>
                  </a:lnTo>
                  <a:lnTo>
                    <a:pt x="50" y="26"/>
                  </a:lnTo>
                  <a:lnTo>
                    <a:pt x="46" y="22"/>
                  </a:lnTo>
                  <a:lnTo>
                    <a:pt x="42" y="20"/>
                  </a:lnTo>
                  <a:lnTo>
                    <a:pt x="36" y="20"/>
                  </a:lnTo>
                  <a:lnTo>
                    <a:pt x="30" y="24"/>
                  </a:lnTo>
                  <a:lnTo>
                    <a:pt x="26" y="28"/>
                  </a:lnTo>
                  <a:lnTo>
                    <a:pt x="18" y="32"/>
                  </a:lnTo>
                  <a:lnTo>
                    <a:pt x="10" y="36"/>
                  </a:lnTo>
                  <a:lnTo>
                    <a:pt x="4" y="36"/>
                  </a:lnTo>
                  <a:lnTo>
                    <a:pt x="0" y="34"/>
                  </a:lnTo>
                  <a:close/>
                </a:path>
              </a:pathLst>
            </a:custGeom>
            <a:solidFill>
              <a:srgbClr val="FCA7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15" name="Freeform 991"/>
            <p:cNvSpPr>
              <a:spLocks/>
            </p:cNvSpPr>
            <p:nvPr/>
          </p:nvSpPr>
          <p:spPr bwMode="gray">
            <a:xfrm>
              <a:off x="1197" y="2526"/>
              <a:ext cx="13" cy="48"/>
            </a:xfrm>
            <a:custGeom>
              <a:avLst/>
              <a:gdLst>
                <a:gd name="T0" fmla="*/ 0 w 14"/>
                <a:gd name="T1" fmla="*/ 48 h 48"/>
                <a:gd name="T2" fmla="*/ 0 w 14"/>
                <a:gd name="T3" fmla="*/ 48 h 48"/>
                <a:gd name="T4" fmla="*/ 4 w 14"/>
                <a:gd name="T5" fmla="*/ 44 h 48"/>
                <a:gd name="T6" fmla="*/ 7 w 14"/>
                <a:gd name="T7" fmla="*/ 38 h 48"/>
                <a:gd name="T8" fmla="*/ 7 w 14"/>
                <a:gd name="T9" fmla="*/ 32 h 48"/>
                <a:gd name="T10" fmla="*/ 7 w 14"/>
                <a:gd name="T11" fmla="*/ 32 h 48"/>
                <a:gd name="T12" fmla="*/ 7 w 14"/>
                <a:gd name="T13" fmla="*/ 24 h 48"/>
                <a:gd name="T14" fmla="*/ 7 w 14"/>
                <a:gd name="T15" fmla="*/ 14 h 48"/>
                <a:gd name="T16" fmla="*/ 7 w 14"/>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8"/>
                <a:gd name="T29" fmla="*/ 14 w 14"/>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8">
                  <a:moveTo>
                    <a:pt x="0" y="48"/>
                  </a:moveTo>
                  <a:lnTo>
                    <a:pt x="0" y="48"/>
                  </a:lnTo>
                  <a:lnTo>
                    <a:pt x="4" y="44"/>
                  </a:lnTo>
                  <a:lnTo>
                    <a:pt x="8" y="38"/>
                  </a:lnTo>
                  <a:lnTo>
                    <a:pt x="12" y="32"/>
                  </a:lnTo>
                  <a:lnTo>
                    <a:pt x="14" y="24"/>
                  </a:lnTo>
                  <a:lnTo>
                    <a:pt x="14" y="14"/>
                  </a:lnTo>
                  <a:lnTo>
                    <a:pt x="12" y="0"/>
                  </a:lnTo>
                </a:path>
              </a:pathLst>
            </a:custGeom>
            <a:noFill/>
            <a:ln w="3175">
              <a:solidFill>
                <a:srgbClr val="C55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16" name="Freeform 992"/>
            <p:cNvSpPr>
              <a:spLocks/>
            </p:cNvSpPr>
            <p:nvPr/>
          </p:nvSpPr>
          <p:spPr bwMode="gray">
            <a:xfrm>
              <a:off x="1197" y="2460"/>
              <a:ext cx="17" cy="20"/>
            </a:xfrm>
            <a:custGeom>
              <a:avLst/>
              <a:gdLst>
                <a:gd name="T0" fmla="*/ 9 w 18"/>
                <a:gd name="T1" fmla="*/ 4 h 20"/>
                <a:gd name="T2" fmla="*/ 9 w 18"/>
                <a:gd name="T3" fmla="*/ 4 h 20"/>
                <a:gd name="T4" fmla="*/ 9 w 18"/>
                <a:gd name="T5" fmla="*/ 8 h 20"/>
                <a:gd name="T6" fmla="*/ 9 w 18"/>
                <a:gd name="T7" fmla="*/ 12 h 20"/>
                <a:gd name="T8" fmla="*/ 9 w 18"/>
                <a:gd name="T9" fmla="*/ 18 h 20"/>
                <a:gd name="T10" fmla="*/ 9 w 18"/>
                <a:gd name="T11" fmla="*/ 18 h 20"/>
                <a:gd name="T12" fmla="*/ 9 w 18"/>
                <a:gd name="T13" fmla="*/ 20 h 20"/>
                <a:gd name="T14" fmla="*/ 9 w 18"/>
                <a:gd name="T15" fmla="*/ 18 h 20"/>
                <a:gd name="T16" fmla="*/ 9 w 18"/>
                <a:gd name="T17" fmla="*/ 14 h 20"/>
                <a:gd name="T18" fmla="*/ 9 w 18"/>
                <a:gd name="T19" fmla="*/ 14 h 20"/>
                <a:gd name="T20" fmla="*/ 9 w 18"/>
                <a:gd name="T21" fmla="*/ 10 h 20"/>
                <a:gd name="T22" fmla="*/ 9 w 18"/>
                <a:gd name="T23" fmla="*/ 6 h 20"/>
                <a:gd name="T24" fmla="*/ 9 w 18"/>
                <a:gd name="T25" fmla="*/ 6 h 20"/>
                <a:gd name="T26" fmla="*/ 9 w 18"/>
                <a:gd name="T27" fmla="*/ 6 h 20"/>
                <a:gd name="T28" fmla="*/ 9 w 18"/>
                <a:gd name="T29" fmla="*/ 10 h 20"/>
                <a:gd name="T30" fmla="*/ 9 w 18"/>
                <a:gd name="T31" fmla="*/ 12 h 20"/>
                <a:gd name="T32" fmla="*/ 9 w 18"/>
                <a:gd name="T33" fmla="*/ 12 h 20"/>
                <a:gd name="T34" fmla="*/ 9 w 18"/>
                <a:gd name="T35" fmla="*/ 16 h 20"/>
                <a:gd name="T36" fmla="*/ 9 w 18"/>
                <a:gd name="T37" fmla="*/ 18 h 20"/>
                <a:gd name="T38" fmla="*/ 9 w 18"/>
                <a:gd name="T39" fmla="*/ 20 h 20"/>
                <a:gd name="T40" fmla="*/ 9 w 18"/>
                <a:gd name="T41" fmla="*/ 20 h 20"/>
                <a:gd name="T42" fmla="*/ 9 w 18"/>
                <a:gd name="T43" fmla="*/ 18 h 20"/>
                <a:gd name="T44" fmla="*/ 6 w 18"/>
                <a:gd name="T45" fmla="*/ 16 h 20"/>
                <a:gd name="T46" fmla="*/ 6 w 18"/>
                <a:gd name="T47" fmla="*/ 16 h 20"/>
                <a:gd name="T48" fmla="*/ 0 w 18"/>
                <a:gd name="T49" fmla="*/ 18 h 20"/>
                <a:gd name="T50" fmla="*/ 0 w 18"/>
                <a:gd name="T51" fmla="*/ 12 h 20"/>
                <a:gd name="T52" fmla="*/ 0 w 18"/>
                <a:gd name="T53" fmla="*/ 12 h 20"/>
                <a:gd name="T54" fmla="*/ 0 w 18"/>
                <a:gd name="T55" fmla="*/ 8 h 20"/>
                <a:gd name="T56" fmla="*/ 0 w 18"/>
                <a:gd name="T57" fmla="*/ 4 h 20"/>
                <a:gd name="T58" fmla="*/ 2 w 18"/>
                <a:gd name="T59" fmla="*/ 4 h 20"/>
                <a:gd name="T60" fmla="*/ 2 w 18"/>
                <a:gd name="T61" fmla="*/ 4 h 20"/>
                <a:gd name="T62" fmla="*/ 9 w 18"/>
                <a:gd name="T63" fmla="*/ 0 h 20"/>
                <a:gd name="T64" fmla="*/ 9 w 18"/>
                <a:gd name="T65" fmla="*/ 0 h 20"/>
                <a:gd name="T66" fmla="*/ 9 w 18"/>
                <a:gd name="T67" fmla="*/ 0 h 20"/>
                <a:gd name="T68" fmla="*/ 9 w 18"/>
                <a:gd name="T69" fmla="*/ 4 h 20"/>
                <a:gd name="T70" fmla="*/ 9 w 18"/>
                <a:gd name="T71" fmla="*/ 4 h 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
                <a:gd name="T109" fmla="*/ 0 h 20"/>
                <a:gd name="T110" fmla="*/ 18 w 18"/>
                <a:gd name="T111" fmla="*/ 20 h 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 h="20">
                  <a:moveTo>
                    <a:pt x="14" y="4"/>
                  </a:moveTo>
                  <a:lnTo>
                    <a:pt x="14" y="4"/>
                  </a:lnTo>
                  <a:lnTo>
                    <a:pt x="18" y="8"/>
                  </a:lnTo>
                  <a:lnTo>
                    <a:pt x="18" y="12"/>
                  </a:lnTo>
                  <a:lnTo>
                    <a:pt x="18" y="18"/>
                  </a:lnTo>
                  <a:lnTo>
                    <a:pt x="18" y="20"/>
                  </a:lnTo>
                  <a:lnTo>
                    <a:pt x="16" y="18"/>
                  </a:lnTo>
                  <a:lnTo>
                    <a:pt x="16" y="14"/>
                  </a:lnTo>
                  <a:lnTo>
                    <a:pt x="14" y="10"/>
                  </a:lnTo>
                  <a:lnTo>
                    <a:pt x="12" y="6"/>
                  </a:lnTo>
                  <a:lnTo>
                    <a:pt x="10" y="10"/>
                  </a:lnTo>
                  <a:lnTo>
                    <a:pt x="10" y="12"/>
                  </a:lnTo>
                  <a:lnTo>
                    <a:pt x="14" y="16"/>
                  </a:lnTo>
                  <a:lnTo>
                    <a:pt x="14" y="18"/>
                  </a:lnTo>
                  <a:lnTo>
                    <a:pt x="14" y="20"/>
                  </a:lnTo>
                  <a:lnTo>
                    <a:pt x="10" y="18"/>
                  </a:lnTo>
                  <a:lnTo>
                    <a:pt x="6" y="16"/>
                  </a:lnTo>
                  <a:lnTo>
                    <a:pt x="0" y="18"/>
                  </a:lnTo>
                  <a:lnTo>
                    <a:pt x="0" y="12"/>
                  </a:lnTo>
                  <a:lnTo>
                    <a:pt x="0" y="8"/>
                  </a:lnTo>
                  <a:lnTo>
                    <a:pt x="0" y="4"/>
                  </a:lnTo>
                  <a:lnTo>
                    <a:pt x="2" y="4"/>
                  </a:lnTo>
                  <a:lnTo>
                    <a:pt x="10" y="0"/>
                  </a:lnTo>
                  <a:lnTo>
                    <a:pt x="14" y="0"/>
                  </a:lnTo>
                  <a:lnTo>
                    <a:pt x="14" y="4"/>
                  </a:lnTo>
                  <a:close/>
                </a:path>
              </a:pathLst>
            </a:custGeom>
            <a:solidFill>
              <a:srgbClr val="FCA7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17" name="Freeform 993"/>
            <p:cNvSpPr>
              <a:spLocks/>
            </p:cNvSpPr>
            <p:nvPr/>
          </p:nvSpPr>
          <p:spPr bwMode="gray">
            <a:xfrm>
              <a:off x="1050" y="2840"/>
              <a:ext cx="173" cy="66"/>
            </a:xfrm>
            <a:custGeom>
              <a:avLst/>
              <a:gdLst>
                <a:gd name="T0" fmla="*/ 6 w 188"/>
                <a:gd name="T1" fmla="*/ 2 h 66"/>
                <a:gd name="T2" fmla="*/ 6 w 188"/>
                <a:gd name="T3" fmla="*/ 2 h 66"/>
                <a:gd name="T4" fmla="*/ 6 w 188"/>
                <a:gd name="T5" fmla="*/ 14 h 66"/>
                <a:gd name="T6" fmla="*/ 6 w 188"/>
                <a:gd name="T7" fmla="*/ 28 h 66"/>
                <a:gd name="T8" fmla="*/ 6 w 188"/>
                <a:gd name="T9" fmla="*/ 28 h 66"/>
                <a:gd name="T10" fmla="*/ 6 w 188"/>
                <a:gd name="T11" fmla="*/ 42 h 66"/>
                <a:gd name="T12" fmla="*/ 6 w 188"/>
                <a:gd name="T13" fmla="*/ 42 h 66"/>
                <a:gd name="T14" fmla="*/ 6 w 188"/>
                <a:gd name="T15" fmla="*/ 44 h 66"/>
                <a:gd name="T16" fmla="*/ 6 w 188"/>
                <a:gd name="T17" fmla="*/ 36 h 66"/>
                <a:gd name="T18" fmla="*/ 4 w 188"/>
                <a:gd name="T19" fmla="*/ 34 h 66"/>
                <a:gd name="T20" fmla="*/ 0 w 188"/>
                <a:gd name="T21" fmla="*/ 50 h 66"/>
                <a:gd name="T22" fmla="*/ 6 w 188"/>
                <a:gd name="T23" fmla="*/ 66 h 66"/>
                <a:gd name="T24" fmla="*/ 6 w 188"/>
                <a:gd name="T25" fmla="*/ 66 h 66"/>
                <a:gd name="T26" fmla="*/ 6 w 188"/>
                <a:gd name="T27" fmla="*/ 58 h 66"/>
                <a:gd name="T28" fmla="*/ 6 w 188"/>
                <a:gd name="T29" fmla="*/ 58 h 66"/>
                <a:gd name="T30" fmla="*/ 6 w 188"/>
                <a:gd name="T31" fmla="*/ 42 h 66"/>
                <a:gd name="T32" fmla="*/ 6 w 188"/>
                <a:gd name="T33" fmla="*/ 28 h 66"/>
                <a:gd name="T34" fmla="*/ 6 w 188"/>
                <a:gd name="T35" fmla="*/ 16 h 66"/>
                <a:gd name="T36" fmla="*/ 6 w 188"/>
                <a:gd name="T37" fmla="*/ 16 h 66"/>
                <a:gd name="T38" fmla="*/ 6 w 188"/>
                <a:gd name="T39" fmla="*/ 14 h 66"/>
                <a:gd name="T40" fmla="*/ 6 w 188"/>
                <a:gd name="T41" fmla="*/ 6 h 66"/>
                <a:gd name="T42" fmla="*/ 6 w 188"/>
                <a:gd name="T43" fmla="*/ 0 h 66"/>
                <a:gd name="T44" fmla="*/ 6 w 188"/>
                <a:gd name="T45" fmla="*/ 0 h 66"/>
                <a:gd name="T46" fmla="*/ 6 w 188"/>
                <a:gd name="T47" fmla="*/ 2 h 66"/>
                <a:gd name="T48" fmla="*/ 6 w 188"/>
                <a:gd name="T49" fmla="*/ 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8"/>
                <a:gd name="T76" fmla="*/ 0 h 66"/>
                <a:gd name="T77" fmla="*/ 188 w 18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8" h="66">
                  <a:moveTo>
                    <a:pt x="154" y="2"/>
                  </a:moveTo>
                  <a:lnTo>
                    <a:pt x="154" y="2"/>
                  </a:lnTo>
                  <a:lnTo>
                    <a:pt x="144" y="14"/>
                  </a:lnTo>
                  <a:lnTo>
                    <a:pt x="134" y="28"/>
                  </a:lnTo>
                  <a:lnTo>
                    <a:pt x="84" y="42"/>
                  </a:lnTo>
                  <a:lnTo>
                    <a:pt x="58" y="44"/>
                  </a:lnTo>
                  <a:lnTo>
                    <a:pt x="18" y="36"/>
                  </a:lnTo>
                  <a:lnTo>
                    <a:pt x="4" y="34"/>
                  </a:lnTo>
                  <a:lnTo>
                    <a:pt x="0" y="50"/>
                  </a:lnTo>
                  <a:lnTo>
                    <a:pt x="72" y="66"/>
                  </a:lnTo>
                  <a:lnTo>
                    <a:pt x="132" y="58"/>
                  </a:lnTo>
                  <a:lnTo>
                    <a:pt x="156" y="42"/>
                  </a:lnTo>
                  <a:lnTo>
                    <a:pt x="176" y="28"/>
                  </a:lnTo>
                  <a:lnTo>
                    <a:pt x="188" y="16"/>
                  </a:lnTo>
                  <a:lnTo>
                    <a:pt x="184" y="14"/>
                  </a:lnTo>
                  <a:lnTo>
                    <a:pt x="176" y="6"/>
                  </a:lnTo>
                  <a:lnTo>
                    <a:pt x="164" y="0"/>
                  </a:lnTo>
                  <a:lnTo>
                    <a:pt x="158" y="0"/>
                  </a:lnTo>
                  <a:lnTo>
                    <a:pt x="154" y="2"/>
                  </a:lnTo>
                  <a:close/>
                </a:path>
              </a:pathLst>
            </a:custGeom>
            <a:solidFill>
              <a:srgbClr val="FCA7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18" name="Freeform 994"/>
            <p:cNvSpPr>
              <a:spLocks/>
            </p:cNvSpPr>
            <p:nvPr/>
          </p:nvSpPr>
          <p:spPr bwMode="gray">
            <a:xfrm>
              <a:off x="1005" y="2768"/>
              <a:ext cx="360" cy="184"/>
            </a:xfrm>
            <a:custGeom>
              <a:avLst/>
              <a:gdLst>
                <a:gd name="T0" fmla="*/ 6 w 390"/>
                <a:gd name="T1" fmla="*/ 24 h 184"/>
                <a:gd name="T2" fmla="*/ 6 w 390"/>
                <a:gd name="T3" fmla="*/ 100 h 184"/>
                <a:gd name="T4" fmla="*/ 6 w 390"/>
                <a:gd name="T5" fmla="*/ 110 h 184"/>
                <a:gd name="T6" fmla="*/ 6 w 390"/>
                <a:gd name="T7" fmla="*/ 122 h 184"/>
                <a:gd name="T8" fmla="*/ 6 w 390"/>
                <a:gd name="T9" fmla="*/ 124 h 184"/>
                <a:gd name="T10" fmla="*/ 6 w 390"/>
                <a:gd name="T11" fmla="*/ 120 h 184"/>
                <a:gd name="T12" fmla="*/ 6 w 390"/>
                <a:gd name="T13" fmla="*/ 114 h 184"/>
                <a:gd name="T14" fmla="*/ 6 w 390"/>
                <a:gd name="T15" fmla="*/ 108 h 184"/>
                <a:gd name="T16" fmla="*/ 6 w 390"/>
                <a:gd name="T17" fmla="*/ 110 h 184"/>
                <a:gd name="T18" fmla="*/ 6 w 390"/>
                <a:gd name="T19" fmla="*/ 112 h 184"/>
                <a:gd name="T20" fmla="*/ 6 w 390"/>
                <a:gd name="T21" fmla="*/ 116 h 184"/>
                <a:gd name="T22" fmla="*/ 6 w 390"/>
                <a:gd name="T23" fmla="*/ 128 h 184"/>
                <a:gd name="T24" fmla="*/ 6 w 390"/>
                <a:gd name="T25" fmla="*/ 132 h 184"/>
                <a:gd name="T26" fmla="*/ 0 w 390"/>
                <a:gd name="T27" fmla="*/ 166 h 184"/>
                <a:gd name="T28" fmla="*/ 0 w 390"/>
                <a:gd name="T29" fmla="*/ 170 h 184"/>
                <a:gd name="T30" fmla="*/ 2 w 390"/>
                <a:gd name="T31" fmla="*/ 176 h 184"/>
                <a:gd name="T32" fmla="*/ 4 w 390"/>
                <a:gd name="T33" fmla="*/ 176 h 184"/>
                <a:gd name="T34" fmla="*/ 6 w 390"/>
                <a:gd name="T35" fmla="*/ 170 h 184"/>
                <a:gd name="T36" fmla="*/ 6 w 390"/>
                <a:gd name="T37" fmla="*/ 176 h 184"/>
                <a:gd name="T38" fmla="*/ 6 w 390"/>
                <a:gd name="T39" fmla="*/ 182 h 184"/>
                <a:gd name="T40" fmla="*/ 6 w 390"/>
                <a:gd name="T41" fmla="*/ 182 h 184"/>
                <a:gd name="T42" fmla="*/ 6 w 390"/>
                <a:gd name="T43" fmla="*/ 180 h 184"/>
                <a:gd name="T44" fmla="*/ 6 w 390"/>
                <a:gd name="T45" fmla="*/ 174 h 184"/>
                <a:gd name="T46" fmla="*/ 6 w 390"/>
                <a:gd name="T47" fmla="*/ 180 h 184"/>
                <a:gd name="T48" fmla="*/ 6 w 390"/>
                <a:gd name="T49" fmla="*/ 184 h 184"/>
                <a:gd name="T50" fmla="*/ 6 w 390"/>
                <a:gd name="T51" fmla="*/ 182 h 184"/>
                <a:gd name="T52" fmla="*/ 6 w 390"/>
                <a:gd name="T53" fmla="*/ 172 h 184"/>
                <a:gd name="T54" fmla="*/ 6 w 390"/>
                <a:gd name="T55" fmla="*/ 164 h 184"/>
                <a:gd name="T56" fmla="*/ 6 w 390"/>
                <a:gd name="T57" fmla="*/ 160 h 184"/>
                <a:gd name="T58" fmla="*/ 6 w 390"/>
                <a:gd name="T59" fmla="*/ 164 h 184"/>
                <a:gd name="T60" fmla="*/ 6 w 390"/>
                <a:gd name="T61" fmla="*/ 170 h 184"/>
                <a:gd name="T62" fmla="*/ 6 w 390"/>
                <a:gd name="T63" fmla="*/ 174 h 184"/>
                <a:gd name="T64" fmla="*/ 6 w 390"/>
                <a:gd name="T65" fmla="*/ 168 h 184"/>
                <a:gd name="T66" fmla="*/ 6 w 390"/>
                <a:gd name="T67" fmla="*/ 158 h 184"/>
                <a:gd name="T68" fmla="*/ 6 w 390"/>
                <a:gd name="T69" fmla="*/ 144 h 184"/>
                <a:gd name="T70" fmla="*/ 7 w 390"/>
                <a:gd name="T71" fmla="*/ 106 h 184"/>
                <a:gd name="T72" fmla="*/ 8 w 390"/>
                <a:gd name="T73" fmla="*/ 104 h 184"/>
                <a:gd name="T74" fmla="*/ 8 w 390"/>
                <a:gd name="T75" fmla="*/ 96 h 184"/>
                <a:gd name="T76" fmla="*/ 9 w 390"/>
                <a:gd name="T77" fmla="*/ 90 h 184"/>
                <a:gd name="T78" fmla="*/ 9 w 390"/>
                <a:gd name="T79" fmla="*/ 60 h 184"/>
                <a:gd name="T80" fmla="*/ 9 w 390"/>
                <a:gd name="T81" fmla="*/ 30 h 184"/>
                <a:gd name="T82" fmla="*/ 9 w 390"/>
                <a:gd name="T83" fmla="*/ 14 h 184"/>
                <a:gd name="T84" fmla="*/ 9 w 390"/>
                <a:gd name="T85" fmla="*/ 8 h 184"/>
                <a:gd name="T86" fmla="*/ 8 w 390"/>
                <a:gd name="T87" fmla="*/ 0 h 184"/>
                <a:gd name="T88" fmla="*/ 8 w 390"/>
                <a:gd name="T89" fmla="*/ 0 h 184"/>
                <a:gd name="T90" fmla="*/ 7 w 390"/>
                <a:gd name="T91" fmla="*/ 6 h 184"/>
                <a:gd name="T92" fmla="*/ 6 w 390"/>
                <a:gd name="T93" fmla="*/ 16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184"/>
                <a:gd name="T143" fmla="*/ 390 w 390"/>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184">
                  <a:moveTo>
                    <a:pt x="314" y="16"/>
                  </a:moveTo>
                  <a:lnTo>
                    <a:pt x="312" y="24"/>
                  </a:lnTo>
                  <a:lnTo>
                    <a:pt x="192" y="100"/>
                  </a:lnTo>
                  <a:lnTo>
                    <a:pt x="176" y="110"/>
                  </a:lnTo>
                  <a:lnTo>
                    <a:pt x="158" y="116"/>
                  </a:lnTo>
                  <a:lnTo>
                    <a:pt x="142" y="122"/>
                  </a:lnTo>
                  <a:lnTo>
                    <a:pt x="130" y="124"/>
                  </a:lnTo>
                  <a:lnTo>
                    <a:pt x="120" y="124"/>
                  </a:lnTo>
                  <a:lnTo>
                    <a:pt x="110" y="120"/>
                  </a:lnTo>
                  <a:lnTo>
                    <a:pt x="96" y="114"/>
                  </a:lnTo>
                  <a:lnTo>
                    <a:pt x="86" y="110"/>
                  </a:lnTo>
                  <a:lnTo>
                    <a:pt x="76" y="108"/>
                  </a:lnTo>
                  <a:lnTo>
                    <a:pt x="68" y="110"/>
                  </a:lnTo>
                  <a:lnTo>
                    <a:pt x="58" y="112"/>
                  </a:lnTo>
                  <a:lnTo>
                    <a:pt x="42" y="116"/>
                  </a:lnTo>
                  <a:lnTo>
                    <a:pt x="30" y="122"/>
                  </a:lnTo>
                  <a:lnTo>
                    <a:pt x="24" y="128"/>
                  </a:lnTo>
                  <a:lnTo>
                    <a:pt x="18" y="132"/>
                  </a:lnTo>
                  <a:lnTo>
                    <a:pt x="8" y="150"/>
                  </a:lnTo>
                  <a:lnTo>
                    <a:pt x="0" y="166"/>
                  </a:lnTo>
                  <a:lnTo>
                    <a:pt x="0" y="170"/>
                  </a:lnTo>
                  <a:lnTo>
                    <a:pt x="0" y="172"/>
                  </a:lnTo>
                  <a:lnTo>
                    <a:pt x="2" y="176"/>
                  </a:lnTo>
                  <a:lnTo>
                    <a:pt x="4" y="176"/>
                  </a:lnTo>
                  <a:lnTo>
                    <a:pt x="8" y="172"/>
                  </a:lnTo>
                  <a:lnTo>
                    <a:pt x="10" y="170"/>
                  </a:lnTo>
                  <a:lnTo>
                    <a:pt x="8" y="176"/>
                  </a:lnTo>
                  <a:lnTo>
                    <a:pt x="6" y="180"/>
                  </a:lnTo>
                  <a:lnTo>
                    <a:pt x="8" y="182"/>
                  </a:lnTo>
                  <a:lnTo>
                    <a:pt x="10" y="182"/>
                  </a:lnTo>
                  <a:lnTo>
                    <a:pt x="14" y="182"/>
                  </a:lnTo>
                  <a:lnTo>
                    <a:pt x="20" y="180"/>
                  </a:lnTo>
                  <a:lnTo>
                    <a:pt x="24" y="174"/>
                  </a:lnTo>
                  <a:lnTo>
                    <a:pt x="22" y="180"/>
                  </a:lnTo>
                  <a:lnTo>
                    <a:pt x="22" y="182"/>
                  </a:lnTo>
                  <a:lnTo>
                    <a:pt x="22" y="184"/>
                  </a:lnTo>
                  <a:lnTo>
                    <a:pt x="28" y="182"/>
                  </a:lnTo>
                  <a:lnTo>
                    <a:pt x="32" y="178"/>
                  </a:lnTo>
                  <a:lnTo>
                    <a:pt x="40" y="172"/>
                  </a:lnTo>
                  <a:lnTo>
                    <a:pt x="50" y="164"/>
                  </a:lnTo>
                  <a:lnTo>
                    <a:pt x="58" y="160"/>
                  </a:lnTo>
                  <a:lnTo>
                    <a:pt x="70" y="160"/>
                  </a:lnTo>
                  <a:lnTo>
                    <a:pt x="82" y="164"/>
                  </a:lnTo>
                  <a:lnTo>
                    <a:pt x="102" y="170"/>
                  </a:lnTo>
                  <a:lnTo>
                    <a:pt x="120" y="174"/>
                  </a:lnTo>
                  <a:lnTo>
                    <a:pt x="134" y="170"/>
                  </a:lnTo>
                  <a:lnTo>
                    <a:pt x="144" y="168"/>
                  </a:lnTo>
                  <a:lnTo>
                    <a:pt x="184" y="158"/>
                  </a:lnTo>
                  <a:lnTo>
                    <a:pt x="240" y="144"/>
                  </a:lnTo>
                  <a:lnTo>
                    <a:pt x="292" y="124"/>
                  </a:lnTo>
                  <a:lnTo>
                    <a:pt x="336" y="106"/>
                  </a:lnTo>
                  <a:lnTo>
                    <a:pt x="344" y="104"/>
                  </a:lnTo>
                  <a:lnTo>
                    <a:pt x="356" y="100"/>
                  </a:lnTo>
                  <a:lnTo>
                    <a:pt x="366" y="96"/>
                  </a:lnTo>
                  <a:lnTo>
                    <a:pt x="374" y="90"/>
                  </a:lnTo>
                  <a:lnTo>
                    <a:pt x="378" y="80"/>
                  </a:lnTo>
                  <a:lnTo>
                    <a:pt x="380" y="60"/>
                  </a:lnTo>
                  <a:lnTo>
                    <a:pt x="386" y="30"/>
                  </a:lnTo>
                  <a:lnTo>
                    <a:pt x="388" y="20"/>
                  </a:lnTo>
                  <a:lnTo>
                    <a:pt x="390" y="14"/>
                  </a:lnTo>
                  <a:lnTo>
                    <a:pt x="378" y="8"/>
                  </a:lnTo>
                  <a:lnTo>
                    <a:pt x="366" y="2"/>
                  </a:lnTo>
                  <a:lnTo>
                    <a:pt x="352" y="0"/>
                  </a:lnTo>
                  <a:lnTo>
                    <a:pt x="344" y="0"/>
                  </a:lnTo>
                  <a:lnTo>
                    <a:pt x="336" y="2"/>
                  </a:lnTo>
                  <a:lnTo>
                    <a:pt x="326" y="6"/>
                  </a:lnTo>
                  <a:lnTo>
                    <a:pt x="314" y="16"/>
                  </a:lnTo>
                  <a:close/>
                </a:path>
              </a:pathLst>
            </a:custGeom>
            <a:solidFill>
              <a:srgbClr val="FDCC8A"/>
            </a:solidFill>
            <a:ln w="3175">
              <a:solidFill>
                <a:srgbClr val="C55040"/>
              </a:solidFill>
              <a:prstDash val="solid"/>
              <a:round/>
              <a:headEnd/>
              <a:tailEnd/>
            </a:ln>
          </p:spPr>
          <p:txBody>
            <a:bodyPr/>
            <a:lstStyle/>
            <a:p>
              <a:endParaRPr lang="ja-JP" altLang="en-US"/>
            </a:p>
          </p:txBody>
        </p:sp>
      </p:grpSp>
      <p:pic>
        <p:nvPicPr>
          <p:cNvPr id="30740" name="Picture 995" descr="08"/>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7069138" y="2162175"/>
            <a:ext cx="906462" cy="85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41" name="Picture 996" descr="kaigi"/>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1770063" y="2228850"/>
            <a:ext cx="973137"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2" name="Rectangle 997"/>
          <p:cNvSpPr>
            <a:spLocks noChangeArrowheads="1"/>
          </p:cNvSpPr>
          <p:nvPr/>
        </p:nvSpPr>
        <p:spPr bwMode="gray">
          <a:xfrm>
            <a:off x="2989263" y="2968625"/>
            <a:ext cx="749300" cy="446088"/>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fontAlgn="ctr" hangingPunct="1">
              <a:spcBef>
                <a:spcPct val="50000"/>
              </a:spcBef>
              <a:buClrTx/>
              <a:buFontTx/>
              <a:buNone/>
            </a:pPr>
            <a:r>
              <a:rPr lang="ja-JP" altLang="en-US" sz="2200">
                <a:solidFill>
                  <a:srgbClr val="FFFFFF"/>
                </a:solidFill>
                <a:latin typeface="HGP創英角ｺﾞｼｯｸUB" panose="020B0900000000000000" pitchFamily="50" charset="-128"/>
              </a:rPr>
              <a:t>製造</a:t>
            </a:r>
          </a:p>
        </p:txBody>
      </p:sp>
      <p:sp>
        <p:nvSpPr>
          <p:cNvPr id="30743" name="Rectangle 998"/>
          <p:cNvSpPr>
            <a:spLocks noChangeArrowheads="1"/>
          </p:cNvSpPr>
          <p:nvPr/>
        </p:nvSpPr>
        <p:spPr bwMode="gray">
          <a:xfrm>
            <a:off x="7135813" y="2940050"/>
            <a:ext cx="749300" cy="446088"/>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fontAlgn="ctr" hangingPunct="1">
              <a:spcBef>
                <a:spcPct val="50000"/>
              </a:spcBef>
              <a:buClrTx/>
              <a:buFontTx/>
              <a:buNone/>
            </a:pPr>
            <a:r>
              <a:rPr lang="ja-JP" altLang="en-US" sz="2200">
                <a:solidFill>
                  <a:srgbClr val="FFFFFF"/>
                </a:solidFill>
                <a:latin typeface="HGP創英角ｺﾞｼｯｸUB" panose="020B0900000000000000" pitchFamily="50" charset="-128"/>
              </a:rPr>
              <a:t>販売</a:t>
            </a:r>
          </a:p>
        </p:txBody>
      </p:sp>
      <p:sp>
        <p:nvSpPr>
          <p:cNvPr id="30744" name="Rectangle 999"/>
          <p:cNvSpPr>
            <a:spLocks noChangeArrowheads="1"/>
          </p:cNvSpPr>
          <p:nvPr/>
        </p:nvSpPr>
        <p:spPr bwMode="gray">
          <a:xfrm>
            <a:off x="4035425" y="2970213"/>
            <a:ext cx="749300" cy="446087"/>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fontAlgn="ctr" hangingPunct="1">
              <a:spcBef>
                <a:spcPct val="50000"/>
              </a:spcBef>
              <a:buClrTx/>
              <a:buFontTx/>
              <a:buNone/>
            </a:pPr>
            <a:r>
              <a:rPr lang="ja-JP" altLang="en-US" sz="2200">
                <a:solidFill>
                  <a:srgbClr val="FFFFFF"/>
                </a:solidFill>
                <a:latin typeface="HGP創英角ｺﾞｼｯｸUB" panose="020B0900000000000000" pitchFamily="50" charset="-128"/>
              </a:rPr>
              <a:t>物流</a:t>
            </a:r>
          </a:p>
        </p:txBody>
      </p:sp>
      <p:sp>
        <p:nvSpPr>
          <p:cNvPr id="30745" name="Rectangle 1000"/>
          <p:cNvSpPr>
            <a:spLocks noChangeArrowheads="1"/>
          </p:cNvSpPr>
          <p:nvPr/>
        </p:nvSpPr>
        <p:spPr bwMode="gray">
          <a:xfrm>
            <a:off x="5083175" y="2968625"/>
            <a:ext cx="747713" cy="446088"/>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fontAlgn="ctr" hangingPunct="1">
              <a:spcBef>
                <a:spcPct val="50000"/>
              </a:spcBef>
              <a:buClrTx/>
              <a:buFontTx/>
              <a:buNone/>
            </a:pPr>
            <a:r>
              <a:rPr lang="ja-JP" altLang="en-US" sz="2200">
                <a:solidFill>
                  <a:srgbClr val="FFFFFF"/>
                </a:solidFill>
                <a:latin typeface="HGP創英角ｺﾞｼｯｸUB" panose="020B0900000000000000" pitchFamily="50" charset="-128"/>
              </a:rPr>
              <a:t>会計</a:t>
            </a:r>
          </a:p>
        </p:txBody>
      </p:sp>
      <p:sp>
        <p:nvSpPr>
          <p:cNvPr id="30746" name="Rectangle 1001"/>
          <p:cNvSpPr>
            <a:spLocks noChangeArrowheads="1"/>
          </p:cNvSpPr>
          <p:nvPr/>
        </p:nvSpPr>
        <p:spPr bwMode="gray">
          <a:xfrm>
            <a:off x="6113463" y="2971800"/>
            <a:ext cx="747712" cy="446088"/>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fontAlgn="ctr" hangingPunct="1">
              <a:spcBef>
                <a:spcPct val="50000"/>
              </a:spcBef>
              <a:buClrTx/>
              <a:buFontTx/>
              <a:buNone/>
            </a:pPr>
            <a:r>
              <a:rPr lang="ja-JP" altLang="en-US" sz="2200">
                <a:solidFill>
                  <a:srgbClr val="FFFFFF"/>
                </a:solidFill>
                <a:latin typeface="HGP創英角ｺﾞｼｯｸUB" panose="020B0900000000000000" pitchFamily="50" charset="-128"/>
              </a:rPr>
              <a:t>分析</a:t>
            </a:r>
          </a:p>
        </p:txBody>
      </p:sp>
      <p:sp>
        <p:nvSpPr>
          <p:cNvPr id="30747" name="Rectangle 1002"/>
          <p:cNvSpPr>
            <a:spLocks noChangeArrowheads="1"/>
          </p:cNvSpPr>
          <p:nvPr/>
        </p:nvSpPr>
        <p:spPr bwMode="gray">
          <a:xfrm>
            <a:off x="1820863" y="2986088"/>
            <a:ext cx="749300" cy="446087"/>
          </a:xfrm>
          <a:prstGeom prst="rect">
            <a:avLst/>
          </a:prstGeom>
          <a:solidFill>
            <a:srgbClr val="2D5A9D"/>
          </a:solidFill>
          <a:ln w="57150" cmpd="thinThick" algn="ctr">
            <a:solidFill>
              <a:schemeClr val="tx1"/>
            </a:solidFill>
            <a:miter lim="800000"/>
            <a:headEnd/>
            <a:tailEnd/>
          </a:ln>
        </p:spPr>
        <p:txBody>
          <a:bodyPr lIns="36000" tIns="36000" rIns="36000" bIns="72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fontAlgn="ctr" hangingPunct="1">
              <a:spcBef>
                <a:spcPct val="50000"/>
              </a:spcBef>
              <a:buClrTx/>
              <a:buFontTx/>
              <a:buNone/>
            </a:pPr>
            <a:r>
              <a:rPr lang="en-US" altLang="ja-JP" sz="2200" b="1">
                <a:solidFill>
                  <a:srgbClr val="FFFFFF"/>
                </a:solidFill>
                <a:latin typeface="ＭＳ Ｐゴシック" panose="020B0600070205080204" pitchFamily="50" charset="-128"/>
              </a:rPr>
              <a:t>EUC</a:t>
            </a:r>
          </a:p>
        </p:txBody>
      </p:sp>
      <p:sp>
        <p:nvSpPr>
          <p:cNvPr id="30748" name="AutoShape 1003"/>
          <p:cNvSpPr>
            <a:spLocks noChangeArrowheads="1"/>
          </p:cNvSpPr>
          <p:nvPr/>
        </p:nvSpPr>
        <p:spPr bwMode="gray">
          <a:xfrm>
            <a:off x="3321050" y="5349875"/>
            <a:ext cx="4810125" cy="469900"/>
          </a:xfrm>
          <a:prstGeom prst="roundRect">
            <a:avLst>
              <a:gd name="adj" fmla="val 16667"/>
            </a:avLst>
          </a:prstGeom>
          <a:solidFill>
            <a:srgbClr val="CDE0F7"/>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rPr>
              <a:t>ハードウェア／ネットワーク機器による実現</a:t>
            </a:r>
          </a:p>
        </p:txBody>
      </p:sp>
      <p:sp>
        <p:nvSpPr>
          <p:cNvPr id="30749" name="AutoShape 1004"/>
          <p:cNvSpPr>
            <a:spLocks noChangeArrowheads="1"/>
          </p:cNvSpPr>
          <p:nvPr/>
        </p:nvSpPr>
        <p:spPr bwMode="gray">
          <a:xfrm>
            <a:off x="3790950" y="4718050"/>
            <a:ext cx="3875088" cy="460375"/>
          </a:xfrm>
          <a:prstGeom prst="roundRect">
            <a:avLst>
              <a:gd name="adj" fmla="val 16667"/>
            </a:avLst>
          </a:prstGeom>
          <a:solidFill>
            <a:srgbClr val="CDE0F7"/>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rPr>
              <a:t>ＯＳ、ミドルウェアによる実現</a:t>
            </a:r>
          </a:p>
        </p:txBody>
      </p:sp>
      <p:sp>
        <p:nvSpPr>
          <p:cNvPr id="30750" name="AutoShape 1005"/>
          <p:cNvSpPr>
            <a:spLocks noChangeArrowheads="1"/>
          </p:cNvSpPr>
          <p:nvPr/>
        </p:nvSpPr>
        <p:spPr bwMode="gray">
          <a:xfrm>
            <a:off x="3171825" y="3997325"/>
            <a:ext cx="5113338" cy="520700"/>
          </a:xfrm>
          <a:prstGeom prst="roundRect">
            <a:avLst>
              <a:gd name="adj" fmla="val 16667"/>
            </a:avLst>
          </a:prstGeom>
          <a:solidFill>
            <a:srgbClr val="CDE0F7"/>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rPr>
              <a:t>制御／運用アプリケーションによる実現</a:t>
            </a:r>
          </a:p>
        </p:txBody>
      </p:sp>
      <p:sp>
        <p:nvSpPr>
          <p:cNvPr id="30751" name="AutoShape 1006"/>
          <p:cNvSpPr>
            <a:spLocks noChangeArrowheads="1"/>
          </p:cNvSpPr>
          <p:nvPr/>
        </p:nvSpPr>
        <p:spPr bwMode="gray">
          <a:xfrm>
            <a:off x="3071813" y="3506788"/>
            <a:ext cx="5440362" cy="2722562"/>
          </a:xfrm>
          <a:prstGeom prst="roundRect">
            <a:avLst>
              <a:gd name="adj" fmla="val 5773"/>
            </a:avLst>
          </a:prstGeom>
          <a:noFill/>
          <a:ln w="50800">
            <a:solidFill>
              <a:srgbClr val="FF6600"/>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30752" name="AutoShape 1007"/>
          <p:cNvSpPr>
            <a:spLocks noChangeArrowheads="1"/>
          </p:cNvSpPr>
          <p:nvPr/>
        </p:nvSpPr>
        <p:spPr bwMode="gray">
          <a:xfrm>
            <a:off x="919163" y="3686175"/>
            <a:ext cx="2047875" cy="936625"/>
          </a:xfrm>
          <a:prstGeom prst="roundRect">
            <a:avLst>
              <a:gd name="adj" fmla="val 16667"/>
            </a:avLst>
          </a:prstGeom>
          <a:solidFill>
            <a:srgbClr val="99C0EF"/>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rPr>
              <a:t>分かり易い操作、</a:t>
            </a:r>
            <a:br>
              <a:rPr lang="ja-JP" altLang="en-US" sz="1800">
                <a:solidFill>
                  <a:srgbClr val="131A1F"/>
                </a:solidFill>
                <a:latin typeface="HGP創英角ｺﾞｼｯｸUB" panose="020B0900000000000000" pitchFamily="50" charset="-128"/>
              </a:rPr>
            </a:br>
            <a:r>
              <a:rPr lang="ja-JP" altLang="en-US" sz="1800">
                <a:solidFill>
                  <a:srgbClr val="131A1F"/>
                </a:solidFill>
                <a:latin typeface="HGP創英角ｺﾞｼｯｸUB" panose="020B0900000000000000" pitchFamily="50" charset="-128"/>
              </a:rPr>
              <a:t>容易な業務変更、</a:t>
            </a:r>
            <a:br>
              <a:rPr lang="ja-JP" altLang="en-US" sz="1800">
                <a:solidFill>
                  <a:srgbClr val="131A1F"/>
                </a:solidFill>
                <a:latin typeface="HGP創英角ｺﾞｼｯｸUB" panose="020B0900000000000000" pitchFamily="50" charset="-128"/>
              </a:rPr>
            </a:br>
            <a:r>
              <a:rPr lang="ja-JP" altLang="en-US" sz="1800">
                <a:solidFill>
                  <a:srgbClr val="131A1F"/>
                </a:solidFill>
                <a:latin typeface="HGP創英角ｺﾞｼｯｸUB" panose="020B0900000000000000" pitchFamily="50" charset="-128"/>
              </a:rPr>
              <a:t>ｱﾌﾟﾘｹｰｼｮﾝ性能</a:t>
            </a:r>
          </a:p>
        </p:txBody>
      </p:sp>
      <p:sp>
        <p:nvSpPr>
          <p:cNvPr id="30753" name="AutoShape 1008"/>
          <p:cNvSpPr>
            <a:spLocks noChangeArrowheads="1"/>
          </p:cNvSpPr>
          <p:nvPr/>
        </p:nvSpPr>
        <p:spPr bwMode="gray">
          <a:xfrm>
            <a:off x="922338" y="4797425"/>
            <a:ext cx="2041525" cy="1223963"/>
          </a:xfrm>
          <a:prstGeom prst="roundRect">
            <a:avLst>
              <a:gd name="adj" fmla="val 14528"/>
            </a:avLst>
          </a:prstGeom>
          <a:solidFill>
            <a:srgbClr val="99C0EF"/>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rPr>
              <a:t>システム運用・</a:t>
            </a:r>
            <a:br>
              <a:rPr lang="ja-JP" altLang="en-US" sz="1800">
                <a:solidFill>
                  <a:srgbClr val="131A1F"/>
                </a:solidFill>
                <a:latin typeface="HGP創英角ｺﾞｼｯｸUB" panose="020B0900000000000000" pitchFamily="50" charset="-128"/>
              </a:rPr>
            </a:br>
            <a:r>
              <a:rPr lang="ja-JP" altLang="en-US" sz="1800">
                <a:solidFill>
                  <a:srgbClr val="131A1F"/>
                </a:solidFill>
                <a:latin typeface="HGP創英角ｺﾞｼｯｸUB" panose="020B0900000000000000" pitchFamily="50" charset="-128"/>
              </a:rPr>
              <a:t>調達の仕組み、</a:t>
            </a:r>
            <a:br>
              <a:rPr lang="ja-JP" altLang="en-US" sz="1800">
                <a:solidFill>
                  <a:srgbClr val="131A1F"/>
                </a:solidFill>
                <a:latin typeface="HGP創英角ｺﾞｼｯｸUB" panose="020B0900000000000000" pitchFamily="50" charset="-128"/>
              </a:rPr>
            </a:br>
            <a:r>
              <a:rPr lang="ja-JP" altLang="en-US" sz="1800">
                <a:solidFill>
                  <a:srgbClr val="131A1F"/>
                </a:solidFill>
                <a:latin typeface="HGP創英角ｺﾞｼｯｸUB" panose="020B0900000000000000" pitchFamily="50" charset="-128"/>
              </a:rPr>
              <a:t>体制による実現</a:t>
            </a:r>
            <a:br>
              <a:rPr lang="ja-JP" altLang="en-US" sz="1800">
                <a:solidFill>
                  <a:srgbClr val="131A1F"/>
                </a:solidFill>
                <a:latin typeface="HGP創英角ｺﾞｼｯｸUB" panose="020B0900000000000000" pitchFamily="50" charset="-128"/>
              </a:rPr>
            </a:br>
            <a:r>
              <a:rPr lang="en-US" altLang="ja-JP" sz="1800">
                <a:solidFill>
                  <a:srgbClr val="131A1F"/>
                </a:solidFill>
                <a:latin typeface="HGP創英角ｺﾞｼｯｸUB" panose="020B0900000000000000" pitchFamily="50" charset="-128"/>
              </a:rPr>
              <a:t>(</a:t>
            </a:r>
            <a:r>
              <a:rPr lang="ja-JP" altLang="en-US" sz="1800">
                <a:solidFill>
                  <a:srgbClr val="131A1F"/>
                </a:solidFill>
                <a:latin typeface="HGP創英角ｺﾞｼｯｸUB" panose="020B0900000000000000" pitchFamily="50" charset="-128"/>
              </a:rPr>
              <a:t>運用設計にて検討</a:t>
            </a:r>
            <a:r>
              <a:rPr lang="en-US" altLang="ja-JP" sz="1800">
                <a:solidFill>
                  <a:srgbClr val="131A1F"/>
                </a:solidFill>
                <a:latin typeface="HGP創英角ｺﾞｼｯｸUB" panose="020B0900000000000000" pitchFamily="50" charset="-128"/>
              </a:rPr>
              <a:t>)</a:t>
            </a:r>
          </a:p>
        </p:txBody>
      </p:sp>
      <p:sp>
        <p:nvSpPr>
          <p:cNvPr id="30754" name="AutoShape 1009"/>
          <p:cNvSpPr>
            <a:spLocks noChangeArrowheads="1"/>
          </p:cNvSpPr>
          <p:nvPr/>
        </p:nvSpPr>
        <p:spPr bwMode="gray">
          <a:xfrm>
            <a:off x="6831013" y="3295650"/>
            <a:ext cx="1984375" cy="574675"/>
          </a:xfrm>
          <a:prstGeom prst="roundRect">
            <a:avLst>
              <a:gd name="adj" fmla="val 16667"/>
            </a:avLst>
          </a:prstGeom>
          <a:solidFill>
            <a:srgbClr val="AA2C2C"/>
          </a:solidFill>
          <a:ln w="38100" algn="ctr">
            <a:solidFill>
              <a:srgbClr val="FF6600"/>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FFFFFF"/>
                </a:solidFill>
                <a:latin typeface="HGP創英角ｺﾞｼｯｸUB" panose="020B0900000000000000" pitchFamily="50" charset="-128"/>
              </a:rPr>
              <a:t>システム基盤</a:t>
            </a:r>
          </a:p>
        </p:txBody>
      </p:sp>
      <p:sp>
        <p:nvSpPr>
          <p:cNvPr id="30755" name="タイトル 1"/>
          <p:cNvSpPr txBox="1">
            <a:spLocks/>
          </p:cNvSpPr>
          <p:nvPr/>
        </p:nvSpPr>
        <p:spPr bwMode="auto">
          <a:xfrm>
            <a:off x="57150" y="168275"/>
            <a:ext cx="832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rgbClr val="000000"/>
                </a:solidFill>
                <a:latin typeface="HGPｺﾞｼｯｸM" panose="020B0600000000000000" pitchFamily="50" charset="-128"/>
                <a:ea typeface="HGPｺﾞｼｯｸM" panose="020B0600000000000000" pitchFamily="50" charset="-128"/>
              </a:rPr>
              <a:t>2.2</a:t>
            </a:r>
            <a:r>
              <a:rPr lang="ja-JP" altLang="en-US" sz="2800" b="1">
                <a:solidFill>
                  <a:srgbClr val="000000"/>
                </a:solidFill>
                <a:latin typeface="HGPｺﾞｼｯｸM" panose="020B0600000000000000" pitchFamily="50" charset="-128"/>
                <a:ea typeface="HGPｺﾞｼｯｸM" panose="020B0600000000000000" pitchFamily="50" charset="-128"/>
              </a:rPr>
              <a:t>非機能要求とシステム基盤</a:t>
            </a:r>
          </a:p>
        </p:txBody>
      </p:sp>
      <p:sp>
        <p:nvSpPr>
          <p:cNvPr id="30757" name="AutoShape 1006"/>
          <p:cNvSpPr>
            <a:spLocks noChangeArrowheads="1"/>
          </p:cNvSpPr>
          <p:nvPr/>
        </p:nvSpPr>
        <p:spPr bwMode="gray">
          <a:xfrm>
            <a:off x="693738" y="4708525"/>
            <a:ext cx="2393950" cy="1524000"/>
          </a:xfrm>
          <a:prstGeom prst="roundRect">
            <a:avLst>
              <a:gd name="adj" fmla="val 5773"/>
            </a:avLst>
          </a:prstGeom>
          <a:noFill/>
          <a:ln w="50800">
            <a:solidFill>
              <a:srgbClr val="FF6600"/>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rgbClr val="000000"/>
              </a:solidFill>
              <a:latin typeface="ＭＳ Ｐゴシック" panose="020B0600070205080204" pitchFamily="50" charset="-128"/>
            </a:endParaRPr>
          </a:p>
        </p:txBody>
      </p:sp>
      <p:sp>
        <p:nvSpPr>
          <p:cNvPr id="4" name="正方形/長方形 3"/>
          <p:cNvSpPr/>
          <p:nvPr/>
        </p:nvSpPr>
        <p:spPr bwMode="auto">
          <a:xfrm>
            <a:off x="3005138" y="4733925"/>
            <a:ext cx="161925" cy="1550988"/>
          </a:xfrm>
          <a:prstGeom prst="rect">
            <a:avLst/>
          </a:prstGeom>
          <a:pattFill prst="pct75">
            <a:fgClr>
              <a:schemeClr val="bg2">
                <a:lumMod val="20000"/>
                <a:lumOff val="80000"/>
              </a:schemeClr>
            </a:fgClr>
            <a:bgClr>
              <a:schemeClr val="bg1"/>
            </a:bgClr>
          </a:pattFill>
          <a:ln w="38100" cap="flat" cmpd="dbl" algn="ctr">
            <a:noFill/>
            <a:prstDash val="solid"/>
            <a:round/>
            <a:headEnd type="none" w="med" len="med"/>
            <a:tailEnd type="none" w="med" len="med"/>
          </a:ln>
          <a:effectLst/>
        </p:spPr>
        <p:txBody>
          <a:bodyPr wrap="none" anchor="ctr"/>
          <a:lstStyle/>
          <a:p>
            <a:pPr algn="ctr" eaLnBrk="1" hangingPunct="1">
              <a:defRPr/>
            </a:pPr>
            <a:endParaRPr lang="ja-JP" altLang="en-US" sz="3200">
              <a:latin typeface="ＭＳ ゴシック" pitchFamily="49" charset="-128"/>
              <a:ea typeface="ＭＳ ゴシック" pitchFamily="49" charset="-128"/>
            </a:endParaRPr>
          </a:p>
        </p:txBody>
      </p:sp>
      <p:sp>
        <p:nvSpPr>
          <p:cNvPr id="1014"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3"/>
          <p:cNvSpPr>
            <a:spLocks noGrp="1" noChangeArrowheads="1"/>
          </p:cNvSpPr>
          <p:nvPr>
            <p:ph type="body" idx="4294967295"/>
          </p:nvPr>
        </p:nvSpPr>
        <p:spPr>
          <a:xfrm>
            <a:off x="180975" y="793750"/>
            <a:ext cx="8642350" cy="384175"/>
          </a:xfrm>
        </p:spPr>
        <p:txBody>
          <a:bodyPr lIns="0" tIns="0" rIns="0" bIns="0">
            <a:spAutoFit/>
          </a:bodyPr>
          <a:lstStyle/>
          <a:p>
            <a:pPr marL="185738" indent="-185738"/>
            <a:r>
              <a:rPr lang="ja-JP" altLang="en-US" sz="2500">
                <a:latin typeface="HGPｺﾞｼｯｸM" panose="020B0600000000000000" pitchFamily="50" charset="-128"/>
                <a:ea typeface="HGPｺﾞｼｯｸM" panose="020B0600000000000000" pitchFamily="50" charset="-128"/>
              </a:rPr>
              <a:t>ユーザ（発注者）とベンダ（受注者）の間で認識の</a:t>
            </a:r>
            <a:r>
              <a:rPr lang="ja-JP" altLang="en-US" sz="2500" b="1">
                <a:solidFill>
                  <a:srgbClr val="FF0000"/>
                </a:solidFill>
                <a:latin typeface="HGPｺﾞｼｯｸM" panose="020B0600000000000000" pitchFamily="50" charset="-128"/>
                <a:ea typeface="HGPｺﾞｼｯｸM" panose="020B0600000000000000" pitchFamily="50" charset="-128"/>
              </a:rPr>
              <a:t>ギャップ</a:t>
            </a:r>
            <a:r>
              <a:rPr lang="ja-JP" altLang="en-US" sz="2500">
                <a:latin typeface="HGPｺﾞｼｯｸM" panose="020B0600000000000000" pitchFamily="50" charset="-128"/>
                <a:ea typeface="HGPｺﾞｼｯｸM" panose="020B0600000000000000" pitchFamily="50" charset="-128"/>
              </a:rPr>
              <a:t>がある</a:t>
            </a:r>
          </a:p>
        </p:txBody>
      </p:sp>
      <p:sp>
        <p:nvSpPr>
          <p:cNvPr id="32771" name="Text Box 6"/>
          <p:cNvSpPr txBox="1">
            <a:spLocks noChangeArrowheads="1"/>
          </p:cNvSpPr>
          <p:nvPr/>
        </p:nvSpPr>
        <p:spPr bwMode="auto">
          <a:xfrm>
            <a:off x="1046163" y="1317625"/>
            <a:ext cx="2722562" cy="635000"/>
          </a:xfrm>
          <a:prstGeom prst="rect">
            <a:avLst/>
          </a:prstGeom>
          <a:solidFill>
            <a:srgbClr val="3D8347"/>
          </a:solidFill>
          <a:ln w="57150" cmpd="thinThick" algn="ctr">
            <a:solidFill>
              <a:srgbClr val="67B973"/>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lnSpc>
                <a:spcPct val="80000"/>
              </a:lnSpc>
              <a:spcBef>
                <a:spcPct val="0"/>
              </a:spcBef>
              <a:buClrTx/>
              <a:buFontTx/>
              <a:buNone/>
            </a:pPr>
            <a:r>
              <a:rPr lang="ja-JP" altLang="en-US">
                <a:solidFill>
                  <a:schemeClr val="bg1"/>
                </a:solidFill>
                <a:latin typeface="HGP創英角ｺﾞｼｯｸUB" panose="020B0900000000000000" pitchFamily="50" charset="-128"/>
                <a:ea typeface="HGP創英角ｺﾞｼｯｸUB" panose="020B0900000000000000" pitchFamily="50" charset="-128"/>
              </a:rPr>
              <a:t>ユーザ（発注者）</a:t>
            </a:r>
          </a:p>
        </p:txBody>
      </p:sp>
      <p:sp>
        <p:nvSpPr>
          <p:cNvPr id="32772" name="Text Box 7"/>
          <p:cNvSpPr txBox="1">
            <a:spLocks noChangeArrowheads="1"/>
          </p:cNvSpPr>
          <p:nvPr/>
        </p:nvSpPr>
        <p:spPr bwMode="gray">
          <a:xfrm>
            <a:off x="5354638" y="1335088"/>
            <a:ext cx="2678112" cy="635000"/>
          </a:xfrm>
          <a:prstGeom prst="rect">
            <a:avLst/>
          </a:prstGeom>
          <a:solidFill>
            <a:srgbClr val="103D7E"/>
          </a:solidFill>
          <a:ln w="57150" cmpd="thinThick" algn="ctr">
            <a:solidFill>
              <a:srgbClr val="3A73C6"/>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lnSpc>
                <a:spcPct val="80000"/>
              </a:lnSpc>
              <a:spcBef>
                <a:spcPct val="0"/>
              </a:spcBef>
              <a:buClrTx/>
              <a:buFontTx/>
              <a:buNone/>
            </a:pPr>
            <a:r>
              <a:rPr lang="ja-JP" altLang="en-US">
                <a:solidFill>
                  <a:schemeClr val="bg1"/>
                </a:solidFill>
                <a:latin typeface="HGP創英角ｺﾞｼｯｸUB" panose="020B0900000000000000" pitchFamily="50" charset="-128"/>
                <a:ea typeface="HGP創英角ｺﾞｼｯｸUB" panose="020B0900000000000000" pitchFamily="50" charset="-128"/>
              </a:rPr>
              <a:t>ベンダ（受注者）</a:t>
            </a:r>
          </a:p>
        </p:txBody>
      </p:sp>
      <p:grpSp>
        <p:nvGrpSpPr>
          <p:cNvPr id="32773" name="グループ化 22"/>
          <p:cNvGrpSpPr>
            <a:grpSpLocks/>
          </p:cNvGrpSpPr>
          <p:nvPr/>
        </p:nvGrpSpPr>
        <p:grpSpPr bwMode="auto">
          <a:xfrm>
            <a:off x="5275263" y="5486400"/>
            <a:ext cx="2833687" cy="1066800"/>
            <a:chOff x="5623066" y="4946073"/>
            <a:chExt cx="2833687" cy="1438132"/>
          </a:xfrm>
        </p:grpSpPr>
        <p:pic>
          <p:nvPicPr>
            <p:cNvPr id="32789" name="Picture 55" descr="ふきだし"/>
            <p:cNvPicPr>
              <a:picLocks noChangeAspect="1" noChangeArrowheads="1"/>
            </p:cNvPicPr>
            <p:nvPr/>
          </p:nvPicPr>
          <p:blipFill>
            <a:blip r:embed="rId3">
              <a:lum bright="54000"/>
              <a:extLst>
                <a:ext uri="{28A0092B-C50C-407E-A947-70E740481C1C}">
                  <a14:useLocalDpi xmlns:a14="http://schemas.microsoft.com/office/drawing/2010/main" val="0"/>
                </a:ext>
              </a:extLst>
            </a:blip>
            <a:srcRect/>
            <a:stretch>
              <a:fillRect/>
            </a:stretch>
          </p:blipFill>
          <p:spPr bwMode="gray">
            <a:xfrm>
              <a:off x="5623066" y="4946073"/>
              <a:ext cx="2833687" cy="1438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90" name="Text Box 56"/>
            <p:cNvSpPr txBox="1">
              <a:spLocks noChangeArrowheads="1"/>
            </p:cNvSpPr>
            <p:nvPr/>
          </p:nvSpPr>
          <p:spPr bwMode="gray">
            <a:xfrm>
              <a:off x="5834203" y="5192183"/>
              <a:ext cx="2387600" cy="92665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862222"/>
                  </a:solidFill>
                  <a:latin typeface="HGP創英角ｺﾞｼｯｸUB" panose="020B0900000000000000" pitchFamily="50" charset="-128"/>
                  <a:ea typeface="HGP創英角ｺﾞｼｯｸUB" panose="020B0900000000000000" pitchFamily="50" charset="-128"/>
                </a:rPr>
                <a:t>何を提案</a:t>
              </a:r>
              <a:endParaRPr lang="en-US" altLang="ja-JP" sz="2000" b="1">
                <a:solidFill>
                  <a:srgbClr val="862222"/>
                </a:solidFill>
                <a:latin typeface="HGP創英角ｺﾞｼｯｸUB" panose="020B0900000000000000" pitchFamily="50" charset="-128"/>
                <a:ea typeface="HGP創英角ｺﾞｼｯｸUB" panose="020B0900000000000000" pitchFamily="50" charset="-128"/>
              </a:endParaRPr>
            </a:p>
            <a:p>
              <a:pPr algn="ctr" eaLnBrk="1" hangingPunct="1">
                <a:spcBef>
                  <a:spcPct val="0"/>
                </a:spcBef>
                <a:buClrTx/>
                <a:buFontTx/>
                <a:buNone/>
              </a:pPr>
              <a:r>
                <a:rPr lang="ja-JP" altLang="en-US" sz="2000">
                  <a:solidFill>
                    <a:srgbClr val="862222"/>
                  </a:solidFill>
                  <a:latin typeface="HGP創英角ｺﾞｼｯｸUB" panose="020B0900000000000000" pitchFamily="50" charset="-128"/>
                  <a:ea typeface="HGP創英角ｺﾞｼｯｸUB" panose="020B0900000000000000" pitchFamily="50" charset="-128"/>
                </a:rPr>
                <a:t>して良いかわからない</a:t>
              </a:r>
            </a:p>
          </p:txBody>
        </p:sp>
      </p:grpSp>
      <p:sp>
        <p:nvSpPr>
          <p:cNvPr id="32775" name="AutoShape 8"/>
          <p:cNvSpPr>
            <a:spLocks noChangeArrowheads="1"/>
          </p:cNvSpPr>
          <p:nvPr/>
        </p:nvSpPr>
        <p:spPr bwMode="blackWhite">
          <a:xfrm>
            <a:off x="512763" y="2130425"/>
            <a:ext cx="3789362" cy="520700"/>
          </a:xfrm>
          <a:prstGeom prst="roundRect">
            <a:avLst>
              <a:gd name="adj" fmla="val 16667"/>
            </a:avLst>
          </a:prstGeom>
          <a:solidFill>
            <a:srgbClr val="A9D7B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定性的な要求しかできない</a:t>
            </a:r>
          </a:p>
        </p:txBody>
      </p:sp>
      <p:sp>
        <p:nvSpPr>
          <p:cNvPr id="32776" name="AutoShape 10"/>
          <p:cNvSpPr>
            <a:spLocks noChangeArrowheads="1"/>
          </p:cNvSpPr>
          <p:nvPr/>
        </p:nvSpPr>
        <p:spPr bwMode="blackGray">
          <a:xfrm>
            <a:off x="4799013" y="2144713"/>
            <a:ext cx="3789362" cy="520700"/>
          </a:xfrm>
          <a:prstGeom prst="roundRect">
            <a:avLst>
              <a:gd name="adj" fmla="val 16667"/>
            </a:avLst>
          </a:prstGeom>
          <a:solidFill>
            <a:srgbClr val="99C0EF"/>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定量的な要求を望む</a:t>
            </a:r>
          </a:p>
        </p:txBody>
      </p:sp>
      <p:sp>
        <p:nvSpPr>
          <p:cNvPr id="32777" name="AutoShape 8"/>
          <p:cNvSpPr>
            <a:spLocks noChangeArrowheads="1"/>
          </p:cNvSpPr>
          <p:nvPr/>
        </p:nvSpPr>
        <p:spPr bwMode="blackWhite">
          <a:xfrm>
            <a:off x="512763" y="2828925"/>
            <a:ext cx="3789362" cy="520700"/>
          </a:xfrm>
          <a:prstGeom prst="roundRect">
            <a:avLst>
              <a:gd name="adj" fmla="val 16667"/>
            </a:avLst>
          </a:prstGeom>
          <a:solidFill>
            <a:srgbClr val="A9D7B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抽象的な要求しかできない</a:t>
            </a:r>
          </a:p>
        </p:txBody>
      </p:sp>
      <p:sp>
        <p:nvSpPr>
          <p:cNvPr id="32778" name="AutoShape 10"/>
          <p:cNvSpPr>
            <a:spLocks noChangeArrowheads="1"/>
          </p:cNvSpPr>
          <p:nvPr/>
        </p:nvSpPr>
        <p:spPr bwMode="blackGray">
          <a:xfrm>
            <a:off x="4799013" y="2840038"/>
            <a:ext cx="3789362" cy="520700"/>
          </a:xfrm>
          <a:prstGeom prst="roundRect">
            <a:avLst>
              <a:gd name="adj" fmla="val 16667"/>
            </a:avLst>
          </a:prstGeom>
          <a:solidFill>
            <a:srgbClr val="99C0EF"/>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具体的な要求を望む</a:t>
            </a:r>
          </a:p>
        </p:txBody>
      </p:sp>
      <p:sp>
        <p:nvSpPr>
          <p:cNvPr id="32779" name="AutoShape 8"/>
          <p:cNvSpPr>
            <a:spLocks noChangeArrowheads="1"/>
          </p:cNvSpPr>
          <p:nvPr/>
        </p:nvSpPr>
        <p:spPr bwMode="blackWhite">
          <a:xfrm>
            <a:off x="512763" y="3527425"/>
            <a:ext cx="3789362" cy="520700"/>
          </a:xfrm>
          <a:prstGeom prst="roundRect">
            <a:avLst>
              <a:gd name="adj" fmla="val 16667"/>
            </a:avLst>
          </a:prstGeom>
          <a:solidFill>
            <a:srgbClr val="A9D7B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技術的なイメージができない</a:t>
            </a:r>
          </a:p>
        </p:txBody>
      </p:sp>
      <p:sp>
        <p:nvSpPr>
          <p:cNvPr id="32780" name="AutoShape 10"/>
          <p:cNvSpPr>
            <a:spLocks noChangeArrowheads="1"/>
          </p:cNvSpPr>
          <p:nvPr/>
        </p:nvSpPr>
        <p:spPr bwMode="blackGray">
          <a:xfrm>
            <a:off x="4799013" y="3535363"/>
            <a:ext cx="3789362" cy="520700"/>
          </a:xfrm>
          <a:prstGeom prst="roundRect">
            <a:avLst>
              <a:gd name="adj" fmla="val 16667"/>
            </a:avLst>
          </a:prstGeom>
          <a:solidFill>
            <a:srgbClr val="99C0EF"/>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わかりやすく説明できない</a:t>
            </a:r>
          </a:p>
        </p:txBody>
      </p:sp>
      <p:grpSp>
        <p:nvGrpSpPr>
          <p:cNvPr id="32781" name="グループ化 40"/>
          <p:cNvGrpSpPr>
            <a:grpSpLocks/>
          </p:cNvGrpSpPr>
          <p:nvPr/>
        </p:nvGrpSpPr>
        <p:grpSpPr bwMode="auto">
          <a:xfrm>
            <a:off x="971550" y="5554663"/>
            <a:ext cx="2833688" cy="1020762"/>
            <a:chOff x="971985" y="5555138"/>
            <a:chExt cx="2833687" cy="1352074"/>
          </a:xfrm>
        </p:grpSpPr>
        <p:pic>
          <p:nvPicPr>
            <p:cNvPr id="32787" name="Picture 48" descr="ふきだし"/>
            <p:cNvPicPr>
              <a:picLocks noChangeAspect="1" noChangeArrowheads="1"/>
            </p:cNvPicPr>
            <p:nvPr/>
          </p:nvPicPr>
          <p:blipFill>
            <a:blip r:embed="rId4">
              <a:lum bright="54000"/>
              <a:extLst>
                <a:ext uri="{28A0092B-C50C-407E-A947-70E740481C1C}">
                  <a14:useLocalDpi xmlns:a14="http://schemas.microsoft.com/office/drawing/2010/main" val="0"/>
                </a:ext>
              </a:extLst>
            </a:blip>
            <a:srcRect/>
            <a:stretch>
              <a:fillRect/>
            </a:stretch>
          </p:blipFill>
          <p:spPr bwMode="gray">
            <a:xfrm>
              <a:off x="971985" y="5555138"/>
              <a:ext cx="2833687" cy="1352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88" name="Text Box 49"/>
            <p:cNvSpPr txBox="1">
              <a:spLocks noChangeArrowheads="1"/>
            </p:cNvSpPr>
            <p:nvPr/>
          </p:nvSpPr>
          <p:spPr bwMode="gray">
            <a:xfrm>
              <a:off x="1108510" y="5624528"/>
              <a:ext cx="2549524" cy="912598"/>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862222"/>
                  </a:solidFill>
                  <a:latin typeface="HGP創英角ｺﾞｼｯｸUB" panose="020B0900000000000000" pitchFamily="50" charset="-128"/>
                  <a:ea typeface="HGP創英角ｺﾞｼｯｸUB" panose="020B0900000000000000" pitchFamily="50" charset="-128"/>
                </a:rPr>
                <a:t>どう提示</a:t>
              </a:r>
              <a:endParaRPr lang="en-US" altLang="ja-JP" sz="2000" b="1">
                <a:solidFill>
                  <a:srgbClr val="862222"/>
                </a:solidFill>
                <a:latin typeface="HGP創英角ｺﾞｼｯｸUB" panose="020B0900000000000000" pitchFamily="50" charset="-128"/>
                <a:ea typeface="HGP創英角ｺﾞｼｯｸUB" panose="020B0900000000000000" pitchFamily="50" charset="-128"/>
              </a:endParaRPr>
            </a:p>
            <a:p>
              <a:pPr algn="ctr" eaLnBrk="1" hangingPunct="1">
                <a:spcBef>
                  <a:spcPct val="0"/>
                </a:spcBef>
                <a:buClrTx/>
                <a:buFontTx/>
                <a:buNone/>
              </a:pPr>
              <a:r>
                <a:rPr lang="ja-JP" altLang="en-US" sz="2000">
                  <a:solidFill>
                    <a:srgbClr val="862222"/>
                  </a:solidFill>
                  <a:latin typeface="HGP創英角ｺﾞｼｯｸUB" panose="020B0900000000000000" pitchFamily="50" charset="-128"/>
                  <a:ea typeface="HGP創英角ｺﾞｼｯｸUB" panose="020B0900000000000000" pitchFamily="50" charset="-128"/>
                </a:rPr>
                <a:t>して良いかわからない</a:t>
              </a:r>
            </a:p>
          </p:txBody>
        </p:sp>
      </p:grpSp>
      <p:sp>
        <p:nvSpPr>
          <p:cNvPr id="32782" name="AutoShape 8"/>
          <p:cNvSpPr>
            <a:spLocks noChangeArrowheads="1"/>
          </p:cNvSpPr>
          <p:nvPr/>
        </p:nvSpPr>
        <p:spPr bwMode="blackWhite">
          <a:xfrm>
            <a:off x="512763" y="4225925"/>
            <a:ext cx="3789362" cy="520700"/>
          </a:xfrm>
          <a:prstGeom prst="roundRect">
            <a:avLst>
              <a:gd name="adj" fmla="val 16667"/>
            </a:avLst>
          </a:prstGeom>
          <a:solidFill>
            <a:srgbClr val="A9D7B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業務にあった要求が示せない</a:t>
            </a:r>
          </a:p>
        </p:txBody>
      </p:sp>
      <p:sp>
        <p:nvSpPr>
          <p:cNvPr id="32783" name="AutoShape 10"/>
          <p:cNvSpPr>
            <a:spLocks noChangeArrowheads="1"/>
          </p:cNvSpPr>
          <p:nvPr/>
        </p:nvSpPr>
        <p:spPr bwMode="blackGray">
          <a:xfrm>
            <a:off x="4799013" y="4230688"/>
            <a:ext cx="3789362" cy="520700"/>
          </a:xfrm>
          <a:prstGeom prst="roundRect">
            <a:avLst>
              <a:gd name="adj" fmla="val 16667"/>
            </a:avLst>
          </a:prstGeom>
          <a:solidFill>
            <a:srgbClr val="99C0EF"/>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業務ごとに最適解が異なる</a:t>
            </a:r>
          </a:p>
        </p:txBody>
      </p:sp>
      <p:sp>
        <p:nvSpPr>
          <p:cNvPr id="32784" name="AutoShape 8"/>
          <p:cNvSpPr>
            <a:spLocks noChangeArrowheads="1"/>
          </p:cNvSpPr>
          <p:nvPr/>
        </p:nvSpPr>
        <p:spPr bwMode="blackWhite">
          <a:xfrm>
            <a:off x="512763" y="4924425"/>
            <a:ext cx="3789362" cy="520700"/>
          </a:xfrm>
          <a:prstGeom prst="roundRect">
            <a:avLst>
              <a:gd name="adj" fmla="val 16667"/>
            </a:avLst>
          </a:prstGeom>
          <a:solidFill>
            <a:srgbClr val="A9D7B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ベンダから提案してほしい</a:t>
            </a:r>
          </a:p>
        </p:txBody>
      </p:sp>
      <p:sp>
        <p:nvSpPr>
          <p:cNvPr id="32785" name="AutoShape 10"/>
          <p:cNvSpPr>
            <a:spLocks noChangeArrowheads="1"/>
          </p:cNvSpPr>
          <p:nvPr/>
        </p:nvSpPr>
        <p:spPr bwMode="blackGray">
          <a:xfrm>
            <a:off x="4799013" y="4924425"/>
            <a:ext cx="3789362" cy="520700"/>
          </a:xfrm>
          <a:prstGeom prst="roundRect">
            <a:avLst>
              <a:gd name="adj" fmla="val 16667"/>
            </a:avLst>
          </a:prstGeom>
          <a:solidFill>
            <a:srgbClr val="99C0EF"/>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131A1F"/>
                </a:solidFill>
                <a:latin typeface="HGP創英角ｺﾞｼｯｸUB" panose="020B0900000000000000" pitchFamily="50" charset="-128"/>
                <a:ea typeface="HGP創英角ｺﾞｼｯｸUB" panose="020B0900000000000000" pitchFamily="50" charset="-128"/>
              </a:rPr>
              <a:t>期待レベルが把握できない</a:t>
            </a:r>
          </a:p>
        </p:txBody>
      </p:sp>
      <p:sp>
        <p:nvSpPr>
          <p:cNvPr id="32786" name="タイトル 1"/>
          <p:cNvSpPr txBox="1">
            <a:spLocks/>
          </p:cNvSpPr>
          <p:nvPr/>
        </p:nvSpPr>
        <p:spPr bwMode="auto">
          <a:xfrm>
            <a:off x="57150" y="168275"/>
            <a:ext cx="832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rgbClr val="000000"/>
                </a:solidFill>
                <a:latin typeface="HGPｺﾞｼｯｸM" panose="020B0600000000000000" pitchFamily="50" charset="-128"/>
                <a:ea typeface="HGPｺﾞｼｯｸM" panose="020B0600000000000000" pitchFamily="50" charset="-128"/>
              </a:rPr>
              <a:t>2.3</a:t>
            </a:r>
            <a:r>
              <a:rPr lang="ja-JP" altLang="en-US" sz="2800" b="1">
                <a:solidFill>
                  <a:srgbClr val="000000"/>
                </a:solidFill>
                <a:latin typeface="HGPｺﾞｼｯｸM" panose="020B0600000000000000" pitchFamily="50" charset="-128"/>
                <a:ea typeface="HGPｺﾞｼｯｸM" panose="020B0600000000000000" pitchFamily="50" charset="-128"/>
              </a:rPr>
              <a:t>非機能要求に関する課題</a:t>
            </a:r>
            <a:r>
              <a:rPr lang="en-US" altLang="ja-JP" sz="2800" b="1">
                <a:solidFill>
                  <a:srgbClr val="000000"/>
                </a:solidFill>
                <a:latin typeface="HGPｺﾞｼｯｸM" panose="020B0600000000000000" pitchFamily="50" charset="-128"/>
                <a:ea typeface="HGPｺﾞｼｯｸM" panose="020B0600000000000000" pitchFamily="50" charset="-128"/>
              </a:rPr>
              <a:t>(1/2)</a:t>
            </a:r>
            <a:endParaRPr lang="ja-JP" altLang="en-US" sz="2800" b="1">
              <a:solidFill>
                <a:srgbClr val="000000"/>
              </a:solidFill>
              <a:latin typeface="HGPｺﾞｼｯｸM" panose="020B0600000000000000" pitchFamily="50" charset="-128"/>
              <a:ea typeface="HGPｺﾞｼｯｸM" panose="020B0600000000000000" pitchFamily="50" charset="-128"/>
            </a:endParaRPr>
          </a:p>
        </p:txBody>
      </p:sp>
      <p:sp>
        <p:nvSpPr>
          <p:cNvPr id="23"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4"/>
          <p:cNvSpPr>
            <a:spLocks noGrp="1" noChangeArrowheads="1"/>
          </p:cNvSpPr>
          <p:nvPr>
            <p:ph type="body" idx="4294967295"/>
          </p:nvPr>
        </p:nvSpPr>
        <p:spPr>
          <a:xfrm>
            <a:off x="146050" y="892175"/>
            <a:ext cx="9017000" cy="381000"/>
          </a:xfrm>
        </p:spPr>
        <p:txBody>
          <a:bodyPr lIns="0" tIns="0" rIns="0" bIns="0">
            <a:spAutoFit/>
          </a:bodyPr>
          <a:lstStyle/>
          <a:p>
            <a:pPr marL="185738" indent="-185738"/>
            <a:r>
              <a:rPr lang="ja-JP" altLang="en-US" sz="2500">
                <a:latin typeface="HGPｺﾞｼｯｸM" panose="020B0600000000000000" pitchFamily="50" charset="-128"/>
                <a:ea typeface="HGPｺﾞｼｯｸM" panose="020B0600000000000000" pitchFamily="50" charset="-128"/>
              </a:rPr>
              <a:t>非機能要求のギャップがシステム開発・運用のリスクとなる</a:t>
            </a:r>
          </a:p>
        </p:txBody>
      </p:sp>
      <p:sp>
        <p:nvSpPr>
          <p:cNvPr id="34819" name="Rectangle 5"/>
          <p:cNvSpPr>
            <a:spLocks noChangeArrowheads="1"/>
          </p:cNvSpPr>
          <p:nvPr/>
        </p:nvSpPr>
        <p:spPr bwMode="auto">
          <a:xfrm>
            <a:off x="539750" y="3292475"/>
            <a:ext cx="8251825" cy="817563"/>
          </a:xfrm>
          <a:prstGeom prst="rect">
            <a:avLst/>
          </a:prstGeom>
          <a:solidFill>
            <a:srgbClr val="800000"/>
          </a:solidFill>
          <a:ln w="25400">
            <a:solidFill>
              <a:schemeClr val="tx1"/>
            </a:solidFill>
            <a:miter lim="800000"/>
            <a:headEnd/>
            <a:tailEnd/>
          </a:ln>
        </p:spPr>
        <p:txBody>
          <a:bodyPr anchor="ctr"/>
          <a:lstStyle>
            <a:lvl1pPr marL="269875" indent="-269875">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
                <a:srgbClr val="6699FF"/>
              </a:buClr>
              <a:buFont typeface="Wingdings" panose="05000000000000000000" pitchFamily="2" charset="2"/>
              <a:buBlip>
                <a:blip r:embed="rId3"/>
              </a:buBlip>
            </a:pPr>
            <a:r>
              <a:rPr lang="ja-JP" altLang="en-US">
                <a:solidFill>
                  <a:schemeClr val="bg1"/>
                </a:solidFill>
                <a:latin typeface="HGP創英角ｺﾞｼｯｸUB" panose="020B0900000000000000" pitchFamily="50" charset="-128"/>
                <a:ea typeface="ＭＳ ゴシック" panose="020B0609070205080204" pitchFamily="49" charset="-128"/>
              </a:rPr>
              <a:t>具体化が進んでいない上流工程で決めきることは困難</a:t>
            </a:r>
          </a:p>
          <a:p>
            <a:pPr algn="ctr" eaLnBrk="1" hangingPunct="1">
              <a:spcBef>
                <a:spcPct val="0"/>
              </a:spcBef>
              <a:buClr>
                <a:srgbClr val="6699FF"/>
              </a:buClr>
              <a:buFont typeface="Wingdings" panose="05000000000000000000" pitchFamily="2" charset="2"/>
              <a:buBlip>
                <a:blip r:embed="rId3"/>
              </a:buBlip>
            </a:pPr>
            <a:r>
              <a:rPr lang="ja-JP" altLang="en-US">
                <a:solidFill>
                  <a:schemeClr val="bg1"/>
                </a:solidFill>
                <a:latin typeface="HGP創英角ｺﾞｼｯｸUB" panose="020B0900000000000000" pitchFamily="50" charset="-128"/>
                <a:ea typeface="ＭＳ ゴシック" panose="020B0609070205080204" pitchFamily="49" charset="-128"/>
              </a:rPr>
              <a:t>ユーザ・ベンダで共通認識を持てない、合意できない</a:t>
            </a:r>
          </a:p>
        </p:txBody>
      </p:sp>
      <p:sp>
        <p:nvSpPr>
          <p:cNvPr id="34820" name="Rectangle 6"/>
          <p:cNvSpPr>
            <a:spLocks noChangeArrowheads="1"/>
          </p:cNvSpPr>
          <p:nvPr/>
        </p:nvSpPr>
        <p:spPr bwMode="auto">
          <a:xfrm>
            <a:off x="5502275" y="1676400"/>
            <a:ext cx="1754188" cy="860425"/>
          </a:xfrm>
          <a:prstGeom prst="rect">
            <a:avLst/>
          </a:pr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60000"/>
              </a:lnSpc>
              <a:spcBef>
                <a:spcPct val="50000"/>
              </a:spcBef>
              <a:buClrTx/>
              <a:buFontTx/>
              <a:buNone/>
            </a:pPr>
            <a:r>
              <a:rPr lang="ja-JP" altLang="en-US" b="1">
                <a:solidFill>
                  <a:schemeClr val="bg1"/>
                </a:solidFill>
                <a:latin typeface="HGP創英角ｺﾞｼｯｸUB" panose="020B0900000000000000" pitchFamily="50" charset="-128"/>
              </a:rPr>
              <a:t>ベンダ</a:t>
            </a:r>
          </a:p>
          <a:p>
            <a:pPr algn="ctr" eaLnBrk="1" hangingPunct="1">
              <a:lnSpc>
                <a:spcPct val="60000"/>
              </a:lnSpc>
              <a:spcBef>
                <a:spcPct val="50000"/>
              </a:spcBef>
              <a:buClrTx/>
              <a:buFontTx/>
              <a:buNone/>
            </a:pPr>
            <a:r>
              <a:rPr lang="ja-JP" altLang="en-US" b="1">
                <a:solidFill>
                  <a:schemeClr val="bg1"/>
                </a:solidFill>
                <a:latin typeface="HGP創英角ｺﾞｼｯｸUB" panose="020B0900000000000000" pitchFamily="50" charset="-128"/>
              </a:rPr>
              <a:t>（受注者）</a:t>
            </a:r>
          </a:p>
        </p:txBody>
      </p:sp>
      <p:sp>
        <p:nvSpPr>
          <p:cNvPr id="34821" name="AutoShape 7"/>
          <p:cNvSpPr>
            <a:spLocks noChangeArrowheads="1"/>
          </p:cNvSpPr>
          <p:nvPr/>
        </p:nvSpPr>
        <p:spPr bwMode="auto">
          <a:xfrm rot="4909928">
            <a:off x="4119563" y="1219200"/>
            <a:ext cx="746125" cy="1647825"/>
          </a:xfrm>
          <a:prstGeom prst="irregularSeal2">
            <a:avLst/>
          </a:prstGeom>
          <a:gradFill rotWithShape="1">
            <a:gsLst>
              <a:gs pos="0">
                <a:srgbClr val="FF6600"/>
              </a:gs>
              <a:gs pos="100000">
                <a:srgbClr val="CC0000"/>
              </a:gs>
            </a:gsLst>
            <a:path path="shape">
              <a:fillToRect l="50000" t="50000" r="50000" b="50000"/>
            </a:path>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34822" name="Text Box 8"/>
          <p:cNvSpPr txBox="1">
            <a:spLocks noChangeArrowheads="1"/>
          </p:cNvSpPr>
          <p:nvPr/>
        </p:nvSpPr>
        <p:spPr bwMode="auto">
          <a:xfrm rot="-138358">
            <a:off x="3613150" y="2314575"/>
            <a:ext cx="19050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500">
                <a:solidFill>
                  <a:srgbClr val="CC0000"/>
                </a:solidFill>
                <a:latin typeface="HGP創英角ｺﾞｼｯｸUB" panose="020B0900000000000000" pitchFamily="50" charset="-128"/>
                <a:ea typeface="ＭＳ ゴシック" panose="020B0609070205080204" pitchFamily="49" charset="-128"/>
              </a:rPr>
              <a:t>ギャップ発生</a:t>
            </a:r>
          </a:p>
        </p:txBody>
      </p:sp>
      <p:sp>
        <p:nvSpPr>
          <p:cNvPr id="34823" name="Rectangle 10"/>
          <p:cNvSpPr>
            <a:spLocks noChangeArrowheads="1"/>
          </p:cNvSpPr>
          <p:nvPr/>
        </p:nvSpPr>
        <p:spPr bwMode="auto">
          <a:xfrm>
            <a:off x="685800" y="5006975"/>
            <a:ext cx="3786188" cy="1158875"/>
          </a:xfrm>
          <a:prstGeom prst="rect">
            <a:avLst/>
          </a:prstGeom>
          <a:solidFill>
            <a:srgbClr val="FFFF99"/>
          </a:solidFill>
          <a:ln w="25400">
            <a:solidFill>
              <a:schemeClr val="tx1"/>
            </a:solidFill>
            <a:miter lim="800000"/>
            <a:headEnd/>
            <a:tailEnd/>
          </a:ln>
        </p:spPr>
        <p:txBody>
          <a:bodyPr lIns="0" rIns="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ＭＳ Ｐゴシック" panose="020B0600070205080204" pitchFamily="50" charset="-128"/>
              </a:rPr>
              <a:t>システム開発（プロジェクト運営）の成否へ影響</a:t>
            </a:r>
          </a:p>
          <a:p>
            <a:pPr algn="ctr" eaLnBrk="1" hangingPunct="1">
              <a:spcBef>
                <a:spcPct val="0"/>
              </a:spcBef>
              <a:buClrTx/>
              <a:buFontTx/>
              <a:buNone/>
            </a:pPr>
            <a:r>
              <a:rPr lang="en-US" altLang="ja-JP" sz="2000">
                <a:solidFill>
                  <a:schemeClr val="tx2"/>
                </a:solidFill>
                <a:latin typeface="ＭＳ Ｐゴシック" panose="020B0600070205080204" pitchFamily="50" charset="-128"/>
              </a:rPr>
              <a:t>[</a:t>
            </a:r>
            <a:r>
              <a:rPr lang="ja-JP" altLang="en-US" sz="2000">
                <a:solidFill>
                  <a:schemeClr val="tx2"/>
                </a:solidFill>
                <a:latin typeface="ＭＳ Ｐゴシック" panose="020B0600070205080204" pitchFamily="50" charset="-128"/>
              </a:rPr>
              <a:t>基盤の変更、下流で問題発覚</a:t>
            </a:r>
            <a:r>
              <a:rPr lang="en-US" altLang="ja-JP" sz="2000">
                <a:solidFill>
                  <a:schemeClr val="tx2"/>
                </a:solidFill>
                <a:latin typeface="ＭＳ Ｐゴシック" panose="020B0600070205080204" pitchFamily="50" charset="-128"/>
              </a:rPr>
              <a:t>]</a:t>
            </a:r>
          </a:p>
        </p:txBody>
      </p:sp>
      <p:sp>
        <p:nvSpPr>
          <p:cNvPr id="34824" name="AutoShape 11"/>
          <p:cNvSpPr>
            <a:spLocks noChangeArrowheads="1"/>
          </p:cNvSpPr>
          <p:nvPr/>
        </p:nvSpPr>
        <p:spPr bwMode="auto">
          <a:xfrm>
            <a:off x="203200" y="4524375"/>
            <a:ext cx="731838" cy="792163"/>
          </a:xfrm>
          <a:prstGeom prst="irregularSeal1">
            <a:avLst/>
          </a:prstGeom>
          <a:gradFill rotWithShape="1">
            <a:gsLst>
              <a:gs pos="0">
                <a:srgbClr val="FF6600"/>
              </a:gs>
              <a:gs pos="100000">
                <a:srgbClr val="CC0000"/>
              </a:gs>
            </a:gsLst>
            <a:path path="shape">
              <a:fillToRect l="50000" t="50000" r="50000" b="50000"/>
            </a:path>
          </a:gradFill>
          <a:ln w="28575" algn="ctr">
            <a:solidFill>
              <a:schemeClr val="bg1"/>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34825" name="Rectangle 12"/>
          <p:cNvSpPr>
            <a:spLocks noChangeArrowheads="1"/>
          </p:cNvSpPr>
          <p:nvPr/>
        </p:nvSpPr>
        <p:spPr bwMode="auto">
          <a:xfrm>
            <a:off x="4598988" y="5006975"/>
            <a:ext cx="4065587" cy="1158875"/>
          </a:xfrm>
          <a:prstGeom prst="rect">
            <a:avLst/>
          </a:prstGeom>
          <a:solidFill>
            <a:srgbClr val="FFFF99"/>
          </a:solidFill>
          <a:ln w="25400">
            <a:solidFill>
              <a:schemeClr val="tx1"/>
            </a:solidFill>
            <a:miter lim="800000"/>
            <a:headEnd/>
            <a:tailEnd/>
          </a:ln>
        </p:spPr>
        <p:txBody>
          <a:bodyPr lIns="54000" rIns="54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ＭＳ Ｐゴシック" panose="020B0600070205080204" pitchFamily="50" charset="-128"/>
              </a:rPr>
              <a:t>システム運用上のリスク拡大</a:t>
            </a:r>
            <a:br>
              <a:rPr lang="ja-JP" altLang="en-US" sz="2000">
                <a:solidFill>
                  <a:schemeClr val="tx2"/>
                </a:solidFill>
                <a:latin typeface="ＭＳ Ｐゴシック" panose="020B0600070205080204" pitchFamily="50" charset="-128"/>
              </a:rPr>
            </a:br>
            <a:r>
              <a:rPr lang="en-US" altLang="ja-JP" sz="2000">
                <a:solidFill>
                  <a:schemeClr val="tx2"/>
                </a:solidFill>
                <a:latin typeface="ＭＳ Ｐゴシック" panose="020B0600070205080204" pitchFamily="50" charset="-128"/>
              </a:rPr>
              <a:t>[</a:t>
            </a:r>
            <a:r>
              <a:rPr lang="ja-JP" altLang="en-US" sz="2000">
                <a:solidFill>
                  <a:schemeClr val="tx2"/>
                </a:solidFill>
                <a:latin typeface="ＭＳ Ｐゴシック" panose="020B0600070205080204" pitchFamily="50" charset="-128"/>
              </a:rPr>
              <a:t>想定外、あるいは、</a:t>
            </a:r>
            <a:br>
              <a:rPr lang="ja-JP" altLang="en-US" sz="2000">
                <a:solidFill>
                  <a:schemeClr val="tx2"/>
                </a:solidFill>
                <a:latin typeface="ＭＳ Ｐゴシック" panose="020B0600070205080204" pitchFamily="50" charset="-128"/>
              </a:rPr>
            </a:br>
            <a:r>
              <a:rPr lang="ja-JP" altLang="en-US" sz="2000">
                <a:solidFill>
                  <a:schemeClr val="tx2"/>
                </a:solidFill>
                <a:latin typeface="ＭＳ Ｐゴシック" panose="020B0600070205080204" pitchFamily="50" charset="-128"/>
              </a:rPr>
              <a:t>極限状態での</a:t>
            </a:r>
            <a:r>
              <a:rPr lang="ja-JP" altLang="ja-JP" sz="2000">
                <a:solidFill>
                  <a:schemeClr val="tx2"/>
                </a:solidFill>
                <a:latin typeface="ＭＳ Ｐゴシック" panose="020B0600070205080204" pitchFamily="50" charset="-128"/>
              </a:rPr>
              <a:t>利用</a:t>
            </a:r>
            <a:r>
              <a:rPr lang="ja-JP" altLang="en-US" sz="2000">
                <a:solidFill>
                  <a:schemeClr val="tx2"/>
                </a:solidFill>
                <a:latin typeface="ＭＳ Ｐゴシック" panose="020B0600070205080204" pitchFamily="50" charset="-128"/>
              </a:rPr>
              <a:t>運用</a:t>
            </a:r>
            <a:r>
              <a:rPr lang="en-US" altLang="ja-JP" sz="2000">
                <a:solidFill>
                  <a:schemeClr val="tx2"/>
                </a:solidFill>
                <a:latin typeface="ＭＳ Ｐゴシック" panose="020B0600070205080204" pitchFamily="50" charset="-128"/>
              </a:rPr>
              <a:t>]</a:t>
            </a:r>
          </a:p>
        </p:txBody>
      </p:sp>
      <p:sp>
        <p:nvSpPr>
          <p:cNvPr id="34826" name="AutoShape 13"/>
          <p:cNvSpPr>
            <a:spLocks noChangeArrowheads="1"/>
          </p:cNvSpPr>
          <p:nvPr/>
        </p:nvSpPr>
        <p:spPr bwMode="auto">
          <a:xfrm>
            <a:off x="8210550" y="4610100"/>
            <a:ext cx="733425" cy="792163"/>
          </a:xfrm>
          <a:prstGeom prst="irregularSeal1">
            <a:avLst/>
          </a:prstGeom>
          <a:gradFill rotWithShape="1">
            <a:gsLst>
              <a:gs pos="0">
                <a:srgbClr val="FF6600"/>
              </a:gs>
              <a:gs pos="100000">
                <a:srgbClr val="CC0000"/>
              </a:gs>
            </a:gsLst>
            <a:path path="shape">
              <a:fillToRect l="50000" t="50000" r="50000" b="50000"/>
            </a:path>
          </a:gradFill>
          <a:ln w="28575" algn="ctr">
            <a:solidFill>
              <a:schemeClr val="bg1"/>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nvGrpSpPr>
          <p:cNvPr id="34827" name="Group 29"/>
          <p:cNvGrpSpPr>
            <a:grpSpLocks/>
          </p:cNvGrpSpPr>
          <p:nvPr/>
        </p:nvGrpSpPr>
        <p:grpSpPr bwMode="auto">
          <a:xfrm>
            <a:off x="3219450" y="4175125"/>
            <a:ext cx="2662238" cy="771525"/>
            <a:chOff x="2028" y="2630"/>
            <a:chExt cx="1677" cy="486"/>
          </a:xfrm>
        </p:grpSpPr>
        <p:sp>
          <p:nvSpPr>
            <p:cNvPr id="34834" name="AutoShape 15"/>
            <p:cNvSpPr>
              <a:spLocks noChangeArrowheads="1"/>
            </p:cNvSpPr>
            <p:nvPr/>
          </p:nvSpPr>
          <p:spPr bwMode="gray">
            <a:xfrm>
              <a:off x="2028" y="2630"/>
              <a:ext cx="1677" cy="486"/>
            </a:xfrm>
            <a:prstGeom prst="downArrow">
              <a:avLst>
                <a:gd name="adj1" fmla="val 58954"/>
                <a:gd name="adj2" fmla="val 66329"/>
              </a:avLst>
            </a:prstGeom>
            <a:solidFill>
              <a:srgbClr val="33333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34835" name="Rectangle 16"/>
            <p:cNvSpPr>
              <a:spLocks noChangeArrowheads="1"/>
            </p:cNvSpPr>
            <p:nvPr/>
          </p:nvSpPr>
          <p:spPr bwMode="gray">
            <a:xfrm>
              <a:off x="2585" y="2648"/>
              <a:ext cx="576" cy="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80000"/>
                </a:lnSpc>
                <a:spcBef>
                  <a:spcPct val="50000"/>
                </a:spcBef>
                <a:buClrTx/>
                <a:buFontTx/>
                <a:buNone/>
              </a:pPr>
              <a:r>
                <a:rPr lang="ja-JP" altLang="en-US">
                  <a:solidFill>
                    <a:srgbClr val="FFFFCC"/>
                  </a:solidFill>
                  <a:latin typeface="HGP創英角ｺﾞｼｯｸUB" panose="020B0900000000000000" pitchFamily="50" charset="-128"/>
                  <a:ea typeface="ＭＳ ゴシック" panose="020B0609070205080204" pitchFamily="49" charset="-128"/>
                </a:rPr>
                <a:t>リスク</a:t>
              </a:r>
            </a:p>
            <a:p>
              <a:pPr algn="ctr" eaLnBrk="1" hangingPunct="1">
                <a:lnSpc>
                  <a:spcPct val="80000"/>
                </a:lnSpc>
                <a:spcBef>
                  <a:spcPct val="0"/>
                </a:spcBef>
                <a:buClrTx/>
                <a:buFontTx/>
                <a:buNone/>
              </a:pPr>
              <a:r>
                <a:rPr lang="ja-JP" altLang="en-US">
                  <a:solidFill>
                    <a:srgbClr val="FFFFCC"/>
                  </a:solidFill>
                  <a:latin typeface="HGP創英角ｺﾞｼｯｸUB" panose="020B0900000000000000" pitchFamily="50" charset="-128"/>
                  <a:ea typeface="ＭＳ ゴシック" panose="020B0609070205080204" pitchFamily="49" charset="-128"/>
                </a:rPr>
                <a:t>誘発</a:t>
              </a:r>
            </a:p>
          </p:txBody>
        </p:sp>
      </p:grpSp>
      <p:grpSp>
        <p:nvGrpSpPr>
          <p:cNvPr id="34828" name="Group 22"/>
          <p:cNvGrpSpPr>
            <a:grpSpLocks/>
          </p:cNvGrpSpPr>
          <p:nvPr/>
        </p:nvGrpSpPr>
        <p:grpSpPr bwMode="auto">
          <a:xfrm>
            <a:off x="3717925" y="2695575"/>
            <a:ext cx="1665288" cy="550863"/>
            <a:chOff x="2355" y="1698"/>
            <a:chExt cx="1049" cy="347"/>
          </a:xfrm>
        </p:grpSpPr>
        <p:sp>
          <p:nvSpPr>
            <p:cNvPr id="34832" name="AutoShape 14"/>
            <p:cNvSpPr>
              <a:spLocks noChangeArrowheads="1"/>
            </p:cNvSpPr>
            <p:nvPr/>
          </p:nvSpPr>
          <p:spPr bwMode="gray">
            <a:xfrm>
              <a:off x="2355" y="1744"/>
              <a:ext cx="1049" cy="301"/>
            </a:xfrm>
            <a:prstGeom prst="downArrow">
              <a:avLst>
                <a:gd name="adj1" fmla="val 58954"/>
                <a:gd name="adj2" fmla="val 66329"/>
              </a:avLst>
            </a:prstGeom>
            <a:solidFill>
              <a:srgbClr val="33333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34833" name="Rectangle 17"/>
            <p:cNvSpPr>
              <a:spLocks noChangeArrowheads="1"/>
            </p:cNvSpPr>
            <p:nvPr/>
          </p:nvSpPr>
          <p:spPr bwMode="gray">
            <a:xfrm>
              <a:off x="2571" y="1698"/>
              <a:ext cx="618"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500">
                  <a:solidFill>
                    <a:srgbClr val="FFFFCC"/>
                  </a:solidFill>
                  <a:latin typeface="HGP創英角ｺﾞｼｯｸUB" panose="020B0900000000000000" pitchFamily="50" charset="-128"/>
                  <a:ea typeface="ＭＳ ゴシック" panose="020B0609070205080204" pitchFamily="49" charset="-128"/>
                </a:rPr>
                <a:t>結果</a:t>
              </a:r>
            </a:p>
          </p:txBody>
        </p:sp>
      </p:grpSp>
      <p:sp>
        <p:nvSpPr>
          <p:cNvPr id="34829" name="Rectangle 18"/>
          <p:cNvSpPr>
            <a:spLocks noChangeArrowheads="1"/>
          </p:cNvSpPr>
          <p:nvPr/>
        </p:nvSpPr>
        <p:spPr bwMode="auto">
          <a:xfrm>
            <a:off x="1863725" y="1668463"/>
            <a:ext cx="1793875" cy="906462"/>
          </a:xfrm>
          <a:prstGeom prst="rect">
            <a:avLst/>
          </a:prstGeom>
          <a:solidFill>
            <a:srgbClr val="FF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50000"/>
              </a:lnSpc>
              <a:spcBef>
                <a:spcPct val="50000"/>
              </a:spcBef>
              <a:buClrTx/>
              <a:buFontTx/>
              <a:buNone/>
            </a:pPr>
            <a:r>
              <a:rPr lang="ja-JP" altLang="en-US" b="1">
                <a:solidFill>
                  <a:schemeClr val="bg1"/>
                </a:solidFill>
                <a:latin typeface="HGP創英角ｺﾞｼｯｸUB" panose="020B0900000000000000" pitchFamily="50" charset="-128"/>
              </a:rPr>
              <a:t>ユーザ</a:t>
            </a:r>
          </a:p>
          <a:p>
            <a:pPr algn="ctr" eaLnBrk="1" hangingPunct="1">
              <a:lnSpc>
                <a:spcPct val="50000"/>
              </a:lnSpc>
              <a:spcBef>
                <a:spcPct val="50000"/>
              </a:spcBef>
              <a:buClrTx/>
              <a:buFontTx/>
              <a:buNone/>
            </a:pPr>
            <a:r>
              <a:rPr lang="ja-JP" altLang="en-US" b="1">
                <a:solidFill>
                  <a:schemeClr val="bg1"/>
                </a:solidFill>
                <a:latin typeface="HGP創英角ｺﾞｼｯｸUB" panose="020B0900000000000000" pitchFamily="50" charset="-128"/>
              </a:rPr>
              <a:t>（発注者）</a:t>
            </a:r>
          </a:p>
        </p:txBody>
      </p:sp>
      <p:sp>
        <p:nvSpPr>
          <p:cNvPr id="34831" name="タイトル 1"/>
          <p:cNvSpPr txBox="1">
            <a:spLocks/>
          </p:cNvSpPr>
          <p:nvPr/>
        </p:nvSpPr>
        <p:spPr bwMode="auto">
          <a:xfrm>
            <a:off x="57150" y="168275"/>
            <a:ext cx="832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rgbClr val="000000"/>
                </a:solidFill>
                <a:latin typeface="HGPｺﾞｼｯｸM" panose="020B0600000000000000" pitchFamily="50" charset="-128"/>
                <a:ea typeface="HGPｺﾞｼｯｸM" panose="020B0600000000000000" pitchFamily="50" charset="-128"/>
              </a:rPr>
              <a:t>2.3</a:t>
            </a:r>
            <a:r>
              <a:rPr lang="ja-JP" altLang="en-US" sz="2800" b="1">
                <a:solidFill>
                  <a:srgbClr val="000000"/>
                </a:solidFill>
                <a:latin typeface="HGPｺﾞｼｯｸM" panose="020B0600000000000000" pitchFamily="50" charset="-128"/>
                <a:ea typeface="HGPｺﾞｼｯｸM" panose="020B0600000000000000" pitchFamily="50" charset="-128"/>
              </a:rPr>
              <a:t>非機能要求に関する課題</a:t>
            </a:r>
            <a:r>
              <a:rPr lang="en-US" altLang="ja-JP" sz="2800" b="1">
                <a:solidFill>
                  <a:srgbClr val="000000"/>
                </a:solidFill>
                <a:latin typeface="HGPｺﾞｼｯｸM" panose="020B0600000000000000" pitchFamily="50" charset="-128"/>
                <a:ea typeface="HGPｺﾞｼｯｸM" panose="020B0600000000000000" pitchFamily="50" charset="-128"/>
              </a:rPr>
              <a:t>(2/2)</a:t>
            </a:r>
            <a:endParaRPr lang="ja-JP" altLang="en-US" sz="2800" b="1">
              <a:solidFill>
                <a:srgbClr val="000000"/>
              </a:solidFill>
              <a:latin typeface="HGPｺﾞｼｯｸM" panose="020B0600000000000000" pitchFamily="50" charset="-128"/>
              <a:ea typeface="HGPｺﾞｼｯｸM" panose="020B0600000000000000" pitchFamily="50" charset="-128"/>
            </a:endParaRPr>
          </a:p>
        </p:txBody>
      </p:sp>
      <p:sp>
        <p:nvSpPr>
          <p:cNvPr id="20"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8" name="タイトル 1"/>
          <p:cNvSpPr txBox="1">
            <a:spLocks/>
          </p:cNvSpPr>
          <p:nvPr/>
        </p:nvSpPr>
        <p:spPr bwMode="auto">
          <a:xfrm>
            <a:off x="231775" y="168275"/>
            <a:ext cx="701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spcBef>
                <a:spcPct val="0"/>
              </a:spcBef>
              <a:buClrTx/>
              <a:buFontTx/>
              <a:buNone/>
            </a:pPr>
            <a:r>
              <a:rPr lang="ja-JP" altLang="en-US" sz="2800" b="1">
                <a:solidFill>
                  <a:schemeClr val="tx2"/>
                </a:solidFill>
                <a:latin typeface="HGP創英角ｺﾞｼｯｸUB" panose="020B0900000000000000" pitchFamily="50" charset="-128"/>
                <a:ea typeface="HGP創英角ｺﾞｼｯｸUB" panose="020B0900000000000000" pitchFamily="50" charset="-128"/>
              </a:rPr>
              <a:t>目　　　　　　　次</a:t>
            </a:r>
          </a:p>
        </p:txBody>
      </p:sp>
      <p:sp>
        <p:nvSpPr>
          <p:cNvPr id="8" name="タイトル 1"/>
          <p:cNvSpPr txBox="1">
            <a:spLocks/>
          </p:cNvSpPr>
          <p:nvPr/>
        </p:nvSpPr>
        <p:spPr bwMode="auto">
          <a:xfrm>
            <a:off x="406400" y="900113"/>
            <a:ext cx="8461375" cy="5262562"/>
          </a:xfrm>
          <a:prstGeom prst="rect">
            <a:avLst/>
          </a:prstGeom>
          <a:noFill/>
          <a:ln>
            <a:noFill/>
          </a:ln>
          <a:extLst/>
        </p:spPr>
        <p:txBody>
          <a:bodyPr anchor="b">
            <a:spAutoFit/>
          </a:bodyPr>
          <a:lstStyle>
            <a:lvl1pPr algn="l" rtl="0" eaLnBrk="0" fontAlgn="base" hangingPunct="0">
              <a:spcBef>
                <a:spcPct val="0"/>
              </a:spcBef>
              <a:spcAft>
                <a:spcPct val="0"/>
              </a:spcAft>
              <a:defRPr kumimoji="1" sz="2800">
                <a:solidFill>
                  <a:schemeClr val="tx2"/>
                </a:solidFill>
                <a:latin typeface="+mj-lt"/>
                <a:ea typeface="ＭＳ Ｐゴシック" pitchFamily="50" charset="-128"/>
                <a:cs typeface="+mj-cs"/>
              </a:defRPr>
            </a:lvl1pPr>
            <a:lvl2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2pPr>
            <a:lvl3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3pPr>
            <a:lvl4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4pPr>
            <a:lvl5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5pPr>
            <a:lvl6pPr marL="4572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6pPr>
            <a:lvl7pPr marL="9144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7pPr>
            <a:lvl8pPr marL="13716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8pPr>
            <a:lvl9pPr marL="18288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9pPr>
          </a:lstStyle>
          <a:p>
            <a:pPr>
              <a:defRPr/>
            </a:pPr>
            <a:r>
              <a:rPr lang="ja-JP" altLang="en-US" b="1" dirty="0">
                <a:solidFill>
                  <a:schemeClr val="bg1">
                    <a:lumMod val="85000"/>
                  </a:schemeClr>
                </a:solidFill>
                <a:latin typeface="HGPｺﾞｼｯｸM" pitchFamily="50" charset="-128"/>
                <a:ea typeface="HGPｺﾞｼｯｸM" pitchFamily="50" charset="-128"/>
              </a:rPr>
              <a:t>１．要求定義について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２．非機能要求について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３．非機能要求グレード</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3.1</a:t>
            </a:r>
            <a:r>
              <a:rPr lang="ja-JP" altLang="en-US" b="1" dirty="0">
                <a:latin typeface="HGPｺﾞｼｯｸM" pitchFamily="50" charset="-128"/>
                <a:ea typeface="HGPｺﾞｼｯｸM" pitchFamily="50" charset="-128"/>
              </a:rPr>
              <a:t>非機能要求グレードとは</a:t>
            </a: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3.2</a:t>
            </a:r>
            <a:r>
              <a:rPr lang="ja-JP" altLang="en-US" b="1" dirty="0">
                <a:latin typeface="HGPｺﾞｼｯｸM" pitchFamily="50" charset="-128"/>
                <a:ea typeface="HGPｺﾞｼｯｸM" pitchFamily="50" charset="-128"/>
              </a:rPr>
              <a:t>非機能要求グレードの基本コンセプト</a:t>
            </a: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3.3</a:t>
            </a:r>
            <a:r>
              <a:rPr lang="ja-JP" altLang="en-US" b="1" dirty="0">
                <a:latin typeface="HGPｺﾞｼｯｸM" pitchFamily="50" charset="-128"/>
                <a:ea typeface="HGPｺﾞｼｯｸM" pitchFamily="50" charset="-128"/>
              </a:rPr>
              <a:t>非機能要求グレードのコンテンツ</a:t>
            </a: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3.4</a:t>
            </a:r>
            <a:r>
              <a:rPr lang="ja-JP" altLang="en-US" b="1" dirty="0">
                <a:latin typeface="HGPｺﾞｼｯｸM" pitchFamily="50" charset="-128"/>
                <a:ea typeface="HGPｺﾞｼｯｸM" pitchFamily="50" charset="-128"/>
              </a:rPr>
              <a:t>非機能要求グレードのまとめ</a:t>
            </a:r>
            <a:endParaRPr lang="en-US" altLang="ja-JP" b="1" dirty="0">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４．非機能要求項目のレベル決定法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５．非機能要求項目の留意点</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６．機能要求検討時の非機能要求グレード利用法</a:t>
            </a:r>
          </a:p>
          <a:p>
            <a:pPr>
              <a:defRPr/>
            </a:pPr>
            <a:r>
              <a:rPr lang="ja-JP" altLang="en-US" b="1" dirty="0">
                <a:solidFill>
                  <a:schemeClr val="bg1">
                    <a:lumMod val="85000"/>
                  </a:schemeClr>
                </a:solidFill>
                <a:latin typeface="HGPｺﾞｼｯｸM" pitchFamily="50" charset="-128"/>
                <a:ea typeface="HGPｺﾞｼｯｸM" pitchFamily="50" charset="-128"/>
              </a:rPr>
              <a:t>７．非機能要求の適用事例</a:t>
            </a:r>
          </a:p>
          <a:p>
            <a:pPr>
              <a:defRPr/>
            </a:pPr>
            <a:r>
              <a:rPr lang="ja-JP" altLang="en-US" b="1" dirty="0">
                <a:solidFill>
                  <a:schemeClr val="bg1">
                    <a:lumMod val="85000"/>
                  </a:schemeClr>
                </a:solidFill>
                <a:latin typeface="HGPｺﾞｼｯｸM" pitchFamily="50" charset="-128"/>
                <a:ea typeface="HGPｺﾞｼｯｸM" pitchFamily="50" charset="-128"/>
              </a:rPr>
              <a:t>８．参考資料</a:t>
            </a:r>
          </a:p>
        </p:txBody>
      </p:sp>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タイトル 1"/>
          <p:cNvSpPr txBox="1">
            <a:spLocks/>
          </p:cNvSpPr>
          <p:nvPr/>
        </p:nvSpPr>
        <p:spPr bwMode="auto">
          <a:xfrm>
            <a:off x="57150" y="168275"/>
            <a:ext cx="832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3.1</a:t>
            </a:r>
            <a:r>
              <a:rPr lang="ja-JP" altLang="en-US" sz="2800" b="1">
                <a:solidFill>
                  <a:schemeClr val="tx2"/>
                </a:solidFill>
                <a:latin typeface="HGPｺﾞｼｯｸM" panose="020B0600000000000000" pitchFamily="50" charset="-128"/>
                <a:ea typeface="HGPｺﾞｼｯｸM" panose="020B0600000000000000" pitchFamily="50" charset="-128"/>
              </a:rPr>
              <a:t>非機能要求グレードとは</a:t>
            </a:r>
            <a:endParaRPr lang="en-US" altLang="ja-JP" sz="2800" b="1">
              <a:solidFill>
                <a:schemeClr val="tx2"/>
              </a:solidFill>
              <a:latin typeface="HGPｺﾞｼｯｸM" panose="020B0600000000000000" pitchFamily="50" charset="-128"/>
              <a:ea typeface="HGPｺﾞｼｯｸM" panose="020B0600000000000000" pitchFamily="50" charset="-128"/>
            </a:endParaRPr>
          </a:p>
        </p:txBody>
      </p:sp>
      <p:sp>
        <p:nvSpPr>
          <p:cNvPr id="38916" name="テキスト ボックス 4"/>
          <p:cNvSpPr txBox="1">
            <a:spLocks noChangeArrowheads="1"/>
          </p:cNvSpPr>
          <p:nvPr/>
        </p:nvSpPr>
        <p:spPr bwMode="auto">
          <a:xfrm>
            <a:off x="561975" y="1125538"/>
            <a:ext cx="8037513"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800">
                <a:solidFill>
                  <a:schemeClr val="tx2"/>
                </a:solidFill>
                <a:latin typeface="HGPｺﾞｼｯｸM" panose="020B0600000000000000" pitchFamily="50" charset="-128"/>
                <a:ea typeface="HGPｺﾞｼｯｸM" panose="020B0600000000000000" pitchFamily="50" charset="-128"/>
              </a:rPr>
              <a:t>非機能要求グレードとは、情報システムのシステム基盤の可用性や拡張性などの非機能要求を明確化し、システム構築における開発ベンダとユーザ企業間の</a:t>
            </a:r>
            <a:r>
              <a:rPr lang="ja-JP" altLang="en-US" sz="2800" b="1">
                <a:solidFill>
                  <a:srgbClr val="FF0000"/>
                </a:solidFill>
                <a:latin typeface="HGPｺﾞｼｯｸM" panose="020B0600000000000000" pitchFamily="50" charset="-128"/>
                <a:ea typeface="HGPｺﾞｼｯｸM" panose="020B0600000000000000" pitchFamily="50" charset="-128"/>
              </a:rPr>
              <a:t>合意形成を支援する手法</a:t>
            </a:r>
            <a:r>
              <a:rPr lang="ja-JP" altLang="en-US" sz="2800">
                <a:solidFill>
                  <a:schemeClr val="tx2"/>
                </a:solidFill>
                <a:latin typeface="HGPｺﾞｼｯｸM" panose="020B0600000000000000" pitchFamily="50" charset="-128"/>
                <a:ea typeface="HGPｺﾞｼｯｸM" panose="020B0600000000000000" pitchFamily="50" charset="-128"/>
              </a:rPr>
              <a:t>である</a:t>
            </a:r>
            <a:endParaRPr lang="en-US" altLang="ja-JP" sz="28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en-US" altLang="ja-JP" sz="28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ja-JP" altLang="en-US" sz="28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ja-JP" altLang="en-US" sz="28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ja-JP" altLang="en-US" sz="2800">
              <a:solidFill>
                <a:schemeClr val="tx2"/>
              </a:solidFill>
              <a:latin typeface="HGPｺﾞｼｯｸM" panose="020B0600000000000000" pitchFamily="50" charset="-128"/>
              <a:ea typeface="HGPｺﾞｼｯｸM" panose="020B0600000000000000" pitchFamily="50" charset="-128"/>
            </a:endParaRP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タイトル 1"/>
          <p:cNvSpPr txBox="1">
            <a:spLocks/>
          </p:cNvSpPr>
          <p:nvPr/>
        </p:nvSpPr>
        <p:spPr bwMode="auto">
          <a:xfrm>
            <a:off x="57150" y="168275"/>
            <a:ext cx="832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3.2</a:t>
            </a:r>
            <a:r>
              <a:rPr lang="ja-JP" altLang="en-US" sz="2800" b="1">
                <a:solidFill>
                  <a:schemeClr val="tx2"/>
                </a:solidFill>
                <a:latin typeface="HGPｺﾞｼｯｸM" panose="020B0600000000000000" pitchFamily="50" charset="-128"/>
                <a:ea typeface="HGPｺﾞｼｯｸM" panose="020B0600000000000000" pitchFamily="50" charset="-128"/>
              </a:rPr>
              <a:t>非機能要求グレードの基本コンセプト</a:t>
            </a:r>
            <a:endParaRPr lang="en-US" altLang="ja-JP" sz="2800" b="1">
              <a:solidFill>
                <a:schemeClr val="tx2"/>
              </a:solidFill>
              <a:latin typeface="HGPｺﾞｼｯｸM" panose="020B0600000000000000" pitchFamily="50" charset="-128"/>
              <a:ea typeface="HGPｺﾞｼｯｸM" panose="020B0600000000000000" pitchFamily="50" charset="-128"/>
            </a:endParaRPr>
          </a:p>
        </p:txBody>
      </p:sp>
      <p:sp>
        <p:nvSpPr>
          <p:cNvPr id="40963" name="テキスト ボックス 2"/>
          <p:cNvSpPr txBox="1">
            <a:spLocks noChangeArrowheads="1"/>
          </p:cNvSpPr>
          <p:nvPr/>
        </p:nvSpPr>
        <p:spPr bwMode="auto">
          <a:xfrm>
            <a:off x="452176" y="955675"/>
            <a:ext cx="8474337"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dirty="0">
                <a:solidFill>
                  <a:schemeClr val="tx2"/>
                </a:solidFill>
                <a:latin typeface="HGPｺﾞｼｯｸM" panose="020B0600000000000000" pitchFamily="50" charset="-128"/>
                <a:ea typeface="HGPｺﾞｼｯｸM" panose="020B0600000000000000" pitchFamily="50" charset="-128"/>
              </a:rPr>
              <a:t>●非機能要求グレードの基本コンセプト</a:t>
            </a:r>
            <a:endParaRPr lang="en-US" altLang="ja-JP"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en-US" altLang="ja-JP" sz="16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a:t>
            </a:r>
            <a:r>
              <a:rPr lang="en-US" altLang="ja-JP" sz="2000" dirty="0">
                <a:solidFill>
                  <a:schemeClr val="tx2"/>
                </a:solidFill>
                <a:latin typeface="HGPｺﾞｼｯｸM" panose="020B0600000000000000" pitchFamily="50" charset="-128"/>
                <a:ea typeface="HGPｺﾞｼｯｸM" panose="020B0600000000000000" pitchFamily="50" charset="-128"/>
              </a:rPr>
              <a:t>(1)</a:t>
            </a:r>
            <a:r>
              <a:rPr lang="ja-JP" altLang="en-US" sz="2000" dirty="0">
                <a:solidFill>
                  <a:schemeClr val="tx2"/>
                </a:solidFill>
                <a:latin typeface="HGPｺﾞｼｯｸM" panose="020B0600000000000000" pitchFamily="50" charset="-128"/>
                <a:ea typeface="HGPｺﾞｼｯｸM" panose="020B0600000000000000" pitchFamily="50" charset="-128"/>
              </a:rPr>
              <a:t>分類体系</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体系的・網羅的に非機能要求項目を整理</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a:t>
            </a:r>
            <a:r>
              <a:rPr lang="en-US" altLang="ja-JP" sz="2000" dirty="0">
                <a:solidFill>
                  <a:schemeClr val="tx2"/>
                </a:solidFill>
                <a:latin typeface="HGPｺﾞｼｯｸM" panose="020B0600000000000000" pitchFamily="50" charset="-128"/>
                <a:ea typeface="HGPｺﾞｼｯｸM" panose="020B0600000000000000" pitchFamily="50" charset="-128"/>
              </a:rPr>
              <a:t>(2)</a:t>
            </a:r>
            <a:r>
              <a:rPr lang="ja-JP" altLang="en-US" sz="2000" dirty="0">
                <a:solidFill>
                  <a:schemeClr val="tx2"/>
                </a:solidFill>
                <a:latin typeface="HGPｺﾞｼｯｸM" panose="020B0600000000000000" pitchFamily="50" charset="-128"/>
                <a:ea typeface="HGPｺﾞｼｯｸM" panose="020B0600000000000000" pitchFamily="50" charset="-128"/>
              </a:rPr>
              <a:t>要求項目のレベル分け</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非機能要求項目についてユーザ・ベンダ間の共通認識</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a:t>
            </a:r>
            <a:r>
              <a:rPr lang="en-US" altLang="ja-JP" sz="2000" dirty="0">
                <a:solidFill>
                  <a:schemeClr val="tx2"/>
                </a:solidFill>
                <a:latin typeface="HGPｺﾞｼｯｸM" panose="020B0600000000000000" pitchFamily="50" charset="-128"/>
                <a:ea typeface="HGPｺﾞｼｯｸM" panose="020B0600000000000000" pitchFamily="50" charset="-128"/>
              </a:rPr>
              <a:t>(3)</a:t>
            </a:r>
            <a:r>
              <a:rPr lang="ja-JP" altLang="en-US" sz="2000" dirty="0">
                <a:solidFill>
                  <a:schemeClr val="tx2"/>
                </a:solidFill>
                <a:latin typeface="HGPｺﾞｼｯｸM" panose="020B0600000000000000" pitchFamily="50" charset="-128"/>
                <a:ea typeface="HGPｺﾞｼｯｸM" panose="020B0600000000000000" pitchFamily="50" charset="-128"/>
              </a:rPr>
              <a:t>要求項目のレベル設定</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典型的なモデルシステムの非機能要求に対してレベルのベース値を設定</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a:t>
            </a:r>
            <a:r>
              <a:rPr lang="en-US" altLang="ja-JP" sz="2000" dirty="0">
                <a:solidFill>
                  <a:schemeClr val="tx2"/>
                </a:solidFill>
                <a:latin typeface="HGPｺﾞｼｯｸM" panose="020B0600000000000000" pitchFamily="50" charset="-128"/>
                <a:ea typeface="HGPｺﾞｼｯｸM" panose="020B0600000000000000" pitchFamily="50" charset="-128"/>
              </a:rPr>
              <a:t>(4)</a:t>
            </a:r>
            <a:r>
              <a:rPr lang="ja-JP" altLang="en-US" sz="2000" dirty="0">
                <a:solidFill>
                  <a:schemeClr val="tx2"/>
                </a:solidFill>
                <a:latin typeface="HGPｺﾞｼｯｸM" panose="020B0600000000000000" pitchFamily="50" charset="-128"/>
                <a:ea typeface="HGPｺﾞｼｯｸM" panose="020B0600000000000000" pitchFamily="50" charset="-128"/>
              </a:rPr>
              <a:t>段階的な要求項目の詳細化</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段階的に非機能要求を決定する方法</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a:t>
            </a: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3"/>
          <p:cNvSpPr>
            <a:spLocks noGrp="1" noChangeArrowheads="1"/>
          </p:cNvSpPr>
          <p:nvPr>
            <p:ph type="body" idx="4294967295"/>
          </p:nvPr>
        </p:nvSpPr>
        <p:spPr>
          <a:xfrm>
            <a:off x="152400" y="879475"/>
            <a:ext cx="8991600" cy="338138"/>
          </a:xfrm>
        </p:spPr>
        <p:txBody>
          <a:bodyPr lIns="0" tIns="0" rIns="0" bIns="0">
            <a:spAutoFit/>
          </a:bodyPr>
          <a:lstStyle/>
          <a:p>
            <a:pPr marL="185738" indent="-185738"/>
            <a:r>
              <a:rPr lang="ja-JP" altLang="en-US" sz="2200" b="1">
                <a:latin typeface="HGPｺﾞｼｯｸM" panose="020B0600000000000000" pitchFamily="50" charset="-128"/>
                <a:ea typeface="HGPｺﾞｼｯｸM" panose="020B0600000000000000" pitchFamily="50" charset="-128"/>
              </a:rPr>
              <a:t>大項目、中項目、小項目、メトリクスで分類</a:t>
            </a:r>
          </a:p>
        </p:txBody>
      </p:sp>
      <p:sp>
        <p:nvSpPr>
          <p:cNvPr id="43011" name="Rectangle 4"/>
          <p:cNvSpPr>
            <a:spLocks noChangeArrowheads="1"/>
          </p:cNvSpPr>
          <p:nvPr/>
        </p:nvSpPr>
        <p:spPr bwMode="gray">
          <a:xfrm>
            <a:off x="57150" y="765175"/>
            <a:ext cx="9017000" cy="578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buFont typeface="Arial" panose="020B0604020202020204" pitchFamily="34" charset="0"/>
              <a:buChar char="▐"/>
            </a:pPr>
            <a:endParaRPr lang="ja-JP" altLang="ja-JP" sz="2200">
              <a:solidFill>
                <a:schemeClr val="tx2"/>
              </a:solidFill>
              <a:ea typeface="ＭＳ ゴシック" panose="020B0609070205080204" pitchFamily="49" charset="-128"/>
            </a:endParaRPr>
          </a:p>
        </p:txBody>
      </p:sp>
      <p:sp>
        <p:nvSpPr>
          <p:cNvPr id="43012" name="AutoShape 5"/>
          <p:cNvSpPr>
            <a:spLocks noChangeArrowheads="1"/>
          </p:cNvSpPr>
          <p:nvPr/>
        </p:nvSpPr>
        <p:spPr bwMode="auto">
          <a:xfrm>
            <a:off x="144463" y="1760538"/>
            <a:ext cx="1465262" cy="425450"/>
          </a:xfrm>
          <a:prstGeom prst="roundRect">
            <a:avLst>
              <a:gd name="adj" fmla="val 16667"/>
            </a:avLst>
          </a:prstGeom>
          <a:solidFill>
            <a:srgbClr val="CCFFCC"/>
          </a:solidFill>
          <a:ln w="57150" cmpd="thinThick">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chemeClr val="tx2"/>
                </a:solidFill>
                <a:ea typeface="ＭＳ ゴシック" panose="020B0609070205080204" pitchFamily="49" charset="-128"/>
              </a:rPr>
              <a:t>大項目</a:t>
            </a:r>
          </a:p>
        </p:txBody>
      </p:sp>
      <p:sp>
        <p:nvSpPr>
          <p:cNvPr id="43013" name="AutoShape 6"/>
          <p:cNvSpPr>
            <a:spLocks noChangeArrowheads="1"/>
          </p:cNvSpPr>
          <p:nvPr/>
        </p:nvSpPr>
        <p:spPr bwMode="auto">
          <a:xfrm>
            <a:off x="1158875" y="2598738"/>
            <a:ext cx="1465263" cy="425450"/>
          </a:xfrm>
          <a:prstGeom prst="roundRect">
            <a:avLst>
              <a:gd name="adj" fmla="val 16667"/>
            </a:avLst>
          </a:prstGeom>
          <a:solidFill>
            <a:srgbClr val="FFFF99"/>
          </a:solidFill>
          <a:ln w="12700">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ea typeface="ＭＳ ゴシック" panose="020B0609070205080204" pitchFamily="49" charset="-128"/>
              </a:rPr>
              <a:t>中項目</a:t>
            </a:r>
          </a:p>
        </p:txBody>
      </p:sp>
      <p:cxnSp>
        <p:nvCxnSpPr>
          <p:cNvPr id="43014" name="AutoShape 7"/>
          <p:cNvCxnSpPr>
            <a:cxnSpLocks noChangeShapeType="1"/>
            <a:stCxn id="43012" idx="2"/>
            <a:endCxn id="43013" idx="1"/>
          </p:cNvCxnSpPr>
          <p:nvPr/>
        </p:nvCxnSpPr>
        <p:spPr bwMode="auto">
          <a:xfrm rot="16200000" flipH="1">
            <a:off x="719932" y="2372519"/>
            <a:ext cx="596900" cy="280987"/>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sp>
        <p:nvSpPr>
          <p:cNvPr id="43015" name="AutoShape 8"/>
          <p:cNvSpPr>
            <a:spLocks noChangeArrowheads="1"/>
          </p:cNvSpPr>
          <p:nvPr/>
        </p:nvSpPr>
        <p:spPr bwMode="auto">
          <a:xfrm>
            <a:off x="1227138" y="4765675"/>
            <a:ext cx="1465262" cy="427038"/>
          </a:xfrm>
          <a:prstGeom prst="roundRect">
            <a:avLst>
              <a:gd name="adj" fmla="val 16667"/>
            </a:avLst>
          </a:prstGeom>
          <a:solidFill>
            <a:srgbClr val="FFFF99"/>
          </a:solidFill>
          <a:ln w="12700">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ea typeface="ＭＳ ゴシック" panose="020B0609070205080204" pitchFamily="49" charset="-128"/>
              </a:rPr>
              <a:t>中項目</a:t>
            </a:r>
          </a:p>
        </p:txBody>
      </p:sp>
      <p:cxnSp>
        <p:nvCxnSpPr>
          <p:cNvPr id="43016" name="AutoShape 9"/>
          <p:cNvCxnSpPr>
            <a:cxnSpLocks noChangeShapeType="1"/>
            <a:stCxn id="43012" idx="2"/>
            <a:endCxn id="43015" idx="1"/>
          </p:cNvCxnSpPr>
          <p:nvPr/>
        </p:nvCxnSpPr>
        <p:spPr bwMode="auto">
          <a:xfrm rot="16200000" flipH="1">
            <a:off x="-330200" y="3422651"/>
            <a:ext cx="2765425" cy="349250"/>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sp>
        <p:nvSpPr>
          <p:cNvPr id="43017" name="Rectangle 10"/>
          <p:cNvSpPr>
            <a:spLocks noChangeArrowheads="1"/>
          </p:cNvSpPr>
          <p:nvPr/>
        </p:nvSpPr>
        <p:spPr bwMode="auto">
          <a:xfrm>
            <a:off x="2170113" y="3382963"/>
            <a:ext cx="1419225" cy="239712"/>
          </a:xfrm>
          <a:prstGeom prst="rect">
            <a:avLst/>
          </a:prstGeom>
          <a:solidFill>
            <a:srgbClr val="CCFFFF"/>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chemeClr val="tx2"/>
                </a:solidFill>
                <a:ea typeface="ＭＳ ゴシック" panose="020B0609070205080204" pitchFamily="49" charset="-128"/>
              </a:rPr>
              <a:t>小項目</a:t>
            </a:r>
          </a:p>
        </p:txBody>
      </p:sp>
      <p:sp>
        <p:nvSpPr>
          <p:cNvPr id="43018" name="Rectangle 11"/>
          <p:cNvSpPr>
            <a:spLocks noChangeArrowheads="1"/>
          </p:cNvSpPr>
          <p:nvPr/>
        </p:nvSpPr>
        <p:spPr bwMode="auto">
          <a:xfrm>
            <a:off x="2170113" y="3771900"/>
            <a:ext cx="1419225" cy="239713"/>
          </a:xfrm>
          <a:prstGeom prst="rect">
            <a:avLst/>
          </a:prstGeom>
          <a:solidFill>
            <a:srgbClr val="CCFFFF"/>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chemeClr val="tx2"/>
                </a:solidFill>
                <a:ea typeface="ＭＳ ゴシック" panose="020B0609070205080204" pitchFamily="49" charset="-128"/>
              </a:rPr>
              <a:t>小項目</a:t>
            </a:r>
          </a:p>
        </p:txBody>
      </p:sp>
      <p:sp>
        <p:nvSpPr>
          <p:cNvPr id="43019" name="Rectangle 12"/>
          <p:cNvSpPr>
            <a:spLocks noChangeArrowheads="1"/>
          </p:cNvSpPr>
          <p:nvPr/>
        </p:nvSpPr>
        <p:spPr bwMode="auto">
          <a:xfrm>
            <a:off x="2170113" y="4219575"/>
            <a:ext cx="1419225" cy="241300"/>
          </a:xfrm>
          <a:prstGeom prst="rect">
            <a:avLst/>
          </a:prstGeom>
          <a:solidFill>
            <a:srgbClr val="CCFFFF"/>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chemeClr val="tx2"/>
                </a:solidFill>
                <a:ea typeface="ＭＳ ゴシック" panose="020B0609070205080204" pitchFamily="49" charset="-128"/>
              </a:rPr>
              <a:t>小項目</a:t>
            </a:r>
          </a:p>
        </p:txBody>
      </p:sp>
      <p:sp>
        <p:nvSpPr>
          <p:cNvPr id="43020" name="AutoShape 13"/>
          <p:cNvSpPr>
            <a:spLocks noChangeArrowheads="1"/>
          </p:cNvSpPr>
          <p:nvPr/>
        </p:nvSpPr>
        <p:spPr bwMode="auto">
          <a:xfrm flipH="1">
            <a:off x="4313238" y="3384550"/>
            <a:ext cx="2039937" cy="233363"/>
          </a:xfrm>
          <a:prstGeom prst="homePlate">
            <a:avLst>
              <a:gd name="adj" fmla="val 61716"/>
            </a:avLst>
          </a:prstGeom>
          <a:solidFill>
            <a:srgbClr val="FFCCFF"/>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ea typeface="ＭＳ ゴシック" panose="020B0609070205080204" pitchFamily="49" charset="-128"/>
              </a:rPr>
              <a:t>メトリクス</a:t>
            </a:r>
          </a:p>
        </p:txBody>
      </p:sp>
      <p:sp>
        <p:nvSpPr>
          <p:cNvPr id="43021" name="AutoShape 14"/>
          <p:cNvSpPr>
            <a:spLocks noChangeArrowheads="1"/>
          </p:cNvSpPr>
          <p:nvPr/>
        </p:nvSpPr>
        <p:spPr bwMode="auto">
          <a:xfrm flipH="1">
            <a:off x="4313238" y="3687763"/>
            <a:ext cx="2039937" cy="185737"/>
          </a:xfrm>
          <a:prstGeom prst="homePlate">
            <a:avLst>
              <a:gd name="adj" fmla="val 61982"/>
            </a:avLst>
          </a:prstGeom>
          <a:solidFill>
            <a:srgbClr val="FFCCFF"/>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ea typeface="ＭＳ ゴシック" panose="020B0609070205080204" pitchFamily="49" charset="-128"/>
              </a:rPr>
              <a:t>メトリクス</a:t>
            </a:r>
          </a:p>
        </p:txBody>
      </p:sp>
      <p:sp>
        <p:nvSpPr>
          <p:cNvPr id="43022" name="AutoShape 15"/>
          <p:cNvSpPr>
            <a:spLocks noChangeArrowheads="1"/>
          </p:cNvSpPr>
          <p:nvPr/>
        </p:nvSpPr>
        <p:spPr bwMode="auto">
          <a:xfrm flipH="1">
            <a:off x="4313238" y="3943350"/>
            <a:ext cx="2039937" cy="185738"/>
          </a:xfrm>
          <a:prstGeom prst="homePlate">
            <a:avLst>
              <a:gd name="adj" fmla="val 62135"/>
            </a:avLst>
          </a:prstGeom>
          <a:solidFill>
            <a:srgbClr val="FFCCFF"/>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b="1">
                <a:solidFill>
                  <a:schemeClr val="tx2"/>
                </a:solidFill>
                <a:ea typeface="ＭＳ ゴシック" panose="020B0609070205080204" pitchFamily="49" charset="-128"/>
              </a:rPr>
              <a:t>メトリクス（重要）</a:t>
            </a:r>
          </a:p>
        </p:txBody>
      </p:sp>
      <p:sp>
        <p:nvSpPr>
          <p:cNvPr id="43023" name="AutoShape 16"/>
          <p:cNvSpPr>
            <a:spLocks noChangeArrowheads="1"/>
          </p:cNvSpPr>
          <p:nvPr/>
        </p:nvSpPr>
        <p:spPr bwMode="auto">
          <a:xfrm flipH="1">
            <a:off x="4313238" y="4198938"/>
            <a:ext cx="2039937" cy="231775"/>
          </a:xfrm>
          <a:prstGeom prst="homePlate">
            <a:avLst>
              <a:gd name="adj" fmla="val 62139"/>
            </a:avLst>
          </a:prstGeom>
          <a:solidFill>
            <a:srgbClr val="FFCCFF"/>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b="1">
                <a:solidFill>
                  <a:schemeClr val="tx2"/>
                </a:solidFill>
                <a:ea typeface="ＭＳ ゴシック" panose="020B0609070205080204" pitchFamily="49" charset="-128"/>
              </a:rPr>
              <a:t>メトリクス（重要）</a:t>
            </a:r>
          </a:p>
        </p:txBody>
      </p:sp>
      <p:cxnSp>
        <p:nvCxnSpPr>
          <p:cNvPr id="43024" name="AutoShape 17"/>
          <p:cNvCxnSpPr>
            <a:cxnSpLocks noChangeShapeType="1"/>
            <a:stCxn id="43017" idx="3"/>
            <a:endCxn id="43020" idx="3"/>
          </p:cNvCxnSpPr>
          <p:nvPr/>
        </p:nvCxnSpPr>
        <p:spPr bwMode="auto">
          <a:xfrm flipV="1">
            <a:off x="3589338" y="3502025"/>
            <a:ext cx="723900" cy="1588"/>
          </a:xfrm>
          <a:prstGeom prst="bentConnector3">
            <a:avLst>
              <a:gd name="adj1" fmla="val 50000"/>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cxnSp>
        <p:nvCxnSpPr>
          <p:cNvPr id="43025" name="AutoShape 18"/>
          <p:cNvCxnSpPr>
            <a:cxnSpLocks noChangeShapeType="1"/>
            <a:stCxn id="43017" idx="3"/>
            <a:endCxn id="43021" idx="3"/>
          </p:cNvCxnSpPr>
          <p:nvPr/>
        </p:nvCxnSpPr>
        <p:spPr bwMode="auto">
          <a:xfrm>
            <a:off x="3589338" y="3503613"/>
            <a:ext cx="723900" cy="277812"/>
          </a:xfrm>
          <a:prstGeom prst="bentConnector3">
            <a:avLst>
              <a:gd name="adj1" fmla="val 50000"/>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cxnSp>
        <p:nvCxnSpPr>
          <p:cNvPr id="43026" name="AutoShape 19"/>
          <p:cNvCxnSpPr>
            <a:cxnSpLocks noChangeShapeType="1"/>
            <a:stCxn id="43017" idx="3"/>
            <a:endCxn id="43022" idx="3"/>
          </p:cNvCxnSpPr>
          <p:nvPr/>
        </p:nvCxnSpPr>
        <p:spPr bwMode="auto">
          <a:xfrm>
            <a:off x="3589338" y="3503613"/>
            <a:ext cx="723900" cy="533400"/>
          </a:xfrm>
          <a:prstGeom prst="bentConnector3">
            <a:avLst>
              <a:gd name="adj1" fmla="val 50000"/>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cxnSp>
        <p:nvCxnSpPr>
          <p:cNvPr id="43027" name="AutoShape 20"/>
          <p:cNvCxnSpPr>
            <a:cxnSpLocks noChangeShapeType="1"/>
            <a:stCxn id="43017" idx="3"/>
            <a:endCxn id="43023" idx="3"/>
          </p:cNvCxnSpPr>
          <p:nvPr/>
        </p:nvCxnSpPr>
        <p:spPr bwMode="auto">
          <a:xfrm>
            <a:off x="3589338" y="3503613"/>
            <a:ext cx="723900" cy="811212"/>
          </a:xfrm>
          <a:prstGeom prst="bentConnector3">
            <a:avLst>
              <a:gd name="adj1" fmla="val 50000"/>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cxnSp>
        <p:nvCxnSpPr>
          <p:cNvPr id="43028" name="AutoShape 21"/>
          <p:cNvCxnSpPr>
            <a:cxnSpLocks noChangeShapeType="1"/>
            <a:stCxn id="43013" idx="2"/>
            <a:endCxn id="43017" idx="1"/>
          </p:cNvCxnSpPr>
          <p:nvPr/>
        </p:nvCxnSpPr>
        <p:spPr bwMode="auto">
          <a:xfrm rot="16200000" flipH="1">
            <a:off x="1791494" y="3124994"/>
            <a:ext cx="479425" cy="277813"/>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cxnSp>
        <p:nvCxnSpPr>
          <p:cNvPr id="43029" name="AutoShape 22"/>
          <p:cNvCxnSpPr>
            <a:cxnSpLocks noChangeShapeType="1"/>
            <a:stCxn id="43013" idx="2"/>
            <a:endCxn id="43018" idx="1"/>
          </p:cNvCxnSpPr>
          <p:nvPr/>
        </p:nvCxnSpPr>
        <p:spPr bwMode="auto">
          <a:xfrm rot="16200000" flipH="1">
            <a:off x="1597026" y="3319462"/>
            <a:ext cx="868362" cy="277813"/>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cxnSp>
        <p:nvCxnSpPr>
          <p:cNvPr id="43030" name="AutoShape 23"/>
          <p:cNvCxnSpPr>
            <a:cxnSpLocks noChangeShapeType="1"/>
            <a:stCxn id="43013" idx="2"/>
            <a:endCxn id="43019" idx="1"/>
          </p:cNvCxnSpPr>
          <p:nvPr/>
        </p:nvCxnSpPr>
        <p:spPr bwMode="auto">
          <a:xfrm rot="16200000" flipH="1">
            <a:off x="1373188" y="3543300"/>
            <a:ext cx="1316037" cy="277813"/>
          </a:xfrm>
          <a:prstGeom prst="bentConnector2">
            <a:avLst/>
          </a:prstGeom>
          <a:noFill/>
          <a:ln w="9525">
            <a:solidFill>
              <a:schemeClr val="tx1"/>
            </a:solidFill>
            <a:miter lim="800000"/>
            <a:headEnd/>
            <a:tailEnd/>
          </a:ln>
          <a:extLst>
            <a:ext uri="{909E8E84-426E-40DD-AFC4-6F175D3DCCD1}">
              <a14:hiddenFill xmlns:a14="http://schemas.microsoft.com/office/drawing/2010/main">
                <a:noFill/>
              </a14:hiddenFill>
            </a:ext>
          </a:extLst>
        </p:spPr>
      </p:cxnSp>
      <p:sp>
        <p:nvSpPr>
          <p:cNvPr id="43031" name="Text Box 24"/>
          <p:cNvSpPr txBox="1">
            <a:spLocks noChangeArrowheads="1"/>
          </p:cNvSpPr>
          <p:nvPr/>
        </p:nvSpPr>
        <p:spPr bwMode="auto">
          <a:xfrm>
            <a:off x="1547813" y="5364163"/>
            <a:ext cx="671512" cy="129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en-US" altLang="ja-JP" sz="3200">
                <a:solidFill>
                  <a:schemeClr val="tx2"/>
                </a:solidFill>
                <a:ea typeface="ＭＳ ゴシック" panose="020B0609070205080204" pitchFamily="49" charset="-128"/>
              </a:rPr>
              <a:t>…</a:t>
            </a:r>
          </a:p>
        </p:txBody>
      </p:sp>
      <p:sp>
        <p:nvSpPr>
          <p:cNvPr id="43032" name="AutoShape 27"/>
          <p:cNvSpPr>
            <a:spLocks noChangeArrowheads="1"/>
          </p:cNvSpPr>
          <p:nvPr/>
        </p:nvSpPr>
        <p:spPr bwMode="auto">
          <a:xfrm>
            <a:off x="2022475" y="3235325"/>
            <a:ext cx="1731963" cy="1412875"/>
          </a:xfrm>
          <a:prstGeom prst="roundRect">
            <a:avLst>
              <a:gd name="adj" fmla="val 16602"/>
            </a:avLst>
          </a:prstGeom>
          <a:noFill/>
          <a:ln w="28575">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43033" name="AutoShape 29"/>
          <p:cNvSpPr>
            <a:spLocks noChangeArrowheads="1"/>
          </p:cNvSpPr>
          <p:nvPr/>
        </p:nvSpPr>
        <p:spPr bwMode="auto">
          <a:xfrm>
            <a:off x="5789613" y="2063750"/>
            <a:ext cx="2949575" cy="960438"/>
          </a:xfrm>
          <a:prstGeom prst="wedgeRectCallout">
            <a:avLst>
              <a:gd name="adj1" fmla="val -48296"/>
              <a:gd name="adj2" fmla="val 90468"/>
            </a:avLst>
          </a:prstGeom>
          <a:solidFill>
            <a:srgbClr val="EAEAEA"/>
          </a:solidFill>
          <a:ln w="9525">
            <a:solidFill>
              <a:schemeClr val="tx1"/>
            </a:solidFill>
            <a:miter lim="800000"/>
            <a:headEnd/>
            <a:tailEnd/>
          </a:ln>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a:t>
            </a:r>
            <a:r>
              <a:rPr lang="ja-JP" altLang="en-US" sz="2000" b="1" u="sng">
                <a:solidFill>
                  <a:srgbClr val="FF0000"/>
                </a:solidFill>
                <a:latin typeface="HGPｺﾞｼｯｸM" panose="020B0600000000000000" pitchFamily="50" charset="-128"/>
                <a:ea typeface="HGPｺﾞｼｯｸM" panose="020B0600000000000000" pitchFamily="50" charset="-128"/>
              </a:rPr>
              <a:t>メトリクス</a:t>
            </a:r>
            <a:r>
              <a:rPr lang="ja-JP" altLang="en-US" sz="2000">
                <a:solidFill>
                  <a:schemeClr val="tx2"/>
                </a:solidFill>
                <a:latin typeface="HGPｺﾞｼｯｸM" panose="020B0600000000000000" pitchFamily="50" charset="-128"/>
                <a:ea typeface="HGPｺﾞｼｯｸM" panose="020B0600000000000000" pitchFamily="50" charset="-128"/>
              </a:rPr>
              <a:t>は小項目を</a:t>
            </a:r>
            <a:br>
              <a:rPr lang="en-US" altLang="ja-JP" sz="2000">
                <a:solidFill>
                  <a:schemeClr val="tx2"/>
                </a:solidFill>
                <a:latin typeface="HGPｺﾞｼｯｸM" panose="020B0600000000000000" pitchFamily="50" charset="-128"/>
                <a:ea typeface="HGPｺﾞｼｯｸM" panose="020B0600000000000000" pitchFamily="50" charset="-128"/>
              </a:rPr>
            </a:br>
            <a:r>
              <a:rPr lang="ja-JP" altLang="en-US" sz="2000">
                <a:solidFill>
                  <a:schemeClr val="tx2"/>
                </a:solidFill>
                <a:latin typeface="HGPｺﾞｼｯｸM" panose="020B0600000000000000" pitchFamily="50" charset="-128"/>
                <a:ea typeface="HGPｺﾞｼｯｸM" panose="020B0600000000000000" pitchFamily="50" charset="-128"/>
              </a:rPr>
              <a:t>　定量的に表現するため</a:t>
            </a:r>
            <a:br>
              <a:rPr lang="en-US" altLang="ja-JP" sz="2000">
                <a:solidFill>
                  <a:schemeClr val="tx2"/>
                </a:solidFill>
                <a:latin typeface="HGPｺﾞｼｯｸM" panose="020B0600000000000000" pitchFamily="50" charset="-128"/>
                <a:ea typeface="HGPｺﾞｼｯｸM" panose="020B0600000000000000" pitchFamily="50" charset="-128"/>
              </a:rPr>
            </a:br>
            <a:r>
              <a:rPr lang="ja-JP" altLang="en-US" sz="2000">
                <a:solidFill>
                  <a:schemeClr val="tx2"/>
                </a:solidFill>
                <a:latin typeface="HGPｺﾞｼｯｸM" panose="020B0600000000000000" pitchFamily="50" charset="-128"/>
                <a:ea typeface="HGPｺﾞｼｯｸM" panose="020B0600000000000000" pitchFamily="50" charset="-128"/>
              </a:rPr>
              <a:t>　の指標</a:t>
            </a:r>
          </a:p>
          <a:p>
            <a:pPr eaLnBrk="1" hangingPunct="1">
              <a:spcBef>
                <a:spcPct val="0"/>
              </a:spcBef>
              <a:buClrTx/>
              <a:buFontTx/>
              <a:buNone/>
            </a:pPr>
            <a:endParaRPr lang="ja-JP" altLang="en-US" sz="1800">
              <a:solidFill>
                <a:schemeClr val="tx2"/>
              </a:solidFill>
              <a:latin typeface="ＭＳ Ｐゴシック" panose="020B0600070205080204" pitchFamily="50" charset="-128"/>
            </a:endParaRPr>
          </a:p>
        </p:txBody>
      </p:sp>
      <p:sp>
        <p:nvSpPr>
          <p:cNvPr id="43035" name="AutoShape 29"/>
          <p:cNvSpPr>
            <a:spLocks noChangeArrowheads="1"/>
          </p:cNvSpPr>
          <p:nvPr/>
        </p:nvSpPr>
        <p:spPr bwMode="auto">
          <a:xfrm>
            <a:off x="6091238" y="4640263"/>
            <a:ext cx="2951162" cy="1392237"/>
          </a:xfrm>
          <a:prstGeom prst="wedgeRectCallout">
            <a:avLst>
              <a:gd name="adj1" fmla="val -42000"/>
              <a:gd name="adj2" fmla="val -83116"/>
            </a:avLst>
          </a:prstGeom>
          <a:solidFill>
            <a:srgbClr val="EAEAEA"/>
          </a:solidFill>
          <a:ln w="9525">
            <a:solidFill>
              <a:schemeClr val="tx1"/>
            </a:solidFill>
            <a:miter lim="800000"/>
            <a:headEnd/>
            <a:tailEnd/>
          </a:ln>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・システムの開発コストや</a:t>
            </a:r>
            <a:br>
              <a:rPr lang="ja-JP" altLang="en-US" sz="2000">
                <a:solidFill>
                  <a:schemeClr val="tx2"/>
                </a:solidFill>
                <a:latin typeface="HGPｺﾞｼｯｸM" panose="020B0600000000000000" pitchFamily="50" charset="-128"/>
                <a:ea typeface="HGPｺﾞｼｯｸM" panose="020B0600000000000000" pitchFamily="50" charset="-128"/>
              </a:rPr>
            </a:br>
            <a:r>
              <a:rPr lang="ja-JP" altLang="en-US" sz="2000">
                <a:solidFill>
                  <a:schemeClr val="tx2"/>
                </a:solidFill>
                <a:latin typeface="HGPｺﾞｼｯｸM" panose="020B0600000000000000" pitchFamily="50" charset="-128"/>
                <a:ea typeface="HGPｺﾞｼｯｸM" panose="020B0600000000000000" pitchFamily="50" charset="-128"/>
              </a:rPr>
              <a:t>　品質に影響を与える</a:t>
            </a:r>
            <a:br>
              <a:rPr lang="en-US" altLang="ja-JP" sz="2000">
                <a:solidFill>
                  <a:schemeClr val="tx2"/>
                </a:solidFill>
                <a:latin typeface="HGPｺﾞｼｯｸM" panose="020B0600000000000000" pitchFamily="50" charset="-128"/>
                <a:ea typeface="HGPｺﾞｼｯｸM" panose="020B0600000000000000" pitchFamily="50" charset="-128"/>
              </a:rPr>
            </a:br>
            <a:r>
              <a:rPr lang="ja-JP" altLang="en-US" sz="2000">
                <a:solidFill>
                  <a:schemeClr val="tx2"/>
                </a:solidFill>
                <a:latin typeface="HGPｺﾞｼｯｸM" panose="020B0600000000000000" pitchFamily="50" charset="-128"/>
                <a:ea typeface="HGPｺﾞｼｯｸM" panose="020B0600000000000000" pitchFamily="50" charset="-128"/>
              </a:rPr>
              <a:t>　度合いの大きいメトリクス</a:t>
            </a:r>
            <a:br>
              <a:rPr lang="en-US" altLang="ja-JP" sz="2000">
                <a:solidFill>
                  <a:schemeClr val="tx2"/>
                </a:solidFill>
                <a:latin typeface="HGPｺﾞｼｯｸM" panose="020B0600000000000000" pitchFamily="50" charset="-128"/>
                <a:ea typeface="HGPｺﾞｼｯｸM" panose="020B0600000000000000" pitchFamily="50" charset="-128"/>
              </a:rPr>
            </a:br>
            <a:r>
              <a:rPr lang="ja-JP" altLang="en-US" sz="2000">
                <a:solidFill>
                  <a:schemeClr val="tx2"/>
                </a:solidFill>
                <a:latin typeface="HGPｺﾞｼｯｸM" panose="020B0600000000000000" pitchFamily="50" charset="-128"/>
                <a:ea typeface="HGPｺﾞｼｯｸM" panose="020B0600000000000000" pitchFamily="50" charset="-128"/>
              </a:rPr>
              <a:t>　を</a:t>
            </a:r>
            <a:r>
              <a:rPr lang="ja-JP" altLang="en-US" sz="2000" b="1" u="sng">
                <a:solidFill>
                  <a:srgbClr val="FF0000"/>
                </a:solidFill>
                <a:latin typeface="ＭＳ Ｐゴシック" panose="020B0600070205080204" pitchFamily="50" charset="-128"/>
              </a:rPr>
              <a:t>重要項目</a:t>
            </a:r>
            <a:r>
              <a:rPr lang="ja-JP" altLang="en-US" sz="2000">
                <a:solidFill>
                  <a:schemeClr val="tx2"/>
                </a:solidFill>
                <a:latin typeface="ＭＳ Ｐゴシック" panose="020B0600070205080204" pitchFamily="50" charset="-128"/>
              </a:rPr>
              <a:t>とする</a:t>
            </a:r>
            <a:r>
              <a:rPr lang="ja-JP" altLang="en-US" sz="1800">
                <a:solidFill>
                  <a:schemeClr val="tx2"/>
                </a:solidFill>
                <a:latin typeface="ＭＳ Ｐゴシック" panose="020B0600070205080204" pitchFamily="50" charset="-128"/>
              </a:rPr>
              <a:t>。</a:t>
            </a:r>
          </a:p>
        </p:txBody>
      </p:sp>
      <p:sp>
        <p:nvSpPr>
          <p:cNvPr id="43036" name="テキスト ボックス 1"/>
          <p:cNvSpPr txBox="1">
            <a:spLocks noChangeArrowheads="1"/>
          </p:cNvSpPr>
          <p:nvPr/>
        </p:nvSpPr>
        <p:spPr bwMode="auto">
          <a:xfrm>
            <a:off x="273050" y="1343025"/>
            <a:ext cx="8108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800" b="1">
                <a:solidFill>
                  <a:schemeClr val="tx2"/>
                </a:solidFill>
                <a:latin typeface="HGPｺﾞｼｯｸM" panose="020B0600000000000000" pitchFamily="50" charset="-128"/>
                <a:ea typeface="HGPｺﾞｼｯｸM" panose="020B0600000000000000" pitchFamily="50" charset="-128"/>
              </a:rPr>
              <a:t>大項目数</a:t>
            </a:r>
            <a:r>
              <a:rPr lang="en-US" altLang="ja-JP" sz="1800" b="1">
                <a:solidFill>
                  <a:schemeClr val="tx2"/>
                </a:solidFill>
                <a:latin typeface="HGPｺﾞｼｯｸM" panose="020B0600000000000000" pitchFamily="50" charset="-128"/>
                <a:ea typeface="HGPｺﾞｼｯｸM" panose="020B0600000000000000" pitchFamily="50" charset="-128"/>
              </a:rPr>
              <a:t>6</a:t>
            </a:r>
            <a:r>
              <a:rPr lang="ja-JP" altLang="en-US" sz="1800" b="1">
                <a:solidFill>
                  <a:schemeClr val="tx2"/>
                </a:solidFill>
                <a:latin typeface="HGPｺﾞｼｯｸM" panose="020B0600000000000000" pitchFamily="50" charset="-128"/>
                <a:ea typeface="HGPｺﾞｼｯｸM" panose="020B0600000000000000" pitchFamily="50" charset="-128"/>
              </a:rPr>
              <a:t>、中項目数</a:t>
            </a:r>
            <a:r>
              <a:rPr lang="en-US" altLang="ja-JP" sz="1800" b="1">
                <a:solidFill>
                  <a:schemeClr val="tx2"/>
                </a:solidFill>
                <a:latin typeface="HGPｺﾞｼｯｸM" panose="020B0600000000000000" pitchFamily="50" charset="-128"/>
                <a:ea typeface="HGPｺﾞｼｯｸM" panose="020B0600000000000000" pitchFamily="50" charset="-128"/>
              </a:rPr>
              <a:t>35</a:t>
            </a:r>
            <a:r>
              <a:rPr lang="ja-JP" altLang="en-US" sz="1800" b="1">
                <a:solidFill>
                  <a:schemeClr val="tx2"/>
                </a:solidFill>
                <a:latin typeface="HGPｺﾞｼｯｸM" panose="020B0600000000000000" pitchFamily="50" charset="-128"/>
                <a:ea typeface="HGPｺﾞｼｯｸM" panose="020B0600000000000000" pitchFamily="50" charset="-128"/>
              </a:rPr>
              <a:t>、小項目数</a:t>
            </a:r>
            <a:r>
              <a:rPr lang="en-US" altLang="ja-JP" sz="1800" b="1">
                <a:solidFill>
                  <a:schemeClr val="tx2"/>
                </a:solidFill>
                <a:latin typeface="HGPｺﾞｼｯｸM" panose="020B0600000000000000" pitchFamily="50" charset="-128"/>
                <a:ea typeface="HGPｺﾞｼｯｸM" panose="020B0600000000000000" pitchFamily="50" charset="-128"/>
              </a:rPr>
              <a:t>118</a:t>
            </a:r>
            <a:r>
              <a:rPr lang="ja-JP" altLang="en-US" sz="1800" b="1">
                <a:solidFill>
                  <a:schemeClr val="tx2"/>
                </a:solidFill>
                <a:latin typeface="HGPｺﾞｼｯｸM" panose="020B0600000000000000" pitchFamily="50" charset="-128"/>
                <a:ea typeface="HGPｺﾞｼｯｸM" panose="020B0600000000000000" pitchFamily="50" charset="-128"/>
              </a:rPr>
              <a:t>、メトリクス数</a:t>
            </a:r>
            <a:r>
              <a:rPr lang="en-US" altLang="ja-JP" sz="1800" b="1">
                <a:solidFill>
                  <a:schemeClr val="tx2"/>
                </a:solidFill>
                <a:latin typeface="HGPｺﾞｼｯｸM" panose="020B0600000000000000" pitchFamily="50" charset="-128"/>
                <a:ea typeface="HGPｺﾞｼｯｸM" panose="020B0600000000000000" pitchFamily="50" charset="-128"/>
              </a:rPr>
              <a:t>238</a:t>
            </a:r>
            <a:r>
              <a:rPr lang="ja-JP" altLang="en-US" sz="1800" b="1">
                <a:solidFill>
                  <a:schemeClr val="tx2"/>
                </a:solidFill>
                <a:latin typeface="HGPｺﾞｼｯｸM" panose="020B0600000000000000" pitchFamily="50" charset="-128"/>
                <a:ea typeface="HGPｺﾞｼｯｸM" panose="020B0600000000000000" pitchFamily="50" charset="-128"/>
              </a:rPr>
              <a:t>（内、重要項目数</a:t>
            </a:r>
            <a:r>
              <a:rPr lang="en-US" altLang="ja-JP" sz="1800" b="1">
                <a:solidFill>
                  <a:schemeClr val="tx2"/>
                </a:solidFill>
                <a:latin typeface="HGPｺﾞｼｯｸM" panose="020B0600000000000000" pitchFamily="50" charset="-128"/>
                <a:ea typeface="HGPｺﾞｼｯｸM" panose="020B0600000000000000" pitchFamily="50" charset="-128"/>
              </a:rPr>
              <a:t>92</a:t>
            </a:r>
            <a:r>
              <a:rPr lang="ja-JP" altLang="en-US" sz="1800" b="1">
                <a:solidFill>
                  <a:schemeClr val="tx2"/>
                </a:solidFill>
                <a:latin typeface="HGPｺﾞｼｯｸM" panose="020B0600000000000000" pitchFamily="50" charset="-128"/>
                <a:ea typeface="HGPｺﾞｼｯｸM" panose="020B0600000000000000" pitchFamily="50" charset="-128"/>
              </a:rPr>
              <a:t>）</a:t>
            </a:r>
            <a:endParaRPr lang="en-US" altLang="ja-JP" sz="1800" b="1">
              <a:solidFill>
                <a:schemeClr val="tx2"/>
              </a:solidFill>
              <a:latin typeface="HGPｺﾞｼｯｸM" panose="020B0600000000000000" pitchFamily="50" charset="-128"/>
              <a:ea typeface="HGPｺﾞｼｯｸM" panose="020B0600000000000000" pitchFamily="50" charset="-128"/>
            </a:endParaRPr>
          </a:p>
        </p:txBody>
      </p:sp>
      <p:sp>
        <p:nvSpPr>
          <p:cNvPr id="43037" name="タイトル 1"/>
          <p:cNvSpPr txBox="1">
            <a:spLocks/>
          </p:cNvSpPr>
          <p:nvPr/>
        </p:nvSpPr>
        <p:spPr bwMode="auto">
          <a:xfrm>
            <a:off x="57150" y="-104775"/>
            <a:ext cx="83248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3.2</a:t>
            </a:r>
            <a:r>
              <a:rPr lang="ja-JP" altLang="en-US" sz="2800" b="1">
                <a:solidFill>
                  <a:schemeClr val="tx2"/>
                </a:solidFill>
                <a:latin typeface="HGPｺﾞｼｯｸM" panose="020B0600000000000000" pitchFamily="50" charset="-128"/>
                <a:ea typeface="HGPｺﾞｼｯｸM" panose="020B0600000000000000" pitchFamily="50" charset="-128"/>
              </a:rPr>
              <a:t>非機能要求グレードの基本コンセプト</a:t>
            </a:r>
            <a:br>
              <a:rPr lang="en-US" altLang="ja-JP" sz="2800" b="1">
                <a:solidFill>
                  <a:schemeClr val="tx2"/>
                </a:solidFill>
                <a:latin typeface="HGPｺﾞｼｯｸM" panose="020B0600000000000000" pitchFamily="50" charset="-128"/>
                <a:ea typeface="HGPｺﾞｼｯｸM" panose="020B0600000000000000" pitchFamily="50" charset="-128"/>
              </a:rPr>
            </a:br>
            <a:r>
              <a:rPr lang="en-US" altLang="ja-JP" sz="2800" b="1">
                <a:solidFill>
                  <a:schemeClr val="tx2"/>
                </a:solidFill>
                <a:latin typeface="HGPｺﾞｼｯｸM" panose="020B0600000000000000" pitchFamily="50" charset="-128"/>
                <a:ea typeface="HGPｺﾞｼｯｸM" panose="020B0600000000000000" pitchFamily="50" charset="-128"/>
              </a:rPr>
              <a:t>(1)</a:t>
            </a:r>
            <a:r>
              <a:rPr lang="ja-JP" altLang="en-US" sz="2800" b="1">
                <a:solidFill>
                  <a:schemeClr val="tx2"/>
                </a:solidFill>
                <a:latin typeface="HGPｺﾞｼｯｸM" panose="020B0600000000000000" pitchFamily="50" charset="-128"/>
                <a:ea typeface="HGPｺﾞｼｯｸM" panose="020B0600000000000000" pitchFamily="50" charset="-128"/>
              </a:rPr>
              <a:t>分類体系</a:t>
            </a:r>
            <a:r>
              <a:rPr lang="en-US" altLang="ja-JP" sz="2800" b="1">
                <a:solidFill>
                  <a:schemeClr val="tx2"/>
                </a:solidFill>
                <a:latin typeface="HGPｺﾞｼｯｸM" panose="020B0600000000000000" pitchFamily="50" charset="-128"/>
                <a:ea typeface="HGPｺﾞｼｯｸM" panose="020B0600000000000000" pitchFamily="50" charset="-128"/>
              </a:rPr>
              <a:t>(1/3)</a:t>
            </a:r>
          </a:p>
        </p:txBody>
      </p:sp>
      <p:sp>
        <p:nvSpPr>
          <p:cNvPr id="30"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40"/>
          <p:cNvSpPr>
            <a:spLocks noGrp="1" noChangeArrowheads="1"/>
          </p:cNvSpPr>
          <p:nvPr>
            <p:ph type="body" idx="4294967295"/>
          </p:nvPr>
        </p:nvSpPr>
        <p:spPr>
          <a:xfrm>
            <a:off x="239713" y="806450"/>
            <a:ext cx="8904287" cy="427038"/>
          </a:xfrm>
        </p:spPr>
        <p:txBody>
          <a:bodyPr lIns="0" tIns="0" rIns="0" bIns="0">
            <a:spAutoFit/>
          </a:bodyPr>
          <a:lstStyle/>
          <a:p>
            <a:pPr marL="185738" indent="-185738"/>
            <a:r>
              <a:rPr lang="ja-JP" altLang="en-US" sz="2800">
                <a:latin typeface="HGPｺﾞｼｯｸM" panose="020B0600000000000000" pitchFamily="50" charset="-128"/>
                <a:ea typeface="HGPｺﾞｼｯｸM" panose="020B0600000000000000" pitchFamily="50" charset="-128"/>
              </a:rPr>
              <a:t>システム基盤に関する非機能要求を大きく</a:t>
            </a:r>
            <a:r>
              <a:rPr lang="en-US" altLang="ja-JP" sz="2800" b="1">
                <a:solidFill>
                  <a:srgbClr val="FF0000"/>
                </a:solidFill>
                <a:latin typeface="HGPｺﾞｼｯｸM" panose="020B0600000000000000" pitchFamily="50" charset="-128"/>
                <a:ea typeface="HGPｺﾞｼｯｸM" panose="020B0600000000000000" pitchFamily="50" charset="-128"/>
              </a:rPr>
              <a:t>6</a:t>
            </a:r>
            <a:r>
              <a:rPr lang="ja-JP" altLang="en-US" sz="2800" b="1">
                <a:solidFill>
                  <a:srgbClr val="FF0000"/>
                </a:solidFill>
                <a:latin typeface="HGPｺﾞｼｯｸM" panose="020B0600000000000000" pitchFamily="50" charset="-128"/>
                <a:ea typeface="HGPｺﾞｼｯｸM" panose="020B0600000000000000" pitchFamily="50" charset="-128"/>
              </a:rPr>
              <a:t>項目</a:t>
            </a:r>
            <a:r>
              <a:rPr lang="ja-JP" altLang="en-US" sz="2800">
                <a:latin typeface="HGPｺﾞｼｯｸM" panose="020B0600000000000000" pitchFamily="50" charset="-128"/>
                <a:ea typeface="HGPｺﾞｼｯｸM" panose="020B0600000000000000" pitchFamily="50" charset="-128"/>
              </a:rPr>
              <a:t>に分類</a:t>
            </a:r>
          </a:p>
        </p:txBody>
      </p:sp>
      <p:graphicFrame>
        <p:nvGraphicFramePr>
          <p:cNvPr id="179205" name="Group 5"/>
          <p:cNvGraphicFramePr>
            <a:graphicFrameLocks noGrp="1"/>
          </p:cNvGraphicFramePr>
          <p:nvPr>
            <p:ph sz="half" idx="4294967295"/>
          </p:nvPr>
        </p:nvGraphicFramePr>
        <p:xfrm>
          <a:off x="244475" y="1296988"/>
          <a:ext cx="8599489" cy="5124452"/>
        </p:xfrm>
        <a:graphic>
          <a:graphicData uri="http://schemas.openxmlformats.org/drawingml/2006/table">
            <a:tbl>
              <a:tblPr/>
              <a:tblGrid>
                <a:gridCol w="1615631">
                  <a:extLst>
                    <a:ext uri="{9D8B030D-6E8A-4147-A177-3AD203B41FA5}">
                      <a16:colId xmlns:a16="http://schemas.microsoft.com/office/drawing/2014/main" val="20000"/>
                    </a:ext>
                  </a:extLst>
                </a:gridCol>
                <a:gridCol w="3137219">
                  <a:extLst>
                    <a:ext uri="{9D8B030D-6E8A-4147-A177-3AD203B41FA5}">
                      <a16:colId xmlns:a16="http://schemas.microsoft.com/office/drawing/2014/main" val="20001"/>
                    </a:ext>
                  </a:extLst>
                </a:gridCol>
                <a:gridCol w="3846639">
                  <a:extLst>
                    <a:ext uri="{9D8B030D-6E8A-4147-A177-3AD203B41FA5}">
                      <a16:colId xmlns:a16="http://schemas.microsoft.com/office/drawing/2014/main" val="20002"/>
                    </a:ext>
                  </a:extLst>
                </a:gridCol>
              </a:tblGrid>
              <a:tr h="368604">
                <a:tc>
                  <a:txBody>
                    <a:bodyPr/>
                    <a:lstStyle/>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大項目</a:t>
                      </a:r>
                    </a:p>
                  </a:txBody>
                  <a:tcPr marL="58498" marR="58498" marT="54000" marB="5400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要求内容</a:t>
                      </a:r>
                    </a:p>
                  </a:txBody>
                  <a:tcPr marL="58498" marR="58498" marT="54000" marB="5400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要求例</a:t>
                      </a:r>
                    </a:p>
                  </a:txBody>
                  <a:tcPr marL="58498" marR="58498" marT="54000" marB="5400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DDF3EA"/>
                    </a:solidFill>
                  </a:tcPr>
                </a:tc>
                <a:extLst>
                  <a:ext uri="{0D108BD9-81ED-4DB2-BD59-A6C34878D82A}">
                    <a16:rowId xmlns:a16="http://schemas.microsoft.com/office/drawing/2014/main" val="10000"/>
                  </a:ext>
                </a:extLst>
              </a:tr>
              <a:tr h="854061">
                <a:tc>
                  <a:txBody>
                    <a:bodyPr/>
                    <a:lstStyle/>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可用性</a:t>
                      </a:r>
                    </a:p>
                  </a:txBody>
                  <a:tcPr marL="58498" marR="58498" marT="54000" marB="54000"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173038" marR="0" lvl="0" indent="-173038"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システムを継続的に利用可能とするための要求</a:t>
                      </a:r>
                      <a:endParaRPr kumimoji="1" lang="en-US" altLang="ja-JP" sz="1600" b="0" i="0" u="none" strike="noStrike" cap="none" normalizeH="0" baseline="0" dirty="0">
                        <a:ln>
                          <a:noFill/>
                        </a:ln>
                        <a:solidFill>
                          <a:schemeClr val="tx1"/>
                        </a:solidFill>
                        <a:effectLst/>
                        <a:latin typeface="HGP創英角ｺﾞｼｯｸUB" pitchFamily="50" charset="-128"/>
                        <a:ea typeface="HGP創英角ｺﾞｼｯｸUB" pitchFamily="50" charset="-128"/>
                      </a:endParaRPr>
                    </a:p>
                    <a:p>
                      <a:pPr marL="0" marR="0" lvl="0" indent="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広義の信頼性</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運用スケジュール</a:t>
                      </a:r>
                    </a:p>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　（稼働時間・停止予定など）</a:t>
                      </a:r>
                    </a:p>
                    <a:p>
                      <a:pPr marL="0" marR="0" lvl="0" indent="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障害、災害時における稼動目標</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854061">
                <a:tc>
                  <a:txBody>
                    <a:bodyPr/>
                    <a:lstStyle/>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性能・</a:t>
                      </a:r>
                    </a:p>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拡張性</a:t>
                      </a:r>
                    </a:p>
                  </a:txBody>
                  <a:tcPr marL="58498" marR="58498" marT="54000" marB="54000"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システムの性能と将来のシステム拡張性に関する要求</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業務量および今後の増加見積り</a:t>
                      </a:r>
                    </a:p>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システム化対象業務の特性　</a:t>
                      </a:r>
                      <a:b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b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（ピーク時、通常時、縮退時など）</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2"/>
                  </a:ext>
                </a:extLst>
              </a:tr>
              <a:tr h="725513">
                <a:tc>
                  <a:txBody>
                    <a:bodyPr/>
                    <a:lstStyle/>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運用・</a:t>
                      </a:r>
                    </a:p>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保守性</a:t>
                      </a:r>
                    </a:p>
                  </a:txBody>
                  <a:tcPr marL="58498" marR="58498" marT="54000" marB="54000"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システムの運用と保守のサービスに関する要求</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運用中に求められるシステム稼動レベル</a:t>
                      </a:r>
                    </a:p>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問題発生時の対応レベル</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3"/>
                  </a:ext>
                </a:extLst>
              </a:tr>
              <a:tr h="595680">
                <a:tc>
                  <a:txBody>
                    <a:bodyPr/>
                    <a:lstStyle/>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移行性</a:t>
                      </a:r>
                    </a:p>
                  </a:txBody>
                  <a:tcPr marL="58498" marR="58498" marT="54000" marB="54000"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現行システム資産の移行に関する要求</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新ｼｽﾃﾑへの移行期間および移行方法</a:t>
                      </a:r>
                    </a:p>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移行対象資産の種類および移行量</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4"/>
                  </a:ext>
                </a:extLst>
              </a:tr>
              <a:tr h="620064">
                <a:tc>
                  <a:txBody>
                    <a:bodyPr/>
                    <a:lstStyle/>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ｾｷｭﾘﾃｨ</a:t>
                      </a:r>
                    </a:p>
                  </a:txBody>
                  <a:tcPr marL="58498" marR="58498" marT="54000" marB="54000"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173038" marR="0" lvl="0" indent="-173038" algn="l" defTabSz="914400" rtl="0" eaLnBrk="1" fontAlgn="ctr" latinLnBrk="0" hangingPunct="1">
                        <a:lnSpc>
                          <a:spcPct val="95000"/>
                        </a:lnSpc>
                        <a:spcBef>
                          <a:spcPct val="1000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構築する情報システムの安全性の確保に関する要求</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1000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利用制限</a:t>
                      </a:r>
                    </a:p>
                    <a:p>
                      <a:pPr marL="0" marR="0" lvl="0" indent="0" algn="l" defTabSz="914400" rtl="0" eaLnBrk="1" fontAlgn="ctr" latinLnBrk="0" hangingPunct="1">
                        <a:lnSpc>
                          <a:spcPct val="95000"/>
                        </a:lnSpc>
                        <a:spcBef>
                          <a:spcPct val="1000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不正アクセスの防止</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5"/>
                  </a:ext>
                </a:extLst>
              </a:tr>
              <a:tr h="1106469">
                <a:tc>
                  <a:txBody>
                    <a:bodyPr/>
                    <a:lstStyle/>
                    <a:p>
                      <a:pPr marL="0" marR="0" lvl="0" indent="0" algn="ctr" defTabSz="914400" rtl="0" eaLnBrk="1" fontAlgn="ctr" latinLnBrk="0" hangingPunct="1">
                        <a:lnSpc>
                          <a:spcPct val="95000"/>
                        </a:lnSpc>
                        <a:spcBef>
                          <a:spcPct val="0"/>
                        </a:spcBef>
                        <a:spcAft>
                          <a:spcPct val="10000"/>
                        </a:spcAft>
                        <a:buClrTx/>
                        <a:buSzTx/>
                        <a:buFontTx/>
                        <a:buNone/>
                        <a:tabLst/>
                      </a:pP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ｼｽﾃﾑ環境・</a:t>
                      </a:r>
                      <a:b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br>
                      <a:r>
                        <a:rPr kumimoji="1" lang="ja-JP" altLang="en-US" sz="1800" b="0" i="0" u="none" strike="noStrike" cap="none" normalizeH="0" baseline="0" dirty="0">
                          <a:ln>
                            <a:noFill/>
                          </a:ln>
                          <a:solidFill>
                            <a:schemeClr val="tx1"/>
                          </a:solidFill>
                          <a:effectLst/>
                          <a:latin typeface="HGP創英角ｺﾞｼｯｸUB" pitchFamily="50" charset="-128"/>
                          <a:ea typeface="HGP創英角ｺﾞｼｯｸUB" pitchFamily="50" charset="-128"/>
                        </a:rPr>
                        <a:t>ｴｺﾛｼﾞｰ</a:t>
                      </a:r>
                    </a:p>
                  </a:txBody>
                  <a:tcPr marL="58498" marR="58498" marT="54000" marB="54000"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システムの設置環境やエコロジーに関する要求</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耐震／免震、重量／空間、温度／湿度、</a:t>
                      </a:r>
                      <a:b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b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騒音</a:t>
                      </a:r>
                    </a:p>
                    <a:p>
                      <a:pPr marL="177800" marR="0" lvl="0" indent="-177800" algn="l" defTabSz="914400" rtl="0" eaLnBrk="1" fontAlgn="ctr" latinLnBrk="0" hangingPunct="1">
                        <a:lnSpc>
                          <a:spcPct val="95000"/>
                        </a:lnSpc>
                        <a:spcBef>
                          <a:spcPct val="0"/>
                        </a:spcBef>
                        <a:spcAft>
                          <a:spcPct val="10000"/>
                        </a:spcAft>
                        <a:buClrTx/>
                        <a:buSzTx/>
                        <a:buFont typeface="Wingdings" pitchFamily="2" charset="2"/>
                        <a:buChar char="l"/>
                        <a:tabLst/>
                      </a:pPr>
                      <a:r>
                        <a:rPr kumimoji="1" lang="en-US" altLang="ja-JP"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CO</a:t>
                      </a:r>
                      <a:r>
                        <a:rPr kumimoji="1" lang="en-US" altLang="ja-JP" sz="1600" b="0" i="0" u="none" strike="noStrike" cap="none" normalizeH="0" baseline="-25000" dirty="0">
                          <a:ln>
                            <a:noFill/>
                          </a:ln>
                          <a:solidFill>
                            <a:schemeClr val="tx1"/>
                          </a:solidFill>
                          <a:effectLst/>
                          <a:latin typeface="HGP創英角ｺﾞｼｯｸUB" pitchFamily="50" charset="-128"/>
                          <a:ea typeface="HGP創英角ｺﾞｼｯｸUB" pitchFamily="50" charset="-128"/>
                        </a:rPr>
                        <a:t>2</a:t>
                      </a: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排出量や消費エネルギー</a:t>
                      </a:r>
                    </a:p>
                  </a:txBody>
                  <a:tcPr marL="58498" marR="58498" marT="54000" marB="54000"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6"/>
                  </a:ext>
                </a:extLst>
              </a:tr>
            </a:tbl>
          </a:graphicData>
        </a:graphic>
      </p:graphicFrame>
      <p:sp>
        <p:nvSpPr>
          <p:cNvPr id="45094" name="タイトル 1"/>
          <p:cNvSpPr txBox="1">
            <a:spLocks/>
          </p:cNvSpPr>
          <p:nvPr/>
        </p:nvSpPr>
        <p:spPr bwMode="auto">
          <a:xfrm>
            <a:off x="57150" y="-104775"/>
            <a:ext cx="83248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3.2</a:t>
            </a:r>
            <a:r>
              <a:rPr lang="ja-JP" altLang="en-US" sz="2800" b="1">
                <a:solidFill>
                  <a:schemeClr val="tx2"/>
                </a:solidFill>
                <a:latin typeface="HGPｺﾞｼｯｸM" panose="020B0600000000000000" pitchFamily="50" charset="-128"/>
                <a:ea typeface="HGPｺﾞｼｯｸM" panose="020B0600000000000000" pitchFamily="50" charset="-128"/>
              </a:rPr>
              <a:t>非機能要求グレードの基本コンセプト</a:t>
            </a:r>
            <a:br>
              <a:rPr lang="en-US" altLang="ja-JP" sz="2800" b="1">
                <a:solidFill>
                  <a:schemeClr val="tx2"/>
                </a:solidFill>
                <a:latin typeface="HGPｺﾞｼｯｸM" panose="020B0600000000000000" pitchFamily="50" charset="-128"/>
                <a:ea typeface="HGPｺﾞｼｯｸM" panose="020B0600000000000000" pitchFamily="50" charset="-128"/>
              </a:rPr>
            </a:br>
            <a:r>
              <a:rPr lang="en-US" altLang="ja-JP" sz="2800" b="1">
                <a:solidFill>
                  <a:schemeClr val="tx2"/>
                </a:solidFill>
                <a:latin typeface="HGPｺﾞｼｯｸM" panose="020B0600000000000000" pitchFamily="50" charset="-128"/>
                <a:ea typeface="HGPｺﾞｼｯｸM" panose="020B0600000000000000" pitchFamily="50" charset="-128"/>
              </a:rPr>
              <a:t>(1)</a:t>
            </a:r>
            <a:r>
              <a:rPr lang="ja-JP" altLang="en-US" sz="2800" b="1">
                <a:solidFill>
                  <a:schemeClr val="tx2"/>
                </a:solidFill>
                <a:latin typeface="HGPｺﾞｼｯｸM" panose="020B0600000000000000" pitchFamily="50" charset="-128"/>
                <a:ea typeface="HGPｺﾞｼｯｸM" panose="020B0600000000000000" pitchFamily="50" charset="-128"/>
              </a:rPr>
              <a:t>分類体系</a:t>
            </a:r>
            <a:r>
              <a:rPr lang="en-US" altLang="ja-JP" sz="2800" b="1">
                <a:solidFill>
                  <a:schemeClr val="tx2"/>
                </a:solidFill>
                <a:latin typeface="HGPｺﾞｼｯｸM" panose="020B0600000000000000" pitchFamily="50" charset="-128"/>
                <a:ea typeface="HGPｺﾞｼｯｸM" panose="020B0600000000000000" pitchFamily="50" charset="-128"/>
              </a:rPr>
              <a:t>(2/3)</a:t>
            </a:r>
          </a:p>
        </p:txBody>
      </p:sp>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テキスト ボックス 1"/>
          <p:cNvSpPr txBox="1">
            <a:spLocks noChangeArrowheads="1"/>
          </p:cNvSpPr>
          <p:nvPr/>
        </p:nvSpPr>
        <p:spPr bwMode="auto">
          <a:xfrm>
            <a:off x="692150" y="996950"/>
            <a:ext cx="7967663" cy="4894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この研修では以下の人を対象としています。</a:t>
            </a:r>
            <a:endParaRPr lang="en-US" altLang="ja-JP">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　・</a:t>
            </a:r>
            <a:r>
              <a:rPr lang="ja-JP" altLang="en-US" u="sng">
                <a:solidFill>
                  <a:schemeClr val="tx2"/>
                </a:solidFill>
                <a:latin typeface="HGPｺﾞｼｯｸM" panose="020B0600000000000000" pitchFamily="50" charset="-128"/>
                <a:ea typeface="HGPｺﾞｼｯｸM" panose="020B0600000000000000" pitchFamily="50" charset="-128"/>
              </a:rPr>
              <a:t>情報システムの企画担当者</a:t>
            </a:r>
          </a:p>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　・</a:t>
            </a:r>
            <a:r>
              <a:rPr lang="ja-JP" altLang="en-US" u="sng">
                <a:solidFill>
                  <a:schemeClr val="tx2"/>
                </a:solidFill>
                <a:latin typeface="HGPｺﾞｼｯｸM" panose="020B0600000000000000" pitchFamily="50" charset="-128"/>
                <a:ea typeface="HGPｺﾞｼｯｸM" panose="020B0600000000000000" pitchFamily="50" charset="-128"/>
              </a:rPr>
              <a:t>要件定義担当者</a:t>
            </a:r>
          </a:p>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　・</a:t>
            </a:r>
            <a:r>
              <a:rPr lang="ja-JP" altLang="en-US" u="sng">
                <a:solidFill>
                  <a:schemeClr val="tx2"/>
                </a:solidFill>
                <a:latin typeface="HGPｺﾞｼｯｸM" panose="020B0600000000000000" pitchFamily="50" charset="-128"/>
                <a:ea typeface="HGPｺﾞｼｯｸM" panose="020B0600000000000000" pitchFamily="50" charset="-128"/>
              </a:rPr>
              <a:t>情報システムのインフラ設計担当者</a:t>
            </a:r>
          </a:p>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　・</a:t>
            </a:r>
            <a:r>
              <a:rPr lang="ja-JP" altLang="en-US" u="sng">
                <a:solidFill>
                  <a:schemeClr val="tx2"/>
                </a:solidFill>
                <a:latin typeface="HGPｺﾞｼｯｸM" panose="020B0600000000000000" pitchFamily="50" charset="-128"/>
                <a:ea typeface="HGPｺﾞｼｯｸM" panose="020B0600000000000000" pitchFamily="50" charset="-128"/>
              </a:rPr>
              <a:t>情報システムのインフラ運用担当者</a:t>
            </a:r>
          </a:p>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　・</a:t>
            </a:r>
            <a:r>
              <a:rPr lang="ja-JP" altLang="en-US" u="sng">
                <a:solidFill>
                  <a:schemeClr val="tx2"/>
                </a:solidFill>
                <a:latin typeface="HGPｺﾞｼｯｸM" panose="020B0600000000000000" pitchFamily="50" charset="-128"/>
                <a:ea typeface="HGPｺﾞｼｯｸM" panose="020B0600000000000000" pitchFamily="50" charset="-128"/>
              </a:rPr>
              <a:t>開発標準化担当者</a:t>
            </a:r>
          </a:p>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　・</a:t>
            </a:r>
            <a:r>
              <a:rPr lang="ja-JP" altLang="en-US" u="sng">
                <a:solidFill>
                  <a:schemeClr val="tx2"/>
                </a:solidFill>
                <a:latin typeface="HGPｺﾞｼｯｸM" panose="020B0600000000000000" pitchFamily="50" charset="-128"/>
                <a:ea typeface="HGPｺﾞｼｯｸM" panose="020B0600000000000000" pitchFamily="50" charset="-128"/>
              </a:rPr>
              <a:t>品質保証担当者</a:t>
            </a:r>
            <a:r>
              <a:rPr lang="ja-JP" altLang="en-US">
                <a:solidFill>
                  <a:schemeClr val="tx2"/>
                </a:solidFill>
                <a:latin typeface="HGPｺﾞｼｯｸM" panose="020B0600000000000000" pitchFamily="50" charset="-128"/>
                <a:ea typeface="HGPｺﾞｼｯｸM" panose="020B0600000000000000" pitchFamily="50" charset="-128"/>
              </a:rPr>
              <a:t>　など</a:t>
            </a:r>
          </a:p>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また、非機能要求定義の経験の浅い方の利用も想定しています。</a:t>
            </a:r>
            <a:endParaRPr lang="en-US" altLang="ja-JP">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ja-JP" altLang="en-US">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本研修の目的は、非機能要求グレードの使い方を習得し、関連資料を参照しながら、システム基盤の非機能要求定義を</a:t>
            </a:r>
            <a:br>
              <a:rPr lang="en-US" altLang="ja-JP">
                <a:solidFill>
                  <a:schemeClr val="tx2"/>
                </a:solidFill>
                <a:latin typeface="HGPｺﾞｼｯｸM" panose="020B0600000000000000" pitchFamily="50" charset="-128"/>
                <a:ea typeface="HGPｺﾞｼｯｸM" panose="020B0600000000000000" pitchFamily="50" charset="-128"/>
              </a:rPr>
            </a:br>
            <a:r>
              <a:rPr lang="ja-JP" altLang="en-US">
                <a:solidFill>
                  <a:schemeClr val="tx2"/>
                </a:solidFill>
                <a:latin typeface="HGPｺﾞｼｯｸM" panose="020B0600000000000000" pitchFamily="50" charset="-128"/>
                <a:ea typeface="HGPｺﾞｼｯｸM" panose="020B0600000000000000" pitchFamily="50" charset="-128"/>
              </a:rPr>
              <a:t>できるようになることです。</a:t>
            </a:r>
          </a:p>
        </p:txBody>
      </p:sp>
      <p:sp>
        <p:nvSpPr>
          <p:cNvPr id="4"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7106" name="直線コネクタ 107"/>
          <p:cNvCxnSpPr>
            <a:cxnSpLocks noChangeShapeType="1"/>
          </p:cNvCxnSpPr>
          <p:nvPr/>
        </p:nvCxnSpPr>
        <p:spPr bwMode="auto">
          <a:xfrm>
            <a:off x="5734050" y="6057900"/>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sp>
        <p:nvSpPr>
          <p:cNvPr id="25603" name="Text Box 4"/>
          <p:cNvSpPr txBox="1">
            <a:spLocks noChangeArrowheads="1"/>
          </p:cNvSpPr>
          <p:nvPr/>
        </p:nvSpPr>
        <p:spPr bwMode="auto">
          <a:xfrm>
            <a:off x="528638" y="1993900"/>
            <a:ext cx="1069975" cy="339725"/>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a:solidFill>
                  <a:schemeClr val="bg1"/>
                </a:solidFill>
                <a:latin typeface="Arial" charset="0"/>
              </a:rPr>
              <a:t>継続性</a:t>
            </a:r>
          </a:p>
        </p:txBody>
      </p:sp>
      <p:sp>
        <p:nvSpPr>
          <p:cNvPr id="47109" name="Text Box 5"/>
          <p:cNvSpPr txBox="1">
            <a:spLocks noChangeArrowheads="1"/>
          </p:cNvSpPr>
          <p:nvPr/>
        </p:nvSpPr>
        <p:spPr bwMode="auto">
          <a:xfrm>
            <a:off x="528638" y="2505075"/>
            <a:ext cx="1069975" cy="339725"/>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耐障害性</a:t>
            </a:r>
          </a:p>
        </p:txBody>
      </p:sp>
      <p:sp>
        <p:nvSpPr>
          <p:cNvPr id="47110" name="Text Box 6"/>
          <p:cNvSpPr txBox="1">
            <a:spLocks noChangeArrowheads="1"/>
          </p:cNvSpPr>
          <p:nvPr/>
        </p:nvSpPr>
        <p:spPr bwMode="auto">
          <a:xfrm>
            <a:off x="528638" y="3005138"/>
            <a:ext cx="1069975" cy="338137"/>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災害対策</a:t>
            </a:r>
          </a:p>
        </p:txBody>
      </p:sp>
      <p:sp>
        <p:nvSpPr>
          <p:cNvPr id="47111" name="Text Box 7" descr="球"/>
          <p:cNvSpPr txBox="1">
            <a:spLocks noChangeArrowheads="1"/>
          </p:cNvSpPr>
          <p:nvPr/>
        </p:nvSpPr>
        <p:spPr bwMode="auto">
          <a:xfrm>
            <a:off x="534988" y="3463925"/>
            <a:ext cx="1063625" cy="338138"/>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回復性</a:t>
            </a:r>
          </a:p>
        </p:txBody>
      </p:sp>
      <p:cxnSp>
        <p:nvCxnSpPr>
          <p:cNvPr id="47112" name="AutoShape 8"/>
          <p:cNvCxnSpPr>
            <a:cxnSpLocks noChangeShapeType="1"/>
            <a:stCxn id="47158" idx="2"/>
            <a:endCxn id="25603" idx="1"/>
          </p:cNvCxnSpPr>
          <p:nvPr/>
        </p:nvCxnSpPr>
        <p:spPr bwMode="auto">
          <a:xfrm rot="16200000" flipH="1">
            <a:off x="354013" y="1989138"/>
            <a:ext cx="288925" cy="6032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13" name="AutoShape 9"/>
          <p:cNvCxnSpPr>
            <a:cxnSpLocks noChangeShapeType="1"/>
            <a:stCxn id="47158" idx="2"/>
            <a:endCxn id="47109" idx="1"/>
          </p:cNvCxnSpPr>
          <p:nvPr/>
        </p:nvCxnSpPr>
        <p:spPr bwMode="auto">
          <a:xfrm rot="16200000" flipH="1">
            <a:off x="98426" y="2244725"/>
            <a:ext cx="800100" cy="6032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14" name="AutoShape 10"/>
          <p:cNvCxnSpPr>
            <a:cxnSpLocks noChangeShapeType="1"/>
            <a:stCxn id="47158" idx="2"/>
            <a:endCxn id="47110" idx="1"/>
          </p:cNvCxnSpPr>
          <p:nvPr/>
        </p:nvCxnSpPr>
        <p:spPr bwMode="auto">
          <a:xfrm rot="16200000" flipH="1">
            <a:off x="-151605" y="2494756"/>
            <a:ext cx="1300162" cy="6032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15" name="AutoShape 11"/>
          <p:cNvCxnSpPr>
            <a:cxnSpLocks noChangeShapeType="1"/>
            <a:endCxn id="47111" idx="1"/>
          </p:cNvCxnSpPr>
          <p:nvPr/>
        </p:nvCxnSpPr>
        <p:spPr bwMode="auto">
          <a:xfrm rot="16200000" flipH="1">
            <a:off x="-601662" y="2495550"/>
            <a:ext cx="2206625" cy="6667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sp>
        <p:nvSpPr>
          <p:cNvPr id="25611" name="Text Box 13"/>
          <p:cNvSpPr txBox="1">
            <a:spLocks noChangeArrowheads="1"/>
          </p:cNvSpPr>
          <p:nvPr/>
        </p:nvSpPr>
        <p:spPr bwMode="auto">
          <a:xfrm>
            <a:off x="1808163" y="2000250"/>
            <a:ext cx="1246187" cy="338138"/>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a:solidFill>
                  <a:schemeClr val="bg1"/>
                </a:solidFill>
                <a:latin typeface="Arial" charset="0"/>
              </a:rPr>
              <a:t>業務処理量</a:t>
            </a:r>
          </a:p>
        </p:txBody>
      </p:sp>
      <p:sp>
        <p:nvSpPr>
          <p:cNvPr id="25612" name="Text Box 14" descr="右上がり対角線 (太)"/>
          <p:cNvSpPr txBox="1">
            <a:spLocks noChangeArrowheads="1"/>
          </p:cNvSpPr>
          <p:nvPr/>
        </p:nvSpPr>
        <p:spPr bwMode="auto">
          <a:xfrm>
            <a:off x="1808163" y="2598738"/>
            <a:ext cx="1193800" cy="584200"/>
          </a:xfrm>
          <a:prstGeom prst="rect">
            <a:avLst/>
          </a:prstGeom>
          <a:solidFill>
            <a:schemeClr val="accent1">
              <a:lumMod val="75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tx1"/>
                </a:solidFill>
                <a:latin typeface="Arial" charset="0"/>
              </a:rPr>
              <a:t>性能目標値</a:t>
            </a:r>
          </a:p>
        </p:txBody>
      </p:sp>
      <p:cxnSp>
        <p:nvCxnSpPr>
          <p:cNvPr id="47118" name="AutoShape 15"/>
          <p:cNvCxnSpPr>
            <a:cxnSpLocks noChangeShapeType="1"/>
          </p:cNvCxnSpPr>
          <p:nvPr/>
        </p:nvCxnSpPr>
        <p:spPr bwMode="auto">
          <a:xfrm rot="16200000" flipH="1">
            <a:off x="1612900" y="1958976"/>
            <a:ext cx="295275" cy="95250"/>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19" name="AutoShape 16"/>
          <p:cNvCxnSpPr>
            <a:cxnSpLocks noChangeShapeType="1"/>
          </p:cNvCxnSpPr>
          <p:nvPr/>
        </p:nvCxnSpPr>
        <p:spPr bwMode="auto">
          <a:xfrm rot="16200000" flipH="1">
            <a:off x="1244601" y="2297112"/>
            <a:ext cx="1033462" cy="93663"/>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sp>
        <p:nvSpPr>
          <p:cNvPr id="25615" name="Text Box 17" descr="右上がり対角線 (太)"/>
          <p:cNvSpPr txBox="1">
            <a:spLocks noChangeArrowheads="1"/>
          </p:cNvSpPr>
          <p:nvPr/>
        </p:nvSpPr>
        <p:spPr bwMode="auto">
          <a:xfrm>
            <a:off x="1803400" y="3309938"/>
            <a:ext cx="1193800" cy="584200"/>
          </a:xfrm>
          <a:prstGeom prst="rect">
            <a:avLst/>
          </a:prstGeom>
          <a:solidFill>
            <a:schemeClr val="accent1">
              <a:lumMod val="75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a:solidFill>
                  <a:schemeClr val="tx1"/>
                </a:solidFill>
                <a:latin typeface="Arial" charset="0"/>
              </a:rPr>
              <a:t>リソース拡張性</a:t>
            </a:r>
          </a:p>
        </p:txBody>
      </p:sp>
      <p:sp>
        <p:nvSpPr>
          <p:cNvPr id="47121" name="Text Box 18"/>
          <p:cNvSpPr txBox="1">
            <a:spLocks noChangeArrowheads="1"/>
          </p:cNvSpPr>
          <p:nvPr/>
        </p:nvSpPr>
        <p:spPr bwMode="auto">
          <a:xfrm>
            <a:off x="1800225" y="4076700"/>
            <a:ext cx="1193800" cy="58420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性能品質保証</a:t>
            </a:r>
          </a:p>
        </p:txBody>
      </p:sp>
      <p:cxnSp>
        <p:nvCxnSpPr>
          <p:cNvPr id="47122" name="AutoShape 19"/>
          <p:cNvCxnSpPr>
            <a:cxnSpLocks noChangeShapeType="1"/>
            <a:endCxn id="25615" idx="1"/>
          </p:cNvCxnSpPr>
          <p:nvPr/>
        </p:nvCxnSpPr>
        <p:spPr bwMode="auto">
          <a:xfrm rot="16200000" flipH="1">
            <a:off x="669925" y="2468563"/>
            <a:ext cx="2176463" cy="90487"/>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23" name="AutoShape 20"/>
          <p:cNvCxnSpPr>
            <a:cxnSpLocks noChangeShapeType="1"/>
          </p:cNvCxnSpPr>
          <p:nvPr/>
        </p:nvCxnSpPr>
        <p:spPr bwMode="auto">
          <a:xfrm rot="16200000" flipH="1">
            <a:off x="650081" y="3151982"/>
            <a:ext cx="2232025" cy="93662"/>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24" name="AutoShape 26"/>
          <p:cNvCxnSpPr>
            <a:cxnSpLocks noChangeShapeType="1"/>
          </p:cNvCxnSpPr>
          <p:nvPr/>
        </p:nvCxnSpPr>
        <p:spPr bwMode="auto">
          <a:xfrm rot="16200000" flipH="1">
            <a:off x="3107532" y="1935956"/>
            <a:ext cx="303212" cy="18097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25" name="AutoShape 27"/>
          <p:cNvCxnSpPr>
            <a:cxnSpLocks noChangeShapeType="1"/>
          </p:cNvCxnSpPr>
          <p:nvPr/>
        </p:nvCxnSpPr>
        <p:spPr bwMode="auto">
          <a:xfrm rot="16200000" flipH="1">
            <a:off x="2865438" y="2133600"/>
            <a:ext cx="787400" cy="18097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26" name="AutoShape 28"/>
          <p:cNvCxnSpPr>
            <a:cxnSpLocks noChangeShapeType="1"/>
          </p:cNvCxnSpPr>
          <p:nvPr/>
        </p:nvCxnSpPr>
        <p:spPr bwMode="auto">
          <a:xfrm rot="16200000" flipH="1">
            <a:off x="2597150" y="2446338"/>
            <a:ext cx="1323975" cy="18097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27" name="AutoShape 29"/>
          <p:cNvCxnSpPr>
            <a:cxnSpLocks noChangeShapeType="1"/>
          </p:cNvCxnSpPr>
          <p:nvPr/>
        </p:nvCxnSpPr>
        <p:spPr bwMode="auto">
          <a:xfrm rot="16200000" flipH="1">
            <a:off x="2337595" y="2707481"/>
            <a:ext cx="1846262" cy="18097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28" name="AutoShape 30"/>
          <p:cNvCxnSpPr>
            <a:cxnSpLocks noChangeShapeType="1"/>
          </p:cNvCxnSpPr>
          <p:nvPr/>
        </p:nvCxnSpPr>
        <p:spPr bwMode="auto">
          <a:xfrm rot="16200000" flipH="1">
            <a:off x="1820069" y="2774156"/>
            <a:ext cx="2879725" cy="182563"/>
          </a:xfrm>
          <a:prstGeom prst="bentConnector3">
            <a:avLst>
              <a:gd name="adj1" fmla="val 100046"/>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29" name="AutoShape 32"/>
          <p:cNvCxnSpPr>
            <a:cxnSpLocks noChangeShapeType="1"/>
          </p:cNvCxnSpPr>
          <p:nvPr/>
        </p:nvCxnSpPr>
        <p:spPr bwMode="auto">
          <a:xfrm rot="16200000" flipH="1">
            <a:off x="1749425" y="3575050"/>
            <a:ext cx="3019425" cy="18097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30" name="AutoShape 39"/>
          <p:cNvCxnSpPr>
            <a:cxnSpLocks noChangeShapeType="1"/>
          </p:cNvCxnSpPr>
          <p:nvPr/>
        </p:nvCxnSpPr>
        <p:spPr bwMode="auto">
          <a:xfrm rot="16200000" flipH="1">
            <a:off x="4397375" y="1966913"/>
            <a:ext cx="295275" cy="13652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31" name="AutoShape 40"/>
          <p:cNvCxnSpPr>
            <a:cxnSpLocks noChangeShapeType="1"/>
          </p:cNvCxnSpPr>
          <p:nvPr/>
        </p:nvCxnSpPr>
        <p:spPr bwMode="auto">
          <a:xfrm rot="16200000" flipH="1">
            <a:off x="3909219" y="1988344"/>
            <a:ext cx="1281113" cy="155575"/>
          </a:xfrm>
          <a:prstGeom prst="bentConnector3">
            <a:avLst>
              <a:gd name="adj1" fmla="val 100250"/>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32" name="AutoShape 41"/>
          <p:cNvCxnSpPr>
            <a:cxnSpLocks noChangeShapeType="1"/>
          </p:cNvCxnSpPr>
          <p:nvPr/>
        </p:nvCxnSpPr>
        <p:spPr bwMode="auto">
          <a:xfrm rot="16200000" flipH="1">
            <a:off x="3804444" y="2588419"/>
            <a:ext cx="1481137" cy="13652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33" name="AutoShape 42"/>
          <p:cNvCxnSpPr>
            <a:cxnSpLocks noChangeShapeType="1"/>
          </p:cNvCxnSpPr>
          <p:nvPr/>
        </p:nvCxnSpPr>
        <p:spPr bwMode="auto">
          <a:xfrm rot="16200000" flipH="1">
            <a:off x="3383757" y="3004344"/>
            <a:ext cx="2312987" cy="13652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34" name="AutoShape 43"/>
          <p:cNvCxnSpPr>
            <a:cxnSpLocks noChangeShapeType="1"/>
          </p:cNvCxnSpPr>
          <p:nvPr/>
        </p:nvCxnSpPr>
        <p:spPr bwMode="auto">
          <a:xfrm rot="16200000" flipH="1">
            <a:off x="3117057" y="3328194"/>
            <a:ext cx="2846387" cy="136525"/>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cxnSp>
        <p:nvCxnSpPr>
          <p:cNvPr id="47135" name="AutoShape 64"/>
          <p:cNvCxnSpPr>
            <a:cxnSpLocks noChangeShapeType="1"/>
          </p:cNvCxnSpPr>
          <p:nvPr/>
        </p:nvCxnSpPr>
        <p:spPr bwMode="auto">
          <a:xfrm rot="16200000" flipH="1">
            <a:off x="4175919" y="2986881"/>
            <a:ext cx="4959350" cy="1836738"/>
          </a:xfrm>
          <a:prstGeom prst="bentConnector2">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sp>
        <p:nvSpPr>
          <p:cNvPr id="47136" name="Text Box 70"/>
          <p:cNvSpPr txBox="1">
            <a:spLocks noChangeArrowheads="1"/>
          </p:cNvSpPr>
          <p:nvPr/>
        </p:nvSpPr>
        <p:spPr bwMode="auto">
          <a:xfrm>
            <a:off x="7794625" y="4714875"/>
            <a:ext cx="1193800" cy="58420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環境</a:t>
            </a:r>
            <a:br>
              <a:rPr lang="ja-JP" altLang="en-US" sz="1600">
                <a:latin typeface="Arial" panose="020B0604020202020204" pitchFamily="34" charset="0"/>
                <a:ea typeface="HGP創英角ｺﾞｼｯｸUB" panose="020B0900000000000000" pitchFamily="50" charset="-128"/>
              </a:rPr>
            </a:br>
            <a:r>
              <a:rPr lang="ja-JP" altLang="en-US" sz="1600">
                <a:latin typeface="Arial" panose="020B0604020202020204" pitchFamily="34" charset="0"/>
                <a:ea typeface="HGP創英角ｺﾞｼｯｸUB" panose="020B0900000000000000" pitchFamily="50" charset="-128"/>
              </a:rPr>
              <a:t>マネジメント</a:t>
            </a:r>
          </a:p>
        </p:txBody>
      </p:sp>
      <p:cxnSp>
        <p:nvCxnSpPr>
          <p:cNvPr id="47137" name="AutoShape 75"/>
          <p:cNvCxnSpPr>
            <a:cxnSpLocks noChangeShapeType="1"/>
          </p:cNvCxnSpPr>
          <p:nvPr/>
        </p:nvCxnSpPr>
        <p:spPr bwMode="auto">
          <a:xfrm rot="16200000" flipH="1">
            <a:off x="5932487" y="3197226"/>
            <a:ext cx="3624263" cy="80962"/>
          </a:xfrm>
          <a:prstGeom prst="bentConnector3">
            <a:avLst>
              <a:gd name="adj1" fmla="val 99944"/>
            </a:avLst>
          </a:prstGeom>
          <a:noFill/>
          <a:ln w="25400">
            <a:solidFill>
              <a:schemeClr val="tx1"/>
            </a:solidFill>
            <a:miter lim="800000"/>
            <a:headEnd/>
            <a:tailEnd/>
          </a:ln>
          <a:extLst>
            <a:ext uri="{909E8E84-426E-40DD-AFC4-6F175D3DCCD1}">
              <a14:hiddenFill xmlns:a14="http://schemas.microsoft.com/office/drawing/2010/main">
                <a:noFill/>
              </a14:hiddenFill>
            </a:ext>
          </a:extLst>
        </p:spPr>
      </p:cxnSp>
      <p:sp>
        <p:nvSpPr>
          <p:cNvPr id="32844" name="Text Box 76"/>
          <p:cNvSpPr txBox="1">
            <a:spLocks noChangeArrowheads="1"/>
          </p:cNvSpPr>
          <p:nvPr/>
        </p:nvSpPr>
        <p:spPr bwMode="auto">
          <a:xfrm>
            <a:off x="3176588" y="914400"/>
            <a:ext cx="2087562" cy="406400"/>
          </a:xfrm>
          <a:prstGeom prst="rect">
            <a:avLst/>
          </a:prstGeom>
          <a:solidFill>
            <a:srgbClr val="FFCCFF"/>
          </a:solidFill>
          <a:ln w="9525">
            <a:solidFill>
              <a:schemeClr val="tx1"/>
            </a:solidFill>
            <a:miter lim="800000"/>
            <a:headEnd/>
            <a:tailEnd/>
          </a:ln>
          <a:effectLst/>
        </p:spPr>
        <p:txBody>
          <a:bodyPr>
            <a:spAutoFit/>
          </a:bodyPr>
          <a:lstStyle/>
          <a:p>
            <a:pPr algn="ctr" eaLnBrk="1" hangingPunct="1">
              <a:spcBef>
                <a:spcPct val="50000"/>
              </a:spcBef>
              <a:defRPr/>
            </a:pPr>
            <a:r>
              <a:rPr lang="ja-JP" altLang="en-US" sz="2000" dirty="0">
                <a:solidFill>
                  <a:schemeClr val="tx1"/>
                </a:solidFill>
                <a:effectLst>
                  <a:outerShdw blurRad="38100" dist="38100" dir="2700000" algn="tl">
                    <a:srgbClr val="FFFFFF"/>
                  </a:outerShdw>
                </a:effectLst>
                <a:latin typeface="Arial" charset="0"/>
              </a:rPr>
              <a:t>非機能要求項目</a:t>
            </a:r>
          </a:p>
        </p:txBody>
      </p:sp>
      <p:sp>
        <p:nvSpPr>
          <p:cNvPr id="47139" name="Text Box 84"/>
          <p:cNvSpPr txBox="1">
            <a:spLocks noChangeArrowheads="1"/>
          </p:cNvSpPr>
          <p:nvPr/>
        </p:nvSpPr>
        <p:spPr bwMode="auto">
          <a:xfrm>
            <a:off x="2600325" y="1528763"/>
            <a:ext cx="1320800" cy="346075"/>
          </a:xfrm>
          <a:prstGeom prst="rect">
            <a:avLst/>
          </a:prstGeom>
          <a:solidFill>
            <a:srgbClr val="CC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運用・保守性</a:t>
            </a:r>
          </a:p>
        </p:txBody>
      </p:sp>
      <p:grpSp>
        <p:nvGrpSpPr>
          <p:cNvPr id="47140" name="Group 85"/>
          <p:cNvGrpSpPr>
            <a:grpSpLocks/>
          </p:cNvGrpSpPr>
          <p:nvPr/>
        </p:nvGrpSpPr>
        <p:grpSpPr bwMode="auto">
          <a:xfrm>
            <a:off x="298450" y="4724400"/>
            <a:ext cx="2786063" cy="1614488"/>
            <a:chOff x="188" y="2976"/>
            <a:chExt cx="1457" cy="1017"/>
          </a:xfrm>
        </p:grpSpPr>
        <p:grpSp>
          <p:nvGrpSpPr>
            <p:cNvPr id="47189" name="Group 86"/>
            <p:cNvGrpSpPr>
              <a:grpSpLocks/>
            </p:cNvGrpSpPr>
            <p:nvPr/>
          </p:nvGrpSpPr>
          <p:grpSpPr bwMode="auto">
            <a:xfrm>
              <a:off x="188" y="3003"/>
              <a:ext cx="740" cy="877"/>
              <a:chOff x="188" y="3003"/>
              <a:chExt cx="740" cy="877"/>
            </a:xfrm>
          </p:grpSpPr>
          <p:sp>
            <p:nvSpPr>
              <p:cNvPr id="25688" name="Text Box 87"/>
              <p:cNvSpPr txBox="1">
                <a:spLocks noChangeArrowheads="1"/>
              </p:cNvSpPr>
              <p:nvPr/>
            </p:nvSpPr>
            <p:spPr bwMode="auto">
              <a:xfrm>
                <a:off x="188" y="3003"/>
                <a:ext cx="680" cy="179"/>
              </a:xfrm>
              <a:prstGeom prst="rect">
                <a:avLst/>
              </a:prstGeom>
              <a:solidFill>
                <a:schemeClr val="accent2">
                  <a:lumMod val="50000"/>
                </a:schemeClr>
              </a:solidFill>
              <a:ln w="9525">
                <a:solidFill>
                  <a:schemeClr val="tx1"/>
                </a:solidFill>
                <a:miter lim="800000"/>
                <a:headEnd/>
                <a:tailEnd/>
              </a:ln>
            </p:spPr>
            <p:txBody>
              <a:bodyPr anchor="ct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bg1"/>
                    </a:solidFill>
                    <a:latin typeface="Arial" charset="0"/>
                  </a:rPr>
                  <a:t>中項目</a:t>
                </a:r>
              </a:p>
            </p:txBody>
          </p:sp>
          <p:sp>
            <p:nvSpPr>
              <p:cNvPr id="25689" name="Text Box 88" descr="右上がり対角線 (太)"/>
              <p:cNvSpPr txBox="1">
                <a:spLocks noChangeArrowheads="1"/>
              </p:cNvSpPr>
              <p:nvPr/>
            </p:nvSpPr>
            <p:spPr bwMode="auto">
              <a:xfrm>
                <a:off x="188" y="3227"/>
                <a:ext cx="680" cy="181"/>
              </a:xfrm>
              <a:prstGeom prst="rect">
                <a:avLst/>
              </a:prstGeom>
              <a:solidFill>
                <a:schemeClr val="accent1">
                  <a:lumMod val="50000"/>
                </a:schemeClr>
              </a:solidFill>
              <a:ln w="9525">
                <a:solidFill>
                  <a:schemeClr val="tx1"/>
                </a:solidFill>
                <a:miter lim="800000"/>
                <a:headEnd/>
                <a:tailEnd/>
              </a:ln>
            </p:spPr>
            <p:txBody>
              <a:bodyPr anchor="ct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tx1"/>
                    </a:solidFill>
                    <a:latin typeface="Arial" charset="0"/>
                  </a:rPr>
                  <a:t>中項目</a:t>
                </a:r>
              </a:p>
            </p:txBody>
          </p:sp>
          <p:sp>
            <p:nvSpPr>
              <p:cNvPr id="47195" name="Text Box 89" descr="球"/>
              <p:cNvSpPr txBox="1">
                <a:spLocks noChangeArrowheads="1"/>
              </p:cNvSpPr>
              <p:nvPr/>
            </p:nvSpPr>
            <p:spPr bwMode="auto">
              <a:xfrm>
                <a:off x="188" y="3459"/>
                <a:ext cx="680" cy="181"/>
              </a:xfrm>
              <a:prstGeom prst="rect">
                <a:avLst/>
              </a:prstGeom>
              <a:solidFill>
                <a:srgbClr val="FFC000"/>
              </a:solidFill>
              <a:ln w="9525">
                <a:solidFill>
                  <a:schemeClr val="tx1"/>
                </a:solidFill>
                <a:miter lim="800000"/>
                <a:headEnd/>
                <a:tailEnd/>
              </a:ln>
            </p:spPr>
            <p:txBody>
              <a:bodyPr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中項目</a:t>
                </a:r>
              </a:p>
            </p:txBody>
          </p:sp>
          <p:sp>
            <p:nvSpPr>
              <p:cNvPr id="47196" name="Text Box 90"/>
              <p:cNvSpPr txBox="1">
                <a:spLocks noChangeArrowheads="1"/>
              </p:cNvSpPr>
              <p:nvPr/>
            </p:nvSpPr>
            <p:spPr bwMode="auto">
              <a:xfrm>
                <a:off x="188" y="3683"/>
                <a:ext cx="690" cy="181"/>
              </a:xfrm>
              <a:prstGeom prst="rect">
                <a:avLst/>
              </a:prstGeom>
              <a:solidFill>
                <a:srgbClr val="FFFFCC"/>
              </a:solidFill>
              <a:ln w="9525">
                <a:solidFill>
                  <a:schemeClr val="tx1"/>
                </a:solidFill>
                <a:miter lim="800000"/>
                <a:headEnd/>
                <a:tailEnd/>
              </a:ln>
            </p:spPr>
            <p:txBody>
              <a:bodyPr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中項目</a:t>
                </a:r>
              </a:p>
            </p:txBody>
          </p:sp>
          <p:sp>
            <p:nvSpPr>
              <p:cNvPr id="47197" name="Line 91"/>
              <p:cNvSpPr>
                <a:spLocks noChangeShapeType="1"/>
              </p:cNvSpPr>
              <p:nvPr/>
            </p:nvSpPr>
            <p:spPr bwMode="gray">
              <a:xfrm>
                <a:off x="920" y="3003"/>
                <a:ext cx="8" cy="877"/>
              </a:xfrm>
              <a:prstGeom prst="line">
                <a:avLst/>
              </a:prstGeom>
              <a:noFill/>
              <a:ln w="38100">
                <a:solidFill>
                  <a:srgbClr val="000080"/>
                </a:solidFill>
                <a:round/>
                <a:headEnd/>
                <a:tailEnd type="triangle" w="med" len="med"/>
              </a:ln>
              <a:extLst>
                <a:ext uri="{909E8E84-426E-40DD-AFC4-6F175D3DCCD1}">
                  <a14:hiddenFill xmlns:a14="http://schemas.microsoft.com/office/drawing/2010/main">
                    <a:noFill/>
                  </a14:hiddenFill>
                </a:ext>
              </a:extLst>
            </p:spPr>
            <p:txBody>
              <a:bodyPr wrap="none" lIns="288000" tIns="90000" rIns="288000" bIns="90000" anchor="ctr"/>
              <a:lstStyle/>
              <a:p>
                <a:endParaRPr lang="ja-JP" altLang="en-US"/>
              </a:p>
            </p:txBody>
          </p:sp>
        </p:grpSp>
        <p:sp>
          <p:nvSpPr>
            <p:cNvPr id="47190" name="Text Box 92"/>
            <p:cNvSpPr txBox="1">
              <a:spLocks noChangeArrowheads="1"/>
            </p:cNvSpPr>
            <p:nvPr/>
          </p:nvSpPr>
          <p:spPr bwMode="gray">
            <a:xfrm>
              <a:off x="944" y="2976"/>
              <a:ext cx="15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多 </a:t>
              </a:r>
            </a:p>
          </p:txBody>
        </p:sp>
        <p:sp>
          <p:nvSpPr>
            <p:cNvPr id="47191" name="Text Box 93"/>
            <p:cNvSpPr txBox="1">
              <a:spLocks noChangeArrowheads="1"/>
            </p:cNvSpPr>
            <p:nvPr/>
          </p:nvSpPr>
          <p:spPr bwMode="gray">
            <a:xfrm>
              <a:off x="944" y="3736"/>
              <a:ext cx="15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少</a:t>
              </a:r>
              <a:r>
                <a:rPr lang="ja-JP" altLang="en-US" sz="1200">
                  <a:latin typeface="Arial" panose="020B0604020202020204" pitchFamily="34" charset="0"/>
                  <a:ea typeface="HGP創英角ｺﾞｼｯｸUB" panose="020B0900000000000000" pitchFamily="50" charset="-128"/>
                </a:rPr>
                <a:t> </a:t>
              </a:r>
            </a:p>
          </p:txBody>
        </p:sp>
        <p:sp>
          <p:nvSpPr>
            <p:cNvPr id="47192" name="Text Box 94"/>
            <p:cNvSpPr txBox="1">
              <a:spLocks noChangeArrowheads="1"/>
            </p:cNvSpPr>
            <p:nvPr/>
          </p:nvSpPr>
          <p:spPr bwMode="gray">
            <a:xfrm>
              <a:off x="1061" y="3195"/>
              <a:ext cx="584" cy="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メトリクスに</a:t>
              </a:r>
              <a:br>
                <a:rPr lang="ja-JP" altLang="en-US" sz="1600">
                  <a:latin typeface="Arial" panose="020B0604020202020204" pitchFamily="34" charset="0"/>
                  <a:ea typeface="HGP創英角ｺﾞｼｯｸUB" panose="020B0900000000000000" pitchFamily="50" charset="-128"/>
                </a:rPr>
              </a:br>
              <a:r>
                <a:rPr lang="ja-JP" altLang="en-US" sz="1600">
                  <a:latin typeface="Arial" panose="020B0604020202020204" pitchFamily="34" charset="0"/>
                  <a:ea typeface="HGP創英角ｺﾞｼｯｸUB" panose="020B0900000000000000" pitchFamily="50" charset="-128"/>
                </a:rPr>
                <a:t>重要項目を</a:t>
              </a:r>
              <a:br>
                <a:rPr lang="ja-JP" altLang="en-US" sz="1600">
                  <a:latin typeface="Arial" panose="020B0604020202020204" pitchFamily="34" charset="0"/>
                  <a:ea typeface="HGP創英角ｺﾞｼｯｸUB" panose="020B0900000000000000" pitchFamily="50" charset="-128"/>
                </a:rPr>
              </a:br>
              <a:r>
                <a:rPr lang="ja-JP" altLang="en-US" sz="1600">
                  <a:latin typeface="Arial" panose="020B0604020202020204" pitchFamily="34" charset="0"/>
                  <a:ea typeface="HGP創英角ｺﾞｼｯｸUB" panose="020B0900000000000000" pitchFamily="50" charset="-128"/>
                </a:rPr>
                <a:t>含む割合</a:t>
              </a:r>
            </a:p>
          </p:txBody>
        </p:sp>
      </p:grpSp>
      <p:cxnSp>
        <p:nvCxnSpPr>
          <p:cNvPr id="47142" name="直線コネクタ 13"/>
          <p:cNvCxnSpPr>
            <a:cxnSpLocks noChangeShapeType="1"/>
          </p:cNvCxnSpPr>
          <p:nvPr/>
        </p:nvCxnSpPr>
        <p:spPr bwMode="auto">
          <a:xfrm>
            <a:off x="4205288" y="1320800"/>
            <a:ext cx="0" cy="104775"/>
          </a:xfrm>
          <a:prstGeom prst="line">
            <a:avLst/>
          </a:prstGeom>
          <a:noFill/>
          <a:ln w="25400" algn="ctr">
            <a:solidFill>
              <a:schemeClr val="tx1"/>
            </a:solidFill>
            <a:round/>
            <a:headEnd/>
            <a:tailEnd/>
          </a:ln>
          <a:extLst>
            <a:ext uri="{909E8E84-426E-40DD-AFC4-6F175D3DCCD1}">
              <a14:hiddenFill xmlns:a14="http://schemas.microsoft.com/office/drawing/2010/main">
                <a:noFill/>
              </a14:hiddenFill>
            </a:ext>
          </a:extLst>
        </p:spPr>
      </p:cxnSp>
      <p:cxnSp>
        <p:nvCxnSpPr>
          <p:cNvPr id="47143" name="カギ線コネクタ 17"/>
          <p:cNvCxnSpPr>
            <a:cxnSpLocks noChangeShapeType="1"/>
          </p:cNvCxnSpPr>
          <p:nvPr/>
        </p:nvCxnSpPr>
        <p:spPr bwMode="auto">
          <a:xfrm>
            <a:off x="468313" y="1425575"/>
            <a:ext cx="7235825" cy="0"/>
          </a:xfrm>
          <a:prstGeom prst="bentConnector3">
            <a:avLst>
              <a:gd name="adj1" fmla="val 50000"/>
            </a:avLst>
          </a:prstGeom>
          <a:noFill/>
          <a:ln w="25400" algn="ctr">
            <a:solidFill>
              <a:schemeClr val="tx1"/>
            </a:solidFill>
            <a:round/>
            <a:headEnd/>
            <a:tailEnd/>
          </a:ln>
          <a:extLst>
            <a:ext uri="{909E8E84-426E-40DD-AFC4-6F175D3DCCD1}">
              <a14:hiddenFill xmlns:a14="http://schemas.microsoft.com/office/drawing/2010/main">
                <a:noFill/>
              </a14:hiddenFill>
            </a:ext>
          </a:extLst>
        </p:spPr>
      </p:cxnSp>
      <p:sp>
        <p:nvSpPr>
          <p:cNvPr id="47144" name="Text Box 65"/>
          <p:cNvSpPr txBox="1">
            <a:spLocks noChangeArrowheads="1"/>
          </p:cNvSpPr>
          <p:nvPr/>
        </p:nvSpPr>
        <p:spPr bwMode="auto">
          <a:xfrm>
            <a:off x="6843713" y="1525588"/>
            <a:ext cx="1971675" cy="346075"/>
          </a:xfrm>
          <a:prstGeom prst="rect">
            <a:avLst/>
          </a:prstGeom>
          <a:solidFill>
            <a:srgbClr val="CCFFCC"/>
          </a:solidFill>
          <a:ln w="9525">
            <a:solidFill>
              <a:schemeClr val="tx1"/>
            </a:solidFill>
            <a:miter lim="800000"/>
            <a:headEnd/>
            <a:tailEnd/>
          </a:ln>
        </p:spPr>
        <p:txBody>
          <a:bodyPr lIns="18000" r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システム環境・ｴｺﾛｼﾞｰ</a:t>
            </a:r>
          </a:p>
        </p:txBody>
      </p:sp>
      <p:sp>
        <p:nvSpPr>
          <p:cNvPr id="47145" name="Text Box 45"/>
          <p:cNvSpPr txBox="1">
            <a:spLocks noChangeArrowheads="1"/>
          </p:cNvSpPr>
          <p:nvPr/>
        </p:nvSpPr>
        <p:spPr bwMode="auto">
          <a:xfrm>
            <a:off x="5464175" y="1528763"/>
            <a:ext cx="1320800" cy="346075"/>
          </a:xfrm>
          <a:prstGeom prst="rect">
            <a:avLst/>
          </a:prstGeom>
          <a:solidFill>
            <a:srgbClr val="CC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セキュリティ</a:t>
            </a:r>
          </a:p>
        </p:txBody>
      </p:sp>
      <p:sp>
        <p:nvSpPr>
          <p:cNvPr id="25668" name="Text Box 21" descr="右上がり対角線 (太)"/>
          <p:cNvSpPr txBox="1">
            <a:spLocks noChangeArrowheads="1"/>
          </p:cNvSpPr>
          <p:nvPr/>
        </p:nvSpPr>
        <p:spPr bwMode="auto">
          <a:xfrm>
            <a:off x="3260725" y="2008188"/>
            <a:ext cx="1074738" cy="338137"/>
          </a:xfrm>
          <a:prstGeom prst="rect">
            <a:avLst/>
          </a:prstGeom>
          <a:solidFill>
            <a:schemeClr val="accent1">
              <a:lumMod val="75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tx1"/>
                </a:solidFill>
                <a:latin typeface="Arial" charset="0"/>
              </a:rPr>
              <a:t>通常運用</a:t>
            </a:r>
          </a:p>
        </p:txBody>
      </p:sp>
      <p:sp>
        <p:nvSpPr>
          <p:cNvPr id="47147" name="Text Box 22" descr="球"/>
          <p:cNvSpPr txBox="1">
            <a:spLocks noChangeArrowheads="1"/>
          </p:cNvSpPr>
          <p:nvPr/>
        </p:nvSpPr>
        <p:spPr bwMode="auto">
          <a:xfrm>
            <a:off x="3260725" y="2428875"/>
            <a:ext cx="1074738" cy="338138"/>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保守運用</a:t>
            </a:r>
          </a:p>
        </p:txBody>
      </p:sp>
      <p:sp>
        <p:nvSpPr>
          <p:cNvPr id="47148" name="Text Box 23"/>
          <p:cNvSpPr txBox="1">
            <a:spLocks noChangeArrowheads="1"/>
          </p:cNvSpPr>
          <p:nvPr/>
        </p:nvSpPr>
        <p:spPr bwMode="auto">
          <a:xfrm>
            <a:off x="3259138" y="2906713"/>
            <a:ext cx="1076325" cy="58420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障害時運用</a:t>
            </a:r>
          </a:p>
        </p:txBody>
      </p:sp>
      <p:sp>
        <p:nvSpPr>
          <p:cNvPr id="25671" name="Text Box 24"/>
          <p:cNvSpPr txBox="1">
            <a:spLocks noChangeArrowheads="1"/>
          </p:cNvSpPr>
          <p:nvPr/>
        </p:nvSpPr>
        <p:spPr bwMode="auto">
          <a:xfrm>
            <a:off x="3259138" y="3602038"/>
            <a:ext cx="1076325" cy="338137"/>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a:solidFill>
                  <a:schemeClr val="bg1"/>
                </a:solidFill>
                <a:latin typeface="Arial" charset="0"/>
              </a:rPr>
              <a:t>運用環境</a:t>
            </a:r>
          </a:p>
        </p:txBody>
      </p:sp>
      <p:sp>
        <p:nvSpPr>
          <p:cNvPr id="47150" name="Text Box 25" descr="球"/>
          <p:cNvSpPr txBox="1">
            <a:spLocks noChangeArrowheads="1"/>
          </p:cNvSpPr>
          <p:nvPr/>
        </p:nvSpPr>
        <p:spPr bwMode="auto">
          <a:xfrm>
            <a:off x="3259138" y="4070350"/>
            <a:ext cx="1076325" cy="584200"/>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サポート体制</a:t>
            </a:r>
          </a:p>
        </p:txBody>
      </p:sp>
      <p:sp>
        <p:nvSpPr>
          <p:cNvPr id="47151" name="Text Box 31" descr="球"/>
          <p:cNvSpPr txBox="1">
            <a:spLocks noChangeArrowheads="1"/>
          </p:cNvSpPr>
          <p:nvPr/>
        </p:nvSpPr>
        <p:spPr bwMode="auto">
          <a:xfrm>
            <a:off x="3260725" y="4794250"/>
            <a:ext cx="1074738" cy="830263"/>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その他</a:t>
            </a:r>
            <a:br>
              <a:rPr lang="ja-JP" altLang="en-US" sz="1600">
                <a:latin typeface="Arial" panose="020B0604020202020204" pitchFamily="34" charset="0"/>
                <a:ea typeface="HGP創英角ｺﾞｼｯｸUB" panose="020B0900000000000000" pitchFamily="50" charset="-128"/>
              </a:rPr>
            </a:br>
            <a:r>
              <a:rPr lang="ja-JP" altLang="en-US" sz="1600">
                <a:latin typeface="Arial" panose="020B0604020202020204" pitchFamily="34" charset="0"/>
                <a:ea typeface="HGP創英角ｺﾞｼｯｸUB" panose="020B0900000000000000" pitchFamily="50" charset="-128"/>
              </a:rPr>
              <a:t>運用管理方針</a:t>
            </a:r>
          </a:p>
        </p:txBody>
      </p:sp>
      <p:sp>
        <p:nvSpPr>
          <p:cNvPr id="47152" name="Text Box 38"/>
          <p:cNvSpPr txBox="1">
            <a:spLocks noChangeArrowheads="1"/>
          </p:cNvSpPr>
          <p:nvPr/>
        </p:nvSpPr>
        <p:spPr bwMode="auto">
          <a:xfrm>
            <a:off x="4549775" y="4640263"/>
            <a:ext cx="1062038" cy="339725"/>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移行計画</a:t>
            </a:r>
          </a:p>
        </p:txBody>
      </p:sp>
      <p:sp>
        <p:nvSpPr>
          <p:cNvPr id="47153" name="Text Box 37" descr="球"/>
          <p:cNvSpPr txBox="1">
            <a:spLocks noChangeArrowheads="1"/>
          </p:cNvSpPr>
          <p:nvPr/>
        </p:nvSpPr>
        <p:spPr bwMode="auto">
          <a:xfrm>
            <a:off x="4549775" y="3894138"/>
            <a:ext cx="1062038" cy="584200"/>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移行対象</a:t>
            </a:r>
            <a:br>
              <a:rPr lang="ja-JP" altLang="en-US" sz="1600">
                <a:latin typeface="Arial" panose="020B0604020202020204" pitchFamily="34" charset="0"/>
                <a:ea typeface="HGP創英角ｺﾞｼｯｸUB" panose="020B0900000000000000" pitchFamily="50" charset="-128"/>
              </a:rPr>
            </a:br>
            <a:r>
              <a:rPr lang="ja-JP" altLang="en-US" sz="1600">
                <a:latin typeface="Arial" panose="020B0604020202020204" pitchFamily="34" charset="0"/>
                <a:ea typeface="HGP創英角ｺﾞｼｯｸUB" panose="020B0900000000000000" pitchFamily="50" charset="-128"/>
              </a:rPr>
              <a:t>（データ）</a:t>
            </a:r>
          </a:p>
        </p:txBody>
      </p:sp>
      <p:sp>
        <p:nvSpPr>
          <p:cNvPr id="25676" name="Text Box 36"/>
          <p:cNvSpPr txBox="1">
            <a:spLocks noChangeArrowheads="1"/>
          </p:cNvSpPr>
          <p:nvPr/>
        </p:nvSpPr>
        <p:spPr bwMode="auto">
          <a:xfrm>
            <a:off x="4549775" y="3100388"/>
            <a:ext cx="1062038" cy="585787"/>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a:solidFill>
                  <a:schemeClr val="bg1"/>
                </a:solidFill>
                <a:latin typeface="Arial" charset="0"/>
              </a:rPr>
              <a:t>移行対象</a:t>
            </a:r>
            <a:br>
              <a:rPr lang="ja-JP" altLang="en-US" sz="1600">
                <a:solidFill>
                  <a:schemeClr val="bg1"/>
                </a:solidFill>
                <a:latin typeface="Arial" charset="0"/>
              </a:rPr>
            </a:br>
            <a:r>
              <a:rPr lang="ja-JP" altLang="en-US" sz="1600">
                <a:solidFill>
                  <a:schemeClr val="bg1"/>
                </a:solidFill>
                <a:latin typeface="Arial" charset="0"/>
              </a:rPr>
              <a:t>（機器）</a:t>
            </a:r>
          </a:p>
        </p:txBody>
      </p:sp>
      <p:sp>
        <p:nvSpPr>
          <p:cNvPr id="25677" name="Text Box 35"/>
          <p:cNvSpPr txBox="1">
            <a:spLocks noChangeArrowheads="1"/>
          </p:cNvSpPr>
          <p:nvPr/>
        </p:nvSpPr>
        <p:spPr bwMode="auto">
          <a:xfrm>
            <a:off x="4549775" y="2506663"/>
            <a:ext cx="1062038" cy="338137"/>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a:solidFill>
                  <a:schemeClr val="bg1"/>
                </a:solidFill>
                <a:latin typeface="Arial" charset="0"/>
              </a:rPr>
              <a:t>移行方式</a:t>
            </a:r>
          </a:p>
        </p:txBody>
      </p:sp>
      <p:sp>
        <p:nvSpPr>
          <p:cNvPr id="25678" name="Text Box 34"/>
          <p:cNvSpPr txBox="1">
            <a:spLocks noChangeArrowheads="1"/>
          </p:cNvSpPr>
          <p:nvPr/>
        </p:nvSpPr>
        <p:spPr bwMode="auto">
          <a:xfrm>
            <a:off x="4548188" y="2000250"/>
            <a:ext cx="1063625" cy="338138"/>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bg1"/>
                </a:solidFill>
                <a:latin typeface="Arial" charset="0"/>
              </a:rPr>
              <a:t>移行時期</a:t>
            </a:r>
          </a:p>
        </p:txBody>
      </p:sp>
      <p:sp>
        <p:nvSpPr>
          <p:cNvPr id="47157" name="Text Box 33"/>
          <p:cNvSpPr txBox="1">
            <a:spLocks noChangeArrowheads="1"/>
          </p:cNvSpPr>
          <p:nvPr/>
        </p:nvSpPr>
        <p:spPr bwMode="auto">
          <a:xfrm>
            <a:off x="4060825" y="1528763"/>
            <a:ext cx="1320800" cy="346075"/>
          </a:xfrm>
          <a:prstGeom prst="rect">
            <a:avLst/>
          </a:prstGeom>
          <a:solidFill>
            <a:srgbClr val="CC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移行性</a:t>
            </a:r>
          </a:p>
        </p:txBody>
      </p:sp>
      <p:sp>
        <p:nvSpPr>
          <p:cNvPr id="47158" name="Text Box 83"/>
          <p:cNvSpPr txBox="1">
            <a:spLocks noChangeArrowheads="1"/>
          </p:cNvSpPr>
          <p:nvPr/>
        </p:nvSpPr>
        <p:spPr bwMode="auto">
          <a:xfrm>
            <a:off x="50800" y="1528763"/>
            <a:ext cx="835025" cy="346075"/>
          </a:xfrm>
          <a:prstGeom prst="rect">
            <a:avLst/>
          </a:prstGeom>
          <a:solidFill>
            <a:srgbClr val="CC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可用性</a:t>
            </a:r>
          </a:p>
        </p:txBody>
      </p:sp>
      <p:sp>
        <p:nvSpPr>
          <p:cNvPr id="47159" name="Text Box 12"/>
          <p:cNvSpPr txBox="1">
            <a:spLocks noChangeArrowheads="1"/>
          </p:cNvSpPr>
          <p:nvPr/>
        </p:nvSpPr>
        <p:spPr bwMode="auto">
          <a:xfrm>
            <a:off x="1176338" y="1528763"/>
            <a:ext cx="1320800" cy="346075"/>
          </a:xfrm>
          <a:prstGeom prst="rect">
            <a:avLst/>
          </a:prstGeom>
          <a:solidFill>
            <a:srgbClr val="CC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性能・拡張性</a:t>
            </a:r>
          </a:p>
        </p:txBody>
      </p:sp>
      <p:sp>
        <p:nvSpPr>
          <p:cNvPr id="47160" name="タイトル 1"/>
          <p:cNvSpPr txBox="1">
            <a:spLocks/>
          </p:cNvSpPr>
          <p:nvPr/>
        </p:nvSpPr>
        <p:spPr bwMode="auto">
          <a:xfrm>
            <a:off x="57150" y="-104775"/>
            <a:ext cx="83248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3.2</a:t>
            </a:r>
            <a:r>
              <a:rPr lang="ja-JP" altLang="en-US" sz="2800" b="1">
                <a:solidFill>
                  <a:schemeClr val="tx2"/>
                </a:solidFill>
                <a:latin typeface="HGPｺﾞｼｯｸM" panose="020B0600000000000000" pitchFamily="50" charset="-128"/>
                <a:ea typeface="HGPｺﾞｼｯｸM" panose="020B0600000000000000" pitchFamily="50" charset="-128"/>
              </a:rPr>
              <a:t>非機能要求グレードの基本コンセプト</a:t>
            </a:r>
            <a:br>
              <a:rPr lang="en-US" altLang="ja-JP" sz="2800" b="1">
                <a:solidFill>
                  <a:schemeClr val="tx2"/>
                </a:solidFill>
                <a:latin typeface="HGPｺﾞｼｯｸM" panose="020B0600000000000000" pitchFamily="50" charset="-128"/>
                <a:ea typeface="HGPｺﾞｼｯｸM" panose="020B0600000000000000" pitchFamily="50" charset="-128"/>
              </a:rPr>
            </a:br>
            <a:r>
              <a:rPr lang="en-US" altLang="ja-JP" sz="2800" b="1">
                <a:solidFill>
                  <a:schemeClr val="tx2"/>
                </a:solidFill>
                <a:latin typeface="HGPｺﾞｼｯｸM" panose="020B0600000000000000" pitchFamily="50" charset="-128"/>
                <a:ea typeface="HGPｺﾞｼｯｸM" panose="020B0600000000000000" pitchFamily="50" charset="-128"/>
              </a:rPr>
              <a:t>(1)</a:t>
            </a:r>
            <a:r>
              <a:rPr lang="ja-JP" altLang="en-US" sz="2800" b="1">
                <a:solidFill>
                  <a:schemeClr val="tx2"/>
                </a:solidFill>
                <a:latin typeface="HGPｺﾞｼｯｸM" panose="020B0600000000000000" pitchFamily="50" charset="-128"/>
                <a:ea typeface="HGPｺﾞｼｯｸM" panose="020B0600000000000000" pitchFamily="50" charset="-128"/>
              </a:rPr>
              <a:t>分類体系</a:t>
            </a:r>
            <a:r>
              <a:rPr lang="en-US" altLang="ja-JP" sz="2800" b="1">
                <a:solidFill>
                  <a:schemeClr val="tx2"/>
                </a:solidFill>
                <a:latin typeface="HGPｺﾞｼｯｸM" panose="020B0600000000000000" pitchFamily="50" charset="-128"/>
                <a:ea typeface="HGPｺﾞｼｯｸM" panose="020B0600000000000000" pitchFamily="50" charset="-128"/>
              </a:rPr>
              <a:t>(3/3)</a:t>
            </a:r>
          </a:p>
        </p:txBody>
      </p:sp>
      <p:sp>
        <p:nvSpPr>
          <p:cNvPr id="3" name="Text Box 44"/>
          <p:cNvSpPr txBox="1">
            <a:spLocks noChangeArrowheads="1"/>
          </p:cNvSpPr>
          <p:nvPr/>
        </p:nvSpPr>
        <p:spPr bwMode="auto">
          <a:xfrm>
            <a:off x="5808663" y="5870575"/>
            <a:ext cx="1827212" cy="338138"/>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b="1" dirty="0">
                <a:solidFill>
                  <a:schemeClr val="bg1"/>
                </a:solidFill>
                <a:latin typeface="Arial" charset="0"/>
              </a:rPr>
              <a:t>Ｗｅｂ</a:t>
            </a:r>
            <a:r>
              <a:rPr lang="ja-JP" altLang="en-US" sz="1600" dirty="0">
                <a:solidFill>
                  <a:schemeClr val="bg1"/>
                </a:solidFill>
                <a:latin typeface="Arial" charset="0"/>
              </a:rPr>
              <a:t>対策</a:t>
            </a:r>
          </a:p>
        </p:txBody>
      </p:sp>
      <p:cxnSp>
        <p:nvCxnSpPr>
          <p:cNvPr id="47162" name="直線コネクタ 13"/>
          <p:cNvCxnSpPr>
            <a:cxnSpLocks noChangeShapeType="1"/>
          </p:cNvCxnSpPr>
          <p:nvPr/>
        </p:nvCxnSpPr>
        <p:spPr bwMode="auto">
          <a:xfrm>
            <a:off x="5753100" y="2246313"/>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63" name="直線コネクタ 100"/>
          <p:cNvCxnSpPr>
            <a:cxnSpLocks noChangeShapeType="1"/>
          </p:cNvCxnSpPr>
          <p:nvPr/>
        </p:nvCxnSpPr>
        <p:spPr bwMode="auto">
          <a:xfrm>
            <a:off x="5753100" y="2930525"/>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64" name="直線コネクタ 101"/>
          <p:cNvCxnSpPr>
            <a:cxnSpLocks noChangeShapeType="1"/>
          </p:cNvCxnSpPr>
          <p:nvPr/>
        </p:nvCxnSpPr>
        <p:spPr bwMode="auto">
          <a:xfrm>
            <a:off x="5753100" y="3422650"/>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65" name="直線コネクタ 102"/>
          <p:cNvCxnSpPr>
            <a:cxnSpLocks noChangeShapeType="1"/>
          </p:cNvCxnSpPr>
          <p:nvPr/>
        </p:nvCxnSpPr>
        <p:spPr bwMode="auto">
          <a:xfrm>
            <a:off x="5753100" y="3762375"/>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66" name="直線コネクタ 103"/>
          <p:cNvCxnSpPr>
            <a:cxnSpLocks noChangeShapeType="1"/>
          </p:cNvCxnSpPr>
          <p:nvPr/>
        </p:nvCxnSpPr>
        <p:spPr bwMode="auto">
          <a:xfrm>
            <a:off x="5753100" y="4140200"/>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67" name="直線コネクタ 104"/>
          <p:cNvCxnSpPr>
            <a:cxnSpLocks noChangeShapeType="1"/>
          </p:cNvCxnSpPr>
          <p:nvPr/>
        </p:nvCxnSpPr>
        <p:spPr bwMode="auto">
          <a:xfrm>
            <a:off x="5735638" y="4519613"/>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68" name="直線コネクタ 105"/>
          <p:cNvCxnSpPr>
            <a:cxnSpLocks noChangeShapeType="1"/>
          </p:cNvCxnSpPr>
          <p:nvPr/>
        </p:nvCxnSpPr>
        <p:spPr bwMode="auto">
          <a:xfrm>
            <a:off x="5751513" y="4903788"/>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69" name="直線コネクタ 106"/>
          <p:cNvCxnSpPr>
            <a:cxnSpLocks noChangeShapeType="1"/>
          </p:cNvCxnSpPr>
          <p:nvPr/>
        </p:nvCxnSpPr>
        <p:spPr bwMode="auto">
          <a:xfrm>
            <a:off x="5753100" y="5240338"/>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70" name="直線コネクタ 107"/>
          <p:cNvCxnSpPr>
            <a:cxnSpLocks noChangeShapeType="1"/>
          </p:cNvCxnSpPr>
          <p:nvPr/>
        </p:nvCxnSpPr>
        <p:spPr bwMode="auto">
          <a:xfrm>
            <a:off x="5753100" y="5634038"/>
            <a:ext cx="679450"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sp>
        <p:nvSpPr>
          <p:cNvPr id="47171" name="Text Box 62" descr="球"/>
          <p:cNvSpPr txBox="1">
            <a:spLocks noChangeArrowheads="1"/>
          </p:cNvSpPr>
          <p:nvPr/>
        </p:nvSpPr>
        <p:spPr bwMode="auto">
          <a:xfrm>
            <a:off x="5808663" y="5484813"/>
            <a:ext cx="1803400" cy="338137"/>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マルウェア対策</a:t>
            </a:r>
          </a:p>
        </p:txBody>
      </p:sp>
      <p:sp>
        <p:nvSpPr>
          <p:cNvPr id="26661" name="Text Box 52"/>
          <p:cNvSpPr txBox="1">
            <a:spLocks noChangeArrowheads="1"/>
          </p:cNvSpPr>
          <p:nvPr/>
        </p:nvSpPr>
        <p:spPr bwMode="auto">
          <a:xfrm>
            <a:off x="5808663" y="5105400"/>
            <a:ext cx="1801812" cy="339725"/>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bg1"/>
                </a:solidFill>
                <a:latin typeface="Arial" charset="0"/>
              </a:rPr>
              <a:t>ネットワーク対策</a:t>
            </a:r>
          </a:p>
        </p:txBody>
      </p:sp>
      <p:sp>
        <p:nvSpPr>
          <p:cNvPr id="25644" name="Text Box 59" descr="右上がり対角線 (太)"/>
          <p:cNvSpPr txBox="1">
            <a:spLocks noChangeArrowheads="1"/>
          </p:cNvSpPr>
          <p:nvPr/>
        </p:nvSpPr>
        <p:spPr bwMode="auto">
          <a:xfrm>
            <a:off x="5808663" y="4725988"/>
            <a:ext cx="1801812" cy="339725"/>
          </a:xfrm>
          <a:prstGeom prst="rect">
            <a:avLst/>
          </a:prstGeom>
          <a:solidFill>
            <a:schemeClr val="accent1">
              <a:lumMod val="75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tx1"/>
                </a:solidFill>
                <a:latin typeface="Arial" charset="0"/>
              </a:rPr>
              <a:t>不正追跡・監視</a:t>
            </a:r>
          </a:p>
        </p:txBody>
      </p:sp>
      <p:sp>
        <p:nvSpPr>
          <p:cNvPr id="96" name="Text Box 58" descr="右上がり対角線 (太)"/>
          <p:cNvSpPr txBox="1">
            <a:spLocks noChangeArrowheads="1"/>
          </p:cNvSpPr>
          <p:nvPr/>
        </p:nvSpPr>
        <p:spPr bwMode="auto">
          <a:xfrm>
            <a:off x="5808663" y="4340225"/>
            <a:ext cx="1801812" cy="338138"/>
          </a:xfrm>
          <a:prstGeom prst="rect">
            <a:avLst/>
          </a:prstGeom>
          <a:solidFill>
            <a:schemeClr val="accent1">
              <a:lumMod val="75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tx1"/>
                </a:solidFill>
                <a:latin typeface="Arial" charset="0"/>
              </a:rPr>
              <a:t>データの秘匿</a:t>
            </a:r>
          </a:p>
        </p:txBody>
      </p:sp>
      <p:sp>
        <p:nvSpPr>
          <p:cNvPr id="4" name="Text Box 57" descr="右上がり対角線 (太)"/>
          <p:cNvSpPr txBox="1">
            <a:spLocks noChangeArrowheads="1"/>
          </p:cNvSpPr>
          <p:nvPr/>
        </p:nvSpPr>
        <p:spPr bwMode="auto">
          <a:xfrm>
            <a:off x="5808663" y="3963988"/>
            <a:ext cx="1803400" cy="338137"/>
          </a:xfrm>
          <a:prstGeom prst="rect">
            <a:avLst/>
          </a:prstGeom>
          <a:solidFill>
            <a:schemeClr val="accent1">
              <a:lumMod val="75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tx1"/>
                </a:solidFill>
                <a:latin typeface="Arial" charset="0"/>
              </a:rPr>
              <a:t>アクセス・利用制限</a:t>
            </a:r>
          </a:p>
        </p:txBody>
      </p:sp>
      <p:sp>
        <p:nvSpPr>
          <p:cNvPr id="47176" name="Text Box 56"/>
          <p:cNvSpPr txBox="1">
            <a:spLocks noChangeArrowheads="1"/>
          </p:cNvSpPr>
          <p:nvPr/>
        </p:nvSpPr>
        <p:spPr bwMode="auto">
          <a:xfrm>
            <a:off x="5808663" y="3609975"/>
            <a:ext cx="1809750" cy="307975"/>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400">
                <a:latin typeface="Arial" panose="020B0604020202020204" pitchFamily="34" charset="0"/>
                <a:ea typeface="HGP創英角ｺﾞｼｯｸUB" panose="020B0900000000000000" pitchFamily="50" charset="-128"/>
              </a:rPr>
              <a:t>セキュリティリスク管理</a:t>
            </a:r>
          </a:p>
        </p:txBody>
      </p:sp>
      <p:sp>
        <p:nvSpPr>
          <p:cNvPr id="6" name="Text Box 55"/>
          <p:cNvSpPr txBox="1">
            <a:spLocks noChangeArrowheads="1"/>
          </p:cNvSpPr>
          <p:nvPr/>
        </p:nvSpPr>
        <p:spPr bwMode="auto">
          <a:xfrm>
            <a:off x="5808663" y="3219450"/>
            <a:ext cx="1809750" cy="342900"/>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bg1"/>
                </a:solidFill>
                <a:latin typeface="Arial" charset="0"/>
              </a:rPr>
              <a:t>セキュリティ診断</a:t>
            </a:r>
          </a:p>
        </p:txBody>
      </p:sp>
      <p:sp>
        <p:nvSpPr>
          <p:cNvPr id="7" name="Text Box 54"/>
          <p:cNvSpPr txBox="1">
            <a:spLocks noChangeArrowheads="1"/>
          </p:cNvSpPr>
          <p:nvPr/>
        </p:nvSpPr>
        <p:spPr bwMode="auto">
          <a:xfrm>
            <a:off x="5808663" y="2586038"/>
            <a:ext cx="1812925" cy="584200"/>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bg1"/>
                </a:solidFill>
                <a:latin typeface="Arial" charset="0"/>
              </a:rPr>
              <a:t>セキュリティ</a:t>
            </a:r>
            <a:br>
              <a:rPr lang="ja-JP" altLang="en-US" sz="1600" dirty="0">
                <a:solidFill>
                  <a:schemeClr val="bg1"/>
                </a:solidFill>
                <a:latin typeface="Arial" charset="0"/>
              </a:rPr>
            </a:br>
            <a:r>
              <a:rPr lang="ja-JP" altLang="en-US" sz="1600" dirty="0">
                <a:solidFill>
                  <a:schemeClr val="bg1"/>
                </a:solidFill>
                <a:latin typeface="Arial" charset="0"/>
              </a:rPr>
              <a:t>リスク分析</a:t>
            </a:r>
          </a:p>
        </p:txBody>
      </p:sp>
      <p:sp>
        <p:nvSpPr>
          <p:cNvPr id="8" name="Text Box 53"/>
          <p:cNvSpPr txBox="1">
            <a:spLocks noChangeArrowheads="1"/>
          </p:cNvSpPr>
          <p:nvPr/>
        </p:nvSpPr>
        <p:spPr bwMode="auto">
          <a:xfrm>
            <a:off x="5808663" y="1954213"/>
            <a:ext cx="1819275" cy="584200"/>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bg1"/>
                </a:solidFill>
                <a:latin typeface="Arial" charset="0"/>
              </a:rPr>
              <a:t>前提条件・</a:t>
            </a:r>
            <a:br>
              <a:rPr lang="en-US" altLang="ja-JP" sz="1600" dirty="0">
                <a:solidFill>
                  <a:schemeClr val="bg1"/>
                </a:solidFill>
                <a:latin typeface="Arial" charset="0"/>
              </a:rPr>
            </a:br>
            <a:r>
              <a:rPr lang="ja-JP" altLang="en-US" sz="1600" dirty="0">
                <a:solidFill>
                  <a:schemeClr val="bg1"/>
                </a:solidFill>
                <a:latin typeface="Arial" charset="0"/>
              </a:rPr>
              <a:t>制約条件</a:t>
            </a:r>
          </a:p>
        </p:txBody>
      </p:sp>
      <p:cxnSp>
        <p:nvCxnSpPr>
          <p:cNvPr id="47180" name="直線コネクタ 108"/>
          <p:cNvCxnSpPr>
            <a:cxnSpLocks noChangeShapeType="1"/>
          </p:cNvCxnSpPr>
          <p:nvPr/>
        </p:nvCxnSpPr>
        <p:spPr bwMode="auto">
          <a:xfrm>
            <a:off x="7700963" y="2428875"/>
            <a:ext cx="681037"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81" name="直線コネクタ 109"/>
          <p:cNvCxnSpPr>
            <a:cxnSpLocks noChangeShapeType="1"/>
          </p:cNvCxnSpPr>
          <p:nvPr/>
        </p:nvCxnSpPr>
        <p:spPr bwMode="auto">
          <a:xfrm>
            <a:off x="7700963" y="3198813"/>
            <a:ext cx="681037"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82" name="直線コネクタ 110"/>
          <p:cNvCxnSpPr>
            <a:cxnSpLocks noChangeShapeType="1"/>
          </p:cNvCxnSpPr>
          <p:nvPr/>
        </p:nvCxnSpPr>
        <p:spPr bwMode="auto">
          <a:xfrm>
            <a:off x="7700963" y="3817938"/>
            <a:ext cx="681037"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cxnSp>
        <p:nvCxnSpPr>
          <p:cNvPr id="47183" name="直線コネクタ 111"/>
          <p:cNvCxnSpPr>
            <a:cxnSpLocks noChangeShapeType="1"/>
          </p:cNvCxnSpPr>
          <p:nvPr/>
        </p:nvCxnSpPr>
        <p:spPr bwMode="auto">
          <a:xfrm>
            <a:off x="7700963" y="4389438"/>
            <a:ext cx="681037"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sp>
        <p:nvSpPr>
          <p:cNvPr id="47184" name="Text Box 69" descr="球"/>
          <p:cNvSpPr txBox="1">
            <a:spLocks noChangeArrowheads="1"/>
          </p:cNvSpPr>
          <p:nvPr/>
        </p:nvSpPr>
        <p:spPr bwMode="auto">
          <a:xfrm>
            <a:off x="7794625" y="4068763"/>
            <a:ext cx="1193800" cy="584200"/>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600">
                <a:latin typeface="Arial" panose="020B0604020202020204" pitchFamily="34" charset="0"/>
                <a:ea typeface="HGP創英角ｺﾞｼｯｸUB" panose="020B0900000000000000" pitchFamily="50" charset="-128"/>
              </a:rPr>
              <a:t>機材設置</a:t>
            </a:r>
            <a:br>
              <a:rPr lang="ja-JP" altLang="en-US" sz="1600">
                <a:latin typeface="Arial" panose="020B0604020202020204" pitchFamily="34" charset="0"/>
                <a:ea typeface="HGP創英角ｺﾞｼｯｸUB" panose="020B0900000000000000" pitchFamily="50" charset="-128"/>
              </a:rPr>
            </a:br>
            <a:r>
              <a:rPr lang="ja-JP" altLang="en-US" sz="1600">
                <a:latin typeface="Arial" panose="020B0604020202020204" pitchFamily="34" charset="0"/>
                <a:ea typeface="HGP創英角ｺﾞｼｯｸUB" panose="020B0900000000000000" pitchFamily="50" charset="-128"/>
              </a:rPr>
              <a:t>環境条件</a:t>
            </a:r>
          </a:p>
        </p:txBody>
      </p:sp>
      <p:sp>
        <p:nvSpPr>
          <p:cNvPr id="25651" name="Text Box 68" descr="右上がり対角線 (太)"/>
          <p:cNvSpPr txBox="1">
            <a:spLocks noChangeArrowheads="1"/>
          </p:cNvSpPr>
          <p:nvPr/>
        </p:nvSpPr>
        <p:spPr bwMode="auto">
          <a:xfrm>
            <a:off x="7794625" y="3635375"/>
            <a:ext cx="1193800" cy="338138"/>
          </a:xfrm>
          <a:prstGeom prst="rect">
            <a:avLst/>
          </a:prstGeom>
          <a:solidFill>
            <a:schemeClr val="accent1">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a:solidFill>
                  <a:schemeClr val="tx1"/>
                </a:solidFill>
                <a:latin typeface="Arial" charset="0"/>
              </a:rPr>
              <a:t>適合規格</a:t>
            </a:r>
          </a:p>
        </p:txBody>
      </p:sp>
      <p:sp>
        <p:nvSpPr>
          <p:cNvPr id="25650" name="Text Box 67" descr="右上がり対角線 (太)"/>
          <p:cNvSpPr txBox="1">
            <a:spLocks noChangeArrowheads="1"/>
          </p:cNvSpPr>
          <p:nvPr/>
        </p:nvSpPr>
        <p:spPr bwMode="auto">
          <a:xfrm>
            <a:off x="7785100" y="2935288"/>
            <a:ext cx="1193800" cy="584200"/>
          </a:xfrm>
          <a:prstGeom prst="rect">
            <a:avLst/>
          </a:prstGeom>
          <a:solidFill>
            <a:schemeClr val="accent1">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dirty="0">
                <a:solidFill>
                  <a:schemeClr val="tx1"/>
                </a:solidFill>
                <a:latin typeface="Arial" charset="0"/>
              </a:rPr>
              <a:t>システム特性</a:t>
            </a:r>
          </a:p>
        </p:txBody>
      </p:sp>
      <p:sp>
        <p:nvSpPr>
          <p:cNvPr id="25649" name="Text Box 66"/>
          <p:cNvSpPr txBox="1">
            <a:spLocks noChangeArrowheads="1"/>
          </p:cNvSpPr>
          <p:nvPr/>
        </p:nvSpPr>
        <p:spPr bwMode="auto">
          <a:xfrm>
            <a:off x="7785100" y="2012950"/>
            <a:ext cx="1281113" cy="831850"/>
          </a:xfrm>
          <a:prstGeom prst="rect">
            <a:avLst/>
          </a:prstGeom>
          <a:solidFill>
            <a:schemeClr val="accent2">
              <a:lumMod val="50000"/>
            </a:schemeClr>
          </a:solidFill>
          <a:ln w="9525">
            <a:solidFill>
              <a:schemeClr val="tx1"/>
            </a:solidFill>
            <a:miter lim="800000"/>
            <a:headEnd/>
            <a:tailEnd/>
          </a:ln>
        </p:spPr>
        <p:txBody>
          <a:bodyPr>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eaLnBrk="1" hangingPunct="1">
              <a:spcBef>
                <a:spcPct val="50000"/>
              </a:spcBef>
              <a:defRPr/>
            </a:pPr>
            <a:r>
              <a:rPr lang="ja-JP" altLang="en-US" sz="1600">
                <a:solidFill>
                  <a:schemeClr val="bg1"/>
                </a:solidFill>
                <a:latin typeface="Arial" charset="0"/>
              </a:rPr>
              <a:t>システム制約／</a:t>
            </a:r>
            <a:br>
              <a:rPr lang="ja-JP" altLang="en-US" sz="1600">
                <a:solidFill>
                  <a:schemeClr val="bg1"/>
                </a:solidFill>
                <a:latin typeface="Arial" charset="0"/>
              </a:rPr>
            </a:br>
            <a:r>
              <a:rPr lang="ja-JP" altLang="en-US" sz="1600">
                <a:solidFill>
                  <a:schemeClr val="bg1"/>
                </a:solidFill>
                <a:latin typeface="Arial" charset="0"/>
              </a:rPr>
              <a:t>前提条件</a:t>
            </a:r>
          </a:p>
        </p:txBody>
      </p:sp>
      <p:sp>
        <p:nvSpPr>
          <p:cNvPr id="47188" name="Text Box 56"/>
          <p:cNvSpPr txBox="1">
            <a:spLocks noChangeArrowheads="1"/>
          </p:cNvSpPr>
          <p:nvPr/>
        </p:nvSpPr>
        <p:spPr bwMode="auto">
          <a:xfrm>
            <a:off x="5808663" y="6254750"/>
            <a:ext cx="2692400" cy="307975"/>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400">
                <a:latin typeface="Arial" panose="020B0604020202020204" pitchFamily="34" charset="0"/>
                <a:ea typeface="HGP創英角ｺﾞｼｯｸUB" panose="020B0900000000000000" pitchFamily="50" charset="-128"/>
              </a:rPr>
              <a:t>セキュリティインシデント対応</a:t>
            </a:r>
            <a:r>
              <a:rPr lang="en-US" altLang="ja-JP" sz="1400">
                <a:latin typeface="Arial" panose="020B0604020202020204" pitchFamily="34" charset="0"/>
                <a:ea typeface="HGP創英角ｺﾞｼｯｸUB" panose="020B0900000000000000" pitchFamily="50" charset="-128"/>
              </a:rPr>
              <a:t>/</a:t>
            </a:r>
            <a:r>
              <a:rPr lang="ja-JP" altLang="en-US" sz="1400">
                <a:latin typeface="Arial" panose="020B0604020202020204" pitchFamily="34" charset="0"/>
                <a:ea typeface="HGP創英角ｺﾞｼｯｸUB" panose="020B0900000000000000" pitchFamily="50" charset="-128"/>
              </a:rPr>
              <a:t>復旧</a:t>
            </a:r>
          </a:p>
        </p:txBody>
      </p:sp>
      <p:sp>
        <p:nvSpPr>
          <p:cNvPr id="97"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3"/>
          <p:cNvSpPr txBox="1">
            <a:spLocks noChangeArrowheads="1"/>
          </p:cNvSpPr>
          <p:nvPr/>
        </p:nvSpPr>
        <p:spPr bwMode="auto">
          <a:xfrm>
            <a:off x="393700" y="846138"/>
            <a:ext cx="8308975" cy="2046287"/>
          </a:xfrm>
          <a:prstGeom prst="rect">
            <a:avLst/>
          </a:prstGeom>
          <a:noFill/>
          <a:ln>
            <a:noFill/>
          </a:ln>
          <a:extLst/>
        </p:spPr>
        <p:txBody>
          <a:bodyPr lIns="0" tIns="0" rIns="0" bIns="0">
            <a:spAutoFit/>
          </a:bodyPr>
          <a:lstStyle>
            <a:lvl1pPr marL="185738" indent="-185738"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nSpc>
                <a:spcPct val="95000"/>
              </a:lnSpc>
              <a:buClr>
                <a:schemeClr val="hlink"/>
              </a:buClr>
              <a:buFont typeface="Wingdings" pitchFamily="2" charset="2"/>
              <a:buChar char="n"/>
              <a:defRPr/>
            </a:pPr>
            <a:r>
              <a:rPr lang="ja-JP" altLang="en-US" sz="2000" dirty="0">
                <a:solidFill>
                  <a:schemeClr val="tx1"/>
                </a:solidFill>
                <a:latin typeface="HGPｺﾞｼｯｸM" pitchFamily="50" charset="-128"/>
                <a:ea typeface="HGPｺﾞｼｯｸM" pitchFamily="50" charset="-128"/>
              </a:rPr>
              <a:t>メトリクス毎に実現上必要となる</a:t>
            </a:r>
            <a:r>
              <a:rPr lang="ja-JP" altLang="en-US" sz="2000" b="1" dirty="0">
                <a:solidFill>
                  <a:srgbClr val="FF0000"/>
                </a:solidFill>
                <a:latin typeface="HGPｺﾞｼｯｸM" pitchFamily="50" charset="-128"/>
                <a:ea typeface="HGPｺﾞｼｯｸM" pitchFamily="50" charset="-128"/>
              </a:rPr>
              <a:t>コスト</a:t>
            </a:r>
            <a:r>
              <a:rPr lang="ja-JP" altLang="en-US" sz="2000" dirty="0">
                <a:solidFill>
                  <a:schemeClr val="tx1"/>
                </a:solidFill>
                <a:latin typeface="HGPｺﾞｼｯｸM" pitchFamily="50" charset="-128"/>
                <a:ea typeface="HGPｺﾞｼｯｸM" pitchFamily="50" charset="-128"/>
              </a:rPr>
              <a:t>や実装上の技術・製品の</a:t>
            </a:r>
            <a:r>
              <a:rPr lang="ja-JP" altLang="en-US" sz="2000" b="1" dirty="0">
                <a:solidFill>
                  <a:srgbClr val="FF0000"/>
                </a:solidFill>
                <a:latin typeface="HGPｺﾞｼｯｸM" pitchFamily="50" charset="-128"/>
                <a:ea typeface="HGPｺﾞｼｯｸM" pitchFamily="50" charset="-128"/>
              </a:rPr>
              <a:t>難易度</a:t>
            </a:r>
            <a:r>
              <a:rPr lang="ja-JP" altLang="en-US" sz="2000" dirty="0">
                <a:solidFill>
                  <a:schemeClr val="tx1"/>
                </a:solidFill>
                <a:latin typeface="HGPｺﾞｼｯｸM" pitchFamily="50" charset="-128"/>
                <a:ea typeface="HGPｺﾞｼｯｸM" pitchFamily="50" charset="-128"/>
              </a:rPr>
              <a:t>が</a:t>
            </a:r>
            <a:endParaRPr lang="en-US" altLang="ja-JP" sz="2000" dirty="0">
              <a:solidFill>
                <a:schemeClr val="tx1"/>
              </a:solidFill>
              <a:latin typeface="HGPｺﾞｼｯｸM" pitchFamily="50" charset="-128"/>
              <a:ea typeface="HGPｺﾞｼｯｸM" pitchFamily="50" charset="-128"/>
            </a:endParaRPr>
          </a:p>
          <a:p>
            <a:pPr marL="0" indent="0">
              <a:lnSpc>
                <a:spcPct val="95000"/>
              </a:lnSpc>
              <a:buClr>
                <a:schemeClr val="hlink"/>
              </a:buClr>
              <a:defRPr/>
            </a:pPr>
            <a:r>
              <a:rPr lang="ja-JP" altLang="en-US" sz="2000" dirty="0">
                <a:solidFill>
                  <a:schemeClr val="tx1"/>
                </a:solidFill>
                <a:latin typeface="HGPｺﾞｼｯｸM" pitchFamily="50" charset="-128"/>
                <a:ea typeface="HGPｺﾞｼｯｸM" pitchFamily="50" charset="-128"/>
              </a:rPr>
              <a:t>　大きく変わるポイントで</a:t>
            </a:r>
            <a:r>
              <a:rPr lang="en-US" altLang="ja-JP" sz="2000" b="1" dirty="0">
                <a:solidFill>
                  <a:schemeClr val="tx1"/>
                </a:solidFill>
                <a:latin typeface="HGPｺﾞｼｯｸM" pitchFamily="50" charset="-128"/>
                <a:ea typeface="HGPｺﾞｼｯｸM" pitchFamily="50" charset="-128"/>
              </a:rPr>
              <a:t>『</a:t>
            </a:r>
            <a:r>
              <a:rPr lang="ja-JP" altLang="en-US" sz="2000" b="1" dirty="0">
                <a:solidFill>
                  <a:srgbClr val="FF0000"/>
                </a:solidFill>
                <a:latin typeface="HGPｺﾞｼｯｸM" pitchFamily="50" charset="-128"/>
                <a:ea typeface="HGPｺﾞｼｯｸM" pitchFamily="50" charset="-128"/>
              </a:rPr>
              <a:t>レベル</a:t>
            </a:r>
            <a:r>
              <a:rPr lang="en-US" altLang="ja-JP" sz="2000" b="1" dirty="0">
                <a:solidFill>
                  <a:schemeClr val="tx1"/>
                </a:solidFill>
                <a:latin typeface="HGPｺﾞｼｯｸM" pitchFamily="50" charset="-128"/>
                <a:ea typeface="HGPｺﾞｼｯｸM" pitchFamily="50" charset="-128"/>
              </a:rPr>
              <a:t>』</a:t>
            </a:r>
            <a:r>
              <a:rPr lang="ja-JP" altLang="en-US" sz="2000" dirty="0">
                <a:solidFill>
                  <a:schemeClr val="tx1"/>
                </a:solidFill>
                <a:latin typeface="HGPｺﾞｼｯｸM" pitchFamily="50" charset="-128"/>
                <a:ea typeface="HGPｺﾞｼｯｸM" pitchFamily="50" charset="-128"/>
              </a:rPr>
              <a:t>を設定</a:t>
            </a:r>
          </a:p>
          <a:p>
            <a:pPr>
              <a:lnSpc>
                <a:spcPct val="95000"/>
              </a:lnSpc>
              <a:buClr>
                <a:schemeClr val="hlink"/>
              </a:buClr>
              <a:buFont typeface="Wingdings" pitchFamily="2" charset="2"/>
              <a:buChar char="n"/>
              <a:defRPr/>
            </a:pPr>
            <a:r>
              <a:rPr lang="ja-JP" altLang="en-US" sz="2000" dirty="0">
                <a:solidFill>
                  <a:schemeClr val="tx1"/>
                </a:solidFill>
                <a:latin typeface="HGPｺﾞｼｯｸM" pitchFamily="50" charset="-128"/>
                <a:ea typeface="HGPｺﾞｼｯｸM" pitchFamily="50" charset="-128"/>
              </a:rPr>
              <a:t>レベル０からレベル５までの</a:t>
            </a:r>
            <a:r>
              <a:rPr lang="ja-JP" altLang="en-US" sz="2000" b="1" dirty="0">
                <a:solidFill>
                  <a:srgbClr val="FF0000"/>
                </a:solidFill>
                <a:latin typeface="HGPｺﾞｼｯｸM" pitchFamily="50" charset="-128"/>
                <a:ea typeface="HGPｺﾞｼｯｸM" pitchFamily="50" charset="-128"/>
              </a:rPr>
              <a:t>最大６段階</a:t>
            </a:r>
            <a:r>
              <a:rPr lang="ja-JP" altLang="en-US" sz="2000" dirty="0">
                <a:solidFill>
                  <a:schemeClr val="tx1"/>
                </a:solidFill>
                <a:latin typeface="HGPｺﾞｼｯｸM" pitchFamily="50" charset="-128"/>
                <a:ea typeface="HGPｺﾞｼｯｸM" pitchFamily="50" charset="-128"/>
              </a:rPr>
              <a:t>で設定。レベル値が大きいほど実現難易度は高くなり、一般に開発コストは増加</a:t>
            </a:r>
          </a:p>
          <a:p>
            <a:pPr>
              <a:lnSpc>
                <a:spcPct val="95000"/>
              </a:lnSpc>
              <a:buClr>
                <a:schemeClr val="hlink"/>
              </a:buClr>
              <a:buFont typeface="Wingdings" pitchFamily="2" charset="2"/>
              <a:buChar char="n"/>
              <a:defRPr/>
            </a:pPr>
            <a:r>
              <a:rPr lang="ja-JP" altLang="en-US" sz="2000" dirty="0">
                <a:solidFill>
                  <a:schemeClr val="tx1"/>
                </a:solidFill>
                <a:latin typeface="HGPｺﾞｼｯｸM" pitchFamily="50" charset="-128"/>
                <a:ea typeface="HGPｺﾞｼｯｸM" pitchFamily="50" charset="-128"/>
              </a:rPr>
              <a:t>レベルで示す値はユーザ／ベンダ間で合意形成を図る出発点とし、最終的に具体的な数値として合意することを想定</a:t>
            </a:r>
          </a:p>
          <a:p>
            <a:pPr>
              <a:lnSpc>
                <a:spcPct val="95000"/>
              </a:lnSpc>
              <a:buClr>
                <a:schemeClr val="hlink"/>
              </a:buClr>
              <a:buFont typeface="Wingdings" pitchFamily="2" charset="2"/>
              <a:buChar char="n"/>
              <a:defRPr/>
            </a:pPr>
            <a:r>
              <a:rPr lang="ja-JP" altLang="en-US" sz="2000" dirty="0">
                <a:solidFill>
                  <a:schemeClr val="tx1"/>
                </a:solidFill>
                <a:latin typeface="HGPｺﾞｼｯｸM" pitchFamily="50" charset="-128"/>
                <a:ea typeface="HGPｺﾞｼｯｸM" pitchFamily="50" charset="-128"/>
              </a:rPr>
              <a:t>レベルの差は、</a:t>
            </a:r>
            <a:r>
              <a:rPr lang="ja-JP" altLang="en-US" sz="2000" b="1" dirty="0">
                <a:solidFill>
                  <a:srgbClr val="FF0000"/>
                </a:solidFill>
                <a:latin typeface="HGPｺﾞｼｯｸM" pitchFamily="50" charset="-128"/>
                <a:ea typeface="HGPｺﾞｼｯｸM" pitchFamily="50" charset="-128"/>
              </a:rPr>
              <a:t>技術・製品</a:t>
            </a:r>
            <a:r>
              <a:rPr lang="ja-JP" altLang="en-US" sz="2000" dirty="0">
                <a:solidFill>
                  <a:schemeClr val="tx1"/>
                </a:solidFill>
                <a:latin typeface="HGPｺﾞｼｯｸM" pitchFamily="50" charset="-128"/>
                <a:ea typeface="HGPｺﾞｼｯｸM" pitchFamily="50" charset="-128"/>
              </a:rPr>
              <a:t>の違い</a:t>
            </a:r>
          </a:p>
        </p:txBody>
      </p:sp>
      <p:graphicFrame>
        <p:nvGraphicFramePr>
          <p:cNvPr id="66" name="Group 162"/>
          <p:cNvGraphicFramePr>
            <a:graphicFrameLocks noGrp="1"/>
          </p:cNvGraphicFramePr>
          <p:nvPr/>
        </p:nvGraphicFramePr>
        <p:xfrm>
          <a:off x="384175" y="3770313"/>
          <a:ext cx="8361363" cy="2784476"/>
        </p:xfrm>
        <a:graphic>
          <a:graphicData uri="http://schemas.openxmlformats.org/drawingml/2006/table">
            <a:tbl>
              <a:tblPr/>
              <a:tblGrid>
                <a:gridCol w="647700">
                  <a:extLst>
                    <a:ext uri="{9D8B030D-6E8A-4147-A177-3AD203B41FA5}">
                      <a16:colId xmlns:a16="http://schemas.microsoft.com/office/drawing/2014/main" val="20000"/>
                    </a:ext>
                  </a:extLst>
                </a:gridCol>
                <a:gridCol w="560388">
                  <a:extLst>
                    <a:ext uri="{9D8B030D-6E8A-4147-A177-3AD203B41FA5}">
                      <a16:colId xmlns:a16="http://schemas.microsoft.com/office/drawing/2014/main" val="20001"/>
                    </a:ext>
                  </a:extLst>
                </a:gridCol>
                <a:gridCol w="1093787">
                  <a:extLst>
                    <a:ext uri="{9D8B030D-6E8A-4147-A177-3AD203B41FA5}">
                      <a16:colId xmlns:a16="http://schemas.microsoft.com/office/drawing/2014/main" val="20002"/>
                    </a:ext>
                  </a:extLst>
                </a:gridCol>
                <a:gridCol w="1033463">
                  <a:extLst>
                    <a:ext uri="{9D8B030D-6E8A-4147-A177-3AD203B41FA5}">
                      <a16:colId xmlns:a16="http://schemas.microsoft.com/office/drawing/2014/main" val="20003"/>
                    </a:ext>
                  </a:extLst>
                </a:gridCol>
                <a:gridCol w="833437">
                  <a:extLst>
                    <a:ext uri="{9D8B030D-6E8A-4147-A177-3AD203B41FA5}">
                      <a16:colId xmlns:a16="http://schemas.microsoft.com/office/drawing/2014/main" val="20004"/>
                    </a:ext>
                  </a:extLst>
                </a:gridCol>
                <a:gridCol w="831850">
                  <a:extLst>
                    <a:ext uri="{9D8B030D-6E8A-4147-A177-3AD203B41FA5}">
                      <a16:colId xmlns:a16="http://schemas.microsoft.com/office/drawing/2014/main" val="20005"/>
                    </a:ext>
                  </a:extLst>
                </a:gridCol>
                <a:gridCol w="809625">
                  <a:extLst>
                    <a:ext uri="{9D8B030D-6E8A-4147-A177-3AD203B41FA5}">
                      <a16:colId xmlns:a16="http://schemas.microsoft.com/office/drawing/2014/main" val="20006"/>
                    </a:ext>
                  </a:extLst>
                </a:gridCol>
                <a:gridCol w="858838">
                  <a:extLst>
                    <a:ext uri="{9D8B030D-6E8A-4147-A177-3AD203B41FA5}">
                      <a16:colId xmlns:a16="http://schemas.microsoft.com/office/drawing/2014/main" val="20007"/>
                    </a:ext>
                  </a:extLst>
                </a:gridCol>
                <a:gridCol w="846137">
                  <a:extLst>
                    <a:ext uri="{9D8B030D-6E8A-4147-A177-3AD203B41FA5}">
                      <a16:colId xmlns:a16="http://schemas.microsoft.com/office/drawing/2014/main" val="20008"/>
                    </a:ext>
                  </a:extLst>
                </a:gridCol>
                <a:gridCol w="846138">
                  <a:extLst>
                    <a:ext uri="{9D8B030D-6E8A-4147-A177-3AD203B41FA5}">
                      <a16:colId xmlns:a16="http://schemas.microsoft.com/office/drawing/2014/main" val="20009"/>
                    </a:ext>
                  </a:extLst>
                </a:gridCol>
              </a:tblGrid>
              <a:tr h="246063">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大項目</a:t>
                      </a:r>
                    </a:p>
                  </a:txBody>
                  <a:tcPr marL="39000" marR="39000" marT="36000" marB="360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中項目</a:t>
                      </a:r>
                    </a:p>
                  </a:txBody>
                  <a:tcPr marL="39000" marR="39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小項目</a:t>
                      </a:r>
                    </a:p>
                  </a:txBody>
                  <a:tcPr marL="39000" marR="39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メトリクス</a:t>
                      </a:r>
                    </a:p>
                  </a:txBody>
                  <a:tcPr marL="39000" marR="39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gridSpan="6">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レベル</a:t>
                      </a:r>
                    </a:p>
                  </a:txBody>
                  <a:tcPr marL="39000" marR="39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246063">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０</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１</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２</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３</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４</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５</a:t>
                      </a:r>
                    </a:p>
                  </a:txBody>
                  <a:tcPr marL="39000" marR="39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extLst>
                  <a:ext uri="{0D108BD9-81ED-4DB2-BD59-A6C34878D82A}">
                    <a16:rowId xmlns:a16="http://schemas.microsoft.com/office/drawing/2014/main" val="10001"/>
                  </a:ext>
                </a:extLst>
              </a:tr>
              <a:tr h="657225">
                <a:tc rowSpan="3">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可用性</a:t>
                      </a:r>
                    </a:p>
                  </a:txBody>
                  <a:tcPr marL="39000" marR="39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rowSpan="3">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継続性</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rowSpan="3">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業務継続性</a:t>
                      </a:r>
                    </a:p>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en-US" sz="1400" b="0" i="0" u="none" strike="noStrike" cap="none" normalizeH="0" baseline="0" dirty="0">
                        <a:ln>
                          <a:noFill/>
                        </a:ln>
                        <a:solidFill>
                          <a:schemeClr val="tx1"/>
                        </a:solidFill>
                        <a:effectLst/>
                        <a:latin typeface="Arial" charset="0"/>
                        <a:ea typeface="HGP創英角ｺﾞｼｯｸUB" pitchFamily="50" charset="-128"/>
                      </a:endParaRPr>
                    </a:p>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（可能性を保証</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するにあたり、</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要求される</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業務の範囲と</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その条件）</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対象業務範囲</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内部向け</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バッチ系</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業務</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内部向け</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オンライン系業務</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内部向け</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全業務</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外部向け</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バッチ系</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業務</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外部向け</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オンライン</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系業務</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全ての</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業務</a:t>
                      </a:r>
                    </a:p>
                  </a:txBody>
                  <a:tcPr marL="39000" marR="39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2"/>
                  </a:ext>
                </a:extLst>
              </a:tr>
              <a:tr h="52070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サービス</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切替時間</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２４時間</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以上</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２４時間</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未満</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２時間</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未満</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６０分</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未満</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１０分</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未満</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６０秒</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未満</a:t>
                      </a:r>
                    </a:p>
                  </a:txBody>
                  <a:tcPr marL="39000" marR="39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3"/>
                  </a:ext>
                </a:extLst>
              </a:tr>
              <a:tr h="1114425">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業務継続の</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要求度</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障害時の</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業務停止</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を許容</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する。</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単一障害</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時は業務停止を許容せずに処理を</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継続させる</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二重障害時でもサービス切替時間の規定内で業務継続</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200" b="0" i="0" u="none" strike="noStrike" cap="none" normalizeH="0" baseline="0" dirty="0">
                        <a:ln>
                          <a:noFill/>
                        </a:ln>
                        <a:solidFill>
                          <a:schemeClr val="tx1"/>
                        </a:solidFill>
                        <a:effectLst/>
                        <a:latin typeface="Arial" charset="0"/>
                        <a:ea typeface="HGP創英角ｺﾞｼｯｸUB" pitchFamily="50" charset="-128"/>
                      </a:endParaRP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200" b="0" i="0" u="none" strike="noStrike" cap="none" normalizeH="0" baseline="0" dirty="0">
                        <a:ln>
                          <a:noFill/>
                        </a:ln>
                        <a:solidFill>
                          <a:schemeClr val="tx1"/>
                        </a:solidFill>
                        <a:effectLst/>
                        <a:latin typeface="Arial" charset="0"/>
                        <a:ea typeface="HGP創英角ｺﾞｼｯｸUB" pitchFamily="50" charset="-128"/>
                      </a:endParaRP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200" b="0" i="0" u="none" strike="noStrike" cap="none" normalizeH="0" baseline="0" dirty="0">
                        <a:ln>
                          <a:noFill/>
                        </a:ln>
                        <a:solidFill>
                          <a:schemeClr val="tx1"/>
                        </a:solidFill>
                        <a:effectLst/>
                        <a:latin typeface="Arial" charset="0"/>
                        <a:ea typeface="HGP創英角ｺﾞｼｯｸUB" pitchFamily="50" charset="-128"/>
                      </a:endParaRPr>
                    </a:p>
                  </a:txBody>
                  <a:tcPr marL="39000" marR="39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4"/>
                  </a:ext>
                </a:extLst>
              </a:tr>
            </a:tbl>
          </a:graphicData>
        </a:graphic>
      </p:graphicFrame>
      <p:sp>
        <p:nvSpPr>
          <p:cNvPr id="49208" name="Text Box 160"/>
          <p:cNvSpPr txBox="1">
            <a:spLocks noChangeArrowheads="1"/>
          </p:cNvSpPr>
          <p:nvPr/>
        </p:nvSpPr>
        <p:spPr bwMode="gray">
          <a:xfrm>
            <a:off x="122238" y="3400425"/>
            <a:ext cx="1373187"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lIns="36000" tIns="36000" rIns="36000" bIns="36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1800" b="1">
                <a:solidFill>
                  <a:schemeClr val="tx2"/>
                </a:solidFill>
                <a:ea typeface="ＭＳ ゴシック" panose="020B0609070205080204" pitchFamily="49" charset="-128"/>
              </a:rPr>
              <a:t>レベルの例</a:t>
            </a:r>
          </a:p>
        </p:txBody>
      </p:sp>
      <p:sp>
        <p:nvSpPr>
          <p:cNvPr id="49209" name="AutoShape 163"/>
          <p:cNvSpPr>
            <a:spLocks noChangeArrowheads="1"/>
          </p:cNvSpPr>
          <p:nvPr/>
        </p:nvSpPr>
        <p:spPr bwMode="gray">
          <a:xfrm>
            <a:off x="6164263" y="4287838"/>
            <a:ext cx="782637" cy="647700"/>
          </a:xfrm>
          <a:prstGeom prst="roundRect">
            <a:avLst>
              <a:gd name="adj" fmla="val 1666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49210" name="AutoShape 164"/>
          <p:cNvSpPr>
            <a:spLocks noChangeArrowheads="1"/>
          </p:cNvSpPr>
          <p:nvPr/>
        </p:nvSpPr>
        <p:spPr bwMode="gray">
          <a:xfrm>
            <a:off x="5368925" y="4935538"/>
            <a:ext cx="782638" cy="520700"/>
          </a:xfrm>
          <a:prstGeom prst="roundRect">
            <a:avLst>
              <a:gd name="adj" fmla="val 1666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49211" name="AutoShape 165"/>
          <p:cNvSpPr>
            <a:spLocks noChangeArrowheads="1"/>
          </p:cNvSpPr>
          <p:nvPr/>
        </p:nvSpPr>
        <p:spPr bwMode="gray">
          <a:xfrm>
            <a:off x="4511675" y="5446713"/>
            <a:ext cx="868363" cy="990600"/>
          </a:xfrm>
          <a:prstGeom prst="roundRect">
            <a:avLst>
              <a:gd name="adj" fmla="val 1666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49212" name="Arc 168"/>
          <p:cNvSpPr>
            <a:spLocks/>
          </p:cNvSpPr>
          <p:nvPr/>
        </p:nvSpPr>
        <p:spPr bwMode="gray">
          <a:xfrm>
            <a:off x="2981325" y="3400425"/>
            <a:ext cx="1689100" cy="206851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p>
            <a:endParaRPr lang="ja-JP" altLang="en-US"/>
          </a:p>
        </p:txBody>
      </p:sp>
      <p:sp>
        <p:nvSpPr>
          <p:cNvPr id="49213" name="Arc 169"/>
          <p:cNvSpPr>
            <a:spLocks/>
          </p:cNvSpPr>
          <p:nvPr/>
        </p:nvSpPr>
        <p:spPr bwMode="gray">
          <a:xfrm>
            <a:off x="2981325" y="3400425"/>
            <a:ext cx="2546350" cy="150971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p>
            <a:endParaRPr lang="ja-JP" altLang="en-US"/>
          </a:p>
        </p:txBody>
      </p:sp>
      <p:sp>
        <p:nvSpPr>
          <p:cNvPr id="49214" name="Arc 170"/>
          <p:cNvSpPr>
            <a:spLocks/>
          </p:cNvSpPr>
          <p:nvPr/>
        </p:nvSpPr>
        <p:spPr bwMode="gray">
          <a:xfrm>
            <a:off x="2981325" y="3400425"/>
            <a:ext cx="3292475" cy="889000"/>
          </a:xfrm>
          <a:custGeom>
            <a:avLst/>
            <a:gdLst>
              <a:gd name="T0" fmla="*/ 0 w 23888"/>
              <a:gd name="T1" fmla="*/ 0 h 21600"/>
              <a:gd name="T2" fmla="*/ 0 w 23888"/>
              <a:gd name="T3" fmla="*/ 0 h 21600"/>
              <a:gd name="T4" fmla="*/ 0 w 23888"/>
              <a:gd name="T5" fmla="*/ 0 h 21600"/>
              <a:gd name="T6" fmla="*/ 0 60000 65536"/>
              <a:gd name="T7" fmla="*/ 0 60000 65536"/>
              <a:gd name="T8" fmla="*/ 0 60000 65536"/>
              <a:gd name="T9" fmla="*/ 0 w 23888"/>
              <a:gd name="T10" fmla="*/ 0 h 21600"/>
              <a:gd name="T11" fmla="*/ 23888 w 23888"/>
              <a:gd name="T12" fmla="*/ 21600 h 21600"/>
            </a:gdLst>
            <a:ahLst/>
            <a:cxnLst>
              <a:cxn ang="T6">
                <a:pos x="T0" y="T1"/>
              </a:cxn>
              <a:cxn ang="T7">
                <a:pos x="T2" y="T3"/>
              </a:cxn>
              <a:cxn ang="T8">
                <a:pos x="T4" y="T5"/>
              </a:cxn>
            </a:cxnLst>
            <a:rect l="T9" t="T10" r="T11" b="T12"/>
            <a:pathLst>
              <a:path w="23888" h="21600" fill="none" extrusionOk="0">
                <a:moveTo>
                  <a:pt x="-1" y="121"/>
                </a:moveTo>
                <a:cubicBezTo>
                  <a:pt x="759" y="40"/>
                  <a:pt x="1523" y="-1"/>
                  <a:pt x="2288" y="0"/>
                </a:cubicBezTo>
                <a:cubicBezTo>
                  <a:pt x="14217" y="0"/>
                  <a:pt x="23888" y="9670"/>
                  <a:pt x="23888" y="21600"/>
                </a:cubicBezTo>
              </a:path>
              <a:path w="23888" h="21600" stroke="0" extrusionOk="0">
                <a:moveTo>
                  <a:pt x="-1" y="121"/>
                </a:moveTo>
                <a:cubicBezTo>
                  <a:pt x="759" y="40"/>
                  <a:pt x="1523" y="-1"/>
                  <a:pt x="2288" y="0"/>
                </a:cubicBezTo>
                <a:cubicBezTo>
                  <a:pt x="14217" y="0"/>
                  <a:pt x="23888" y="9670"/>
                  <a:pt x="23888" y="21600"/>
                </a:cubicBezTo>
                <a:lnTo>
                  <a:pt x="2288" y="21600"/>
                </a:lnTo>
                <a:lnTo>
                  <a:pt x="-1" y="121"/>
                </a:lnTo>
                <a:close/>
              </a:path>
            </a:pathLst>
          </a:custGeom>
          <a:noFill/>
          <a:ln w="381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p>
            <a:endParaRPr lang="ja-JP" altLang="en-US"/>
          </a:p>
        </p:txBody>
      </p:sp>
      <p:sp>
        <p:nvSpPr>
          <p:cNvPr id="49215" name="Arc 176"/>
          <p:cNvSpPr>
            <a:spLocks/>
          </p:cNvSpPr>
          <p:nvPr/>
        </p:nvSpPr>
        <p:spPr bwMode="gray">
          <a:xfrm flipH="1" flipV="1">
            <a:off x="6732588" y="4859338"/>
            <a:ext cx="550862" cy="110490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00008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p>
            <a:endParaRPr lang="ja-JP" altLang="en-US"/>
          </a:p>
        </p:txBody>
      </p:sp>
      <p:sp>
        <p:nvSpPr>
          <p:cNvPr id="49216" name="Arc 177"/>
          <p:cNvSpPr>
            <a:spLocks/>
          </p:cNvSpPr>
          <p:nvPr/>
        </p:nvSpPr>
        <p:spPr bwMode="gray">
          <a:xfrm flipH="1" flipV="1">
            <a:off x="6008688" y="5367338"/>
            <a:ext cx="1214437" cy="58420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00008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p>
            <a:endParaRPr lang="ja-JP" altLang="en-US"/>
          </a:p>
        </p:txBody>
      </p:sp>
      <p:sp>
        <p:nvSpPr>
          <p:cNvPr id="49217" name="Arc 178"/>
          <p:cNvSpPr>
            <a:spLocks/>
          </p:cNvSpPr>
          <p:nvPr/>
        </p:nvSpPr>
        <p:spPr bwMode="gray">
          <a:xfrm rot="-1164689" flipH="1" flipV="1">
            <a:off x="5314950" y="6000750"/>
            <a:ext cx="1954213" cy="355600"/>
          </a:xfrm>
          <a:custGeom>
            <a:avLst/>
            <a:gdLst>
              <a:gd name="T0" fmla="*/ 0 w 33499"/>
              <a:gd name="T1" fmla="*/ 0 h 21600"/>
              <a:gd name="T2" fmla="*/ 0 w 33499"/>
              <a:gd name="T3" fmla="*/ 0 h 21600"/>
              <a:gd name="T4" fmla="*/ 0 w 33499"/>
              <a:gd name="T5" fmla="*/ 0 h 21600"/>
              <a:gd name="T6" fmla="*/ 0 60000 65536"/>
              <a:gd name="T7" fmla="*/ 0 60000 65536"/>
              <a:gd name="T8" fmla="*/ 0 60000 65536"/>
              <a:gd name="T9" fmla="*/ 0 w 33499"/>
              <a:gd name="T10" fmla="*/ 0 h 21600"/>
              <a:gd name="T11" fmla="*/ 33499 w 33499"/>
              <a:gd name="T12" fmla="*/ 21600 h 21600"/>
            </a:gdLst>
            <a:ahLst/>
            <a:cxnLst>
              <a:cxn ang="T6">
                <a:pos x="T0" y="T1"/>
              </a:cxn>
              <a:cxn ang="T7">
                <a:pos x="T2" y="T3"/>
              </a:cxn>
              <a:cxn ang="T8">
                <a:pos x="T4" y="T5"/>
              </a:cxn>
            </a:cxnLst>
            <a:rect l="T9" t="T10" r="T11" b="T12"/>
            <a:pathLst>
              <a:path w="33499" h="21600" fill="none" extrusionOk="0">
                <a:moveTo>
                  <a:pt x="-1" y="3572"/>
                </a:moveTo>
                <a:cubicBezTo>
                  <a:pt x="3530" y="1242"/>
                  <a:pt x="7668" y="-1"/>
                  <a:pt x="11899" y="0"/>
                </a:cubicBezTo>
                <a:cubicBezTo>
                  <a:pt x="23828" y="0"/>
                  <a:pt x="33499" y="9670"/>
                  <a:pt x="33499" y="21600"/>
                </a:cubicBezTo>
              </a:path>
              <a:path w="33499" h="21600" stroke="0" extrusionOk="0">
                <a:moveTo>
                  <a:pt x="-1" y="3572"/>
                </a:moveTo>
                <a:cubicBezTo>
                  <a:pt x="3530" y="1242"/>
                  <a:pt x="7668" y="-1"/>
                  <a:pt x="11899" y="0"/>
                </a:cubicBezTo>
                <a:cubicBezTo>
                  <a:pt x="23828" y="0"/>
                  <a:pt x="33499" y="9670"/>
                  <a:pt x="33499" y="21600"/>
                </a:cubicBezTo>
                <a:lnTo>
                  <a:pt x="11899" y="21600"/>
                </a:lnTo>
                <a:lnTo>
                  <a:pt x="-1" y="3572"/>
                </a:lnTo>
                <a:close/>
              </a:path>
            </a:pathLst>
          </a:custGeom>
          <a:noFill/>
          <a:ln w="38100">
            <a:solidFill>
              <a:srgbClr val="00008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p>
            <a:endParaRPr lang="ja-JP" altLang="en-US"/>
          </a:p>
        </p:txBody>
      </p:sp>
      <p:sp>
        <p:nvSpPr>
          <p:cNvPr id="28738" name="Text Box 179"/>
          <p:cNvSpPr txBox="1">
            <a:spLocks noChangeArrowheads="1"/>
          </p:cNvSpPr>
          <p:nvPr/>
        </p:nvSpPr>
        <p:spPr bwMode="gray">
          <a:xfrm>
            <a:off x="7127875" y="5494338"/>
            <a:ext cx="1746250" cy="903287"/>
          </a:xfrm>
          <a:prstGeom prst="rect">
            <a:avLst/>
          </a:prstGeom>
          <a:noFill/>
          <a:ln w="38100" algn="ctr">
            <a:solidFill>
              <a:srgbClr val="000000"/>
            </a:solidFill>
            <a:miter lim="800000"/>
            <a:headEnd/>
            <a:tailEnd/>
          </a:ln>
          <a:extLst/>
        </p:spPr>
        <p:txBody>
          <a:bodyPr lIns="36000" tIns="36000" rIns="36000" bIns="36000">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spcBef>
                <a:spcPct val="50000"/>
              </a:spcBef>
              <a:defRPr/>
            </a:pPr>
            <a:r>
              <a:rPr lang="ja-JP" altLang="en-US" sz="1800" b="1" dirty="0">
                <a:solidFill>
                  <a:schemeClr val="accent2">
                    <a:lumMod val="50000"/>
                  </a:schemeClr>
                </a:solidFill>
                <a:latin typeface="HGPｺﾞｼｯｸM" pitchFamily="50" charset="-128"/>
                <a:ea typeface="HGPｺﾞｼｯｸM" pitchFamily="50" charset="-128"/>
              </a:rPr>
              <a:t>ベンダ</a:t>
            </a:r>
            <a:br>
              <a:rPr lang="en-US" altLang="ja-JP" sz="1800" b="1" dirty="0">
                <a:solidFill>
                  <a:srgbClr val="FF0000"/>
                </a:solidFill>
                <a:latin typeface="HGPｺﾞｼｯｸM" pitchFamily="50" charset="-128"/>
                <a:ea typeface="HGPｺﾞｼｯｸM" pitchFamily="50" charset="-128"/>
              </a:rPr>
            </a:br>
            <a:r>
              <a:rPr lang="ja-JP" altLang="en-US" sz="1800" b="1" dirty="0">
                <a:solidFill>
                  <a:srgbClr val="FF0000"/>
                </a:solidFill>
                <a:latin typeface="HGPｺﾞｼｯｸM" pitchFamily="50" charset="-128"/>
                <a:ea typeface="HGPｺﾞｼｯｸM" pitchFamily="50" charset="-128"/>
              </a:rPr>
              <a:t>非機能要求を</a:t>
            </a:r>
            <a:br>
              <a:rPr lang="en-US" altLang="ja-JP" sz="1800" b="1" dirty="0">
                <a:solidFill>
                  <a:srgbClr val="FF0000"/>
                </a:solidFill>
                <a:latin typeface="HGPｺﾞｼｯｸM" pitchFamily="50" charset="-128"/>
                <a:ea typeface="HGPｺﾞｼｯｸM" pitchFamily="50" charset="-128"/>
              </a:rPr>
            </a:br>
            <a:r>
              <a:rPr lang="ja-JP" altLang="en-US" sz="1800" b="1" dirty="0">
                <a:solidFill>
                  <a:srgbClr val="FF0000"/>
                </a:solidFill>
                <a:latin typeface="HGPｺﾞｼｯｸM" pitchFamily="50" charset="-128"/>
                <a:ea typeface="HGPｺﾞｼｯｸM" pitchFamily="50" charset="-128"/>
              </a:rPr>
              <a:t>確認しやすい</a:t>
            </a:r>
          </a:p>
        </p:txBody>
      </p:sp>
      <p:sp>
        <p:nvSpPr>
          <p:cNvPr id="20" name="Text Box 179"/>
          <p:cNvSpPr txBox="1">
            <a:spLocks noChangeArrowheads="1"/>
          </p:cNvSpPr>
          <p:nvPr/>
        </p:nvSpPr>
        <p:spPr bwMode="gray">
          <a:xfrm>
            <a:off x="1381125" y="2886075"/>
            <a:ext cx="1744663" cy="904875"/>
          </a:xfrm>
          <a:prstGeom prst="rect">
            <a:avLst/>
          </a:prstGeom>
          <a:noFill/>
          <a:ln w="38100" algn="ctr">
            <a:solidFill>
              <a:srgbClr val="000000"/>
            </a:solidFill>
            <a:miter lim="800000"/>
            <a:headEnd/>
            <a:tailEnd/>
          </a:ln>
          <a:extLst/>
        </p:spPr>
        <p:txBody>
          <a:bodyPr lIns="36000" tIns="36000" rIns="36000" bIns="36000">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spcBef>
                <a:spcPct val="50000"/>
              </a:spcBef>
              <a:defRPr/>
            </a:pPr>
            <a:r>
              <a:rPr lang="ja-JP" altLang="en-US" sz="1800" b="1" dirty="0">
                <a:solidFill>
                  <a:schemeClr val="accent2">
                    <a:lumMod val="50000"/>
                  </a:schemeClr>
                </a:solidFill>
                <a:latin typeface="HGPｺﾞｼｯｸM" pitchFamily="50" charset="-128"/>
                <a:ea typeface="HGPｺﾞｼｯｸM" pitchFamily="50" charset="-128"/>
              </a:rPr>
              <a:t>ユーザ</a:t>
            </a:r>
            <a:br>
              <a:rPr lang="en-US" altLang="ja-JP" sz="1800" b="1" dirty="0">
                <a:solidFill>
                  <a:srgbClr val="FF0000"/>
                </a:solidFill>
                <a:latin typeface="HGPｺﾞｼｯｸM" pitchFamily="50" charset="-128"/>
                <a:ea typeface="HGPｺﾞｼｯｸM" pitchFamily="50" charset="-128"/>
              </a:rPr>
            </a:br>
            <a:r>
              <a:rPr lang="ja-JP" altLang="en-US" sz="1800" b="1" dirty="0">
                <a:solidFill>
                  <a:srgbClr val="FF0000"/>
                </a:solidFill>
                <a:latin typeface="HGPｺﾞｼｯｸM" pitchFamily="50" charset="-128"/>
                <a:ea typeface="HGPｺﾞｼｯｸM" pitchFamily="50" charset="-128"/>
              </a:rPr>
              <a:t>非機能要求を</a:t>
            </a:r>
            <a:br>
              <a:rPr lang="en-US" altLang="ja-JP" sz="1800" b="1" dirty="0">
                <a:solidFill>
                  <a:srgbClr val="FF0000"/>
                </a:solidFill>
                <a:latin typeface="HGPｺﾞｼｯｸM" pitchFamily="50" charset="-128"/>
                <a:ea typeface="HGPｺﾞｼｯｸM" pitchFamily="50" charset="-128"/>
              </a:rPr>
            </a:br>
            <a:r>
              <a:rPr lang="ja-JP" altLang="en-US" sz="1800" b="1" dirty="0">
                <a:solidFill>
                  <a:srgbClr val="FF0000"/>
                </a:solidFill>
                <a:latin typeface="HGPｺﾞｼｯｸM" pitchFamily="50" charset="-128"/>
                <a:ea typeface="HGPｺﾞｼｯｸM" pitchFamily="50" charset="-128"/>
              </a:rPr>
              <a:t>提示しやすい</a:t>
            </a:r>
          </a:p>
        </p:txBody>
      </p:sp>
      <p:sp>
        <p:nvSpPr>
          <p:cNvPr id="49221" name="タイトル 1"/>
          <p:cNvSpPr txBox="1">
            <a:spLocks/>
          </p:cNvSpPr>
          <p:nvPr/>
        </p:nvSpPr>
        <p:spPr bwMode="auto">
          <a:xfrm>
            <a:off x="57150" y="-104775"/>
            <a:ext cx="83248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3.2</a:t>
            </a:r>
            <a:r>
              <a:rPr lang="ja-JP" altLang="en-US" sz="2800" b="1">
                <a:solidFill>
                  <a:schemeClr val="tx2"/>
                </a:solidFill>
                <a:latin typeface="HGPｺﾞｼｯｸM" panose="020B0600000000000000" pitchFamily="50" charset="-128"/>
                <a:ea typeface="HGPｺﾞｼｯｸM" panose="020B0600000000000000" pitchFamily="50" charset="-128"/>
              </a:rPr>
              <a:t>非機能要求グレードの基本コンセプト</a:t>
            </a:r>
            <a:br>
              <a:rPr lang="en-US" altLang="ja-JP" sz="2800" b="1">
                <a:solidFill>
                  <a:schemeClr val="tx2"/>
                </a:solidFill>
                <a:latin typeface="HGPｺﾞｼｯｸM" panose="020B0600000000000000" pitchFamily="50" charset="-128"/>
                <a:ea typeface="HGPｺﾞｼｯｸM" panose="020B0600000000000000" pitchFamily="50" charset="-128"/>
              </a:rPr>
            </a:br>
            <a:r>
              <a:rPr lang="en-US" altLang="ja-JP" sz="2800" b="1">
                <a:solidFill>
                  <a:schemeClr val="tx2"/>
                </a:solidFill>
                <a:latin typeface="HGPｺﾞｼｯｸM" panose="020B0600000000000000" pitchFamily="50" charset="-128"/>
                <a:ea typeface="HGPｺﾞｼｯｸM" panose="020B0600000000000000" pitchFamily="50" charset="-128"/>
              </a:rPr>
              <a:t>(2)</a:t>
            </a:r>
            <a:r>
              <a:rPr lang="ja-JP" altLang="en-US" sz="2800" b="1">
                <a:solidFill>
                  <a:schemeClr val="tx2"/>
                </a:solidFill>
                <a:latin typeface="HGPｺﾞｼｯｸM" panose="020B0600000000000000" pitchFamily="50" charset="-128"/>
                <a:ea typeface="HGPｺﾞｼｯｸM" panose="020B0600000000000000" pitchFamily="50" charset="-128"/>
              </a:rPr>
              <a:t>要求項目のレベル分け</a:t>
            </a:r>
          </a:p>
        </p:txBody>
      </p:sp>
      <p:sp>
        <p:nvSpPr>
          <p:cNvPr id="1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900" y="1935163"/>
            <a:ext cx="8739188" cy="353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コンテンツ プレースホルダ 2"/>
          <p:cNvSpPr>
            <a:spLocks noGrp="1"/>
          </p:cNvSpPr>
          <p:nvPr>
            <p:ph idx="4294967295"/>
          </p:nvPr>
        </p:nvSpPr>
        <p:spPr>
          <a:xfrm>
            <a:off x="177800" y="790575"/>
            <a:ext cx="8535988" cy="1144588"/>
          </a:xfrm>
        </p:spPr>
        <p:txBody>
          <a:bodyPr lIns="0" tIns="0" rIns="0" bIns="0">
            <a:spAutoFit/>
          </a:bodyPr>
          <a:lstStyle/>
          <a:p>
            <a:pPr marL="185738" indent="-185738">
              <a:defRPr/>
            </a:pPr>
            <a:r>
              <a:rPr lang="ja-JP" altLang="en-US" b="1" dirty="0">
                <a:latin typeface="HGPｺﾞｼｯｸM" pitchFamily="50" charset="-128"/>
                <a:ea typeface="HGPｺﾞｼｯｸM" pitchFamily="50" charset="-128"/>
              </a:rPr>
              <a:t>グレードの定義（グレード表シート）</a:t>
            </a:r>
            <a:endParaRPr lang="en-US" altLang="ja-JP" b="1" dirty="0">
              <a:latin typeface="HGPｺﾞｼｯｸM" pitchFamily="50" charset="-128"/>
              <a:ea typeface="HGPｺﾞｼｯｸM" pitchFamily="50" charset="-128"/>
            </a:endParaRPr>
          </a:p>
          <a:p>
            <a:pPr marL="0" indent="0">
              <a:buFont typeface="Wingdings" panose="05000000000000000000" pitchFamily="2" charset="2"/>
              <a:buNone/>
              <a:defRPr/>
            </a:pPr>
            <a:r>
              <a:rPr lang="ja-JP" altLang="en-US" sz="2000" dirty="0">
                <a:latin typeface="HGPｺﾞｼｯｸM" pitchFamily="50" charset="-128"/>
                <a:ea typeface="HGPｺﾞｼｯｸM" pitchFamily="50" charset="-128"/>
              </a:rPr>
              <a:t>　典型的なモデルシステムの非機能要求に対して</a:t>
            </a:r>
            <a:r>
              <a:rPr lang="ja-JP" altLang="en-US" sz="2000" b="1" dirty="0">
                <a:solidFill>
                  <a:srgbClr val="FF0000"/>
                </a:solidFill>
                <a:latin typeface="HGPｺﾞｼｯｸM" pitchFamily="50" charset="-128"/>
                <a:ea typeface="HGPｺﾞｼｯｸM" pitchFamily="50" charset="-128"/>
              </a:rPr>
              <a:t>レベルのベース値</a:t>
            </a:r>
            <a:r>
              <a:rPr lang="ja-JP" altLang="en-US" sz="2000" dirty="0">
                <a:latin typeface="HGPｺﾞｼｯｸM" pitchFamily="50" charset="-128"/>
                <a:ea typeface="HGPｺﾞｼｯｸM" pitchFamily="50" charset="-128"/>
              </a:rPr>
              <a:t>を設定</a:t>
            </a:r>
            <a:endParaRPr lang="en-US" altLang="ja-JP" sz="2000" dirty="0">
              <a:latin typeface="HGPｺﾞｼｯｸM" pitchFamily="50" charset="-128"/>
              <a:ea typeface="HGPｺﾞｼｯｸM" pitchFamily="50" charset="-128"/>
            </a:endParaRPr>
          </a:p>
          <a:p>
            <a:pPr marL="0" indent="0">
              <a:buFont typeface="Wingdings" panose="05000000000000000000" pitchFamily="2" charset="2"/>
              <a:buNone/>
              <a:defRPr/>
            </a:pPr>
            <a:endParaRPr lang="ja-JP" altLang="en-US" sz="2200" dirty="0">
              <a:latin typeface="HGPｺﾞｼｯｸM" pitchFamily="50" charset="-128"/>
              <a:ea typeface="HGPｺﾞｼｯｸM" pitchFamily="50" charset="-128"/>
            </a:endParaRPr>
          </a:p>
        </p:txBody>
      </p:sp>
      <p:sp>
        <p:nvSpPr>
          <p:cNvPr id="27652" name="AutoShape 9"/>
          <p:cNvSpPr>
            <a:spLocks noChangeArrowheads="1"/>
          </p:cNvSpPr>
          <p:nvPr/>
        </p:nvSpPr>
        <p:spPr bwMode="gray">
          <a:xfrm>
            <a:off x="2306638" y="1866900"/>
            <a:ext cx="6696075" cy="3792538"/>
          </a:xfrm>
          <a:prstGeom prst="roundRect">
            <a:avLst>
              <a:gd name="adj" fmla="val 7463"/>
            </a:avLst>
          </a:prstGeom>
          <a:noFill/>
          <a:ln w="50800" algn="ctr">
            <a:solidFill>
              <a:schemeClr val="accent2">
                <a:lumMod val="50000"/>
              </a:schemeClr>
            </a:solidFill>
            <a:round/>
            <a:headEnd/>
            <a:tailEnd/>
          </a:ln>
        </p:spPr>
        <p:txBody>
          <a:bodyPr wrap="none" lIns="288000" tIns="90000" rIns="288000" bIns="90000" anchor="ctr"/>
          <a:lstStyle/>
          <a:p>
            <a:pPr algn="ctr" eaLnBrk="1" hangingPunct="1">
              <a:defRPr/>
            </a:pPr>
            <a:endParaRPr lang="ja-JP" altLang="ja-JP" sz="1600">
              <a:latin typeface="ＭＳ ゴシック" pitchFamily="49" charset="-128"/>
              <a:ea typeface="ＭＳ ゴシック" pitchFamily="49" charset="-128"/>
            </a:endParaRPr>
          </a:p>
        </p:txBody>
      </p:sp>
      <p:sp>
        <p:nvSpPr>
          <p:cNvPr id="51206" name="タイトル 1"/>
          <p:cNvSpPr txBox="1">
            <a:spLocks/>
          </p:cNvSpPr>
          <p:nvPr/>
        </p:nvSpPr>
        <p:spPr bwMode="auto">
          <a:xfrm>
            <a:off x="57150" y="-104775"/>
            <a:ext cx="83248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3.2</a:t>
            </a:r>
            <a:r>
              <a:rPr lang="ja-JP" altLang="en-US" sz="2800" b="1">
                <a:solidFill>
                  <a:schemeClr val="tx2"/>
                </a:solidFill>
                <a:latin typeface="HGPｺﾞｼｯｸM" panose="020B0600000000000000" pitchFamily="50" charset="-128"/>
                <a:ea typeface="HGPｺﾞｼｯｸM" panose="020B0600000000000000" pitchFamily="50" charset="-128"/>
              </a:rPr>
              <a:t>非機能要求グレードの基本コンセプト</a:t>
            </a:r>
            <a:br>
              <a:rPr lang="en-US" altLang="ja-JP" sz="2800" b="1">
                <a:solidFill>
                  <a:schemeClr val="tx2"/>
                </a:solidFill>
                <a:latin typeface="HGPｺﾞｼｯｸM" panose="020B0600000000000000" pitchFamily="50" charset="-128"/>
                <a:ea typeface="HGPｺﾞｼｯｸM" panose="020B0600000000000000" pitchFamily="50" charset="-128"/>
              </a:rPr>
            </a:br>
            <a:r>
              <a:rPr lang="en-US" altLang="ja-JP" sz="2800" b="1">
                <a:solidFill>
                  <a:schemeClr val="tx2"/>
                </a:solidFill>
                <a:latin typeface="HGPｺﾞｼｯｸM" panose="020B0600000000000000" pitchFamily="50" charset="-128"/>
                <a:ea typeface="HGPｺﾞｼｯｸM" panose="020B0600000000000000" pitchFamily="50" charset="-128"/>
              </a:rPr>
              <a:t>(3)</a:t>
            </a:r>
            <a:r>
              <a:rPr lang="ja-JP" altLang="en-US" sz="2800" b="1">
                <a:solidFill>
                  <a:schemeClr val="tx2"/>
                </a:solidFill>
                <a:latin typeface="HGPｺﾞｼｯｸM" panose="020B0600000000000000" pitchFamily="50" charset="-128"/>
                <a:ea typeface="HGPｺﾞｼｯｸM" panose="020B0600000000000000" pitchFamily="50" charset="-128"/>
              </a:rPr>
              <a:t>要求項目のレベル設定</a:t>
            </a:r>
          </a:p>
        </p:txBody>
      </p:sp>
      <p:sp>
        <p:nvSpPr>
          <p:cNvPr id="9" name="角丸四角形 8"/>
          <p:cNvSpPr/>
          <p:nvPr/>
        </p:nvSpPr>
        <p:spPr bwMode="auto">
          <a:xfrm>
            <a:off x="220663" y="1876425"/>
            <a:ext cx="1576387" cy="3830638"/>
          </a:xfrm>
          <a:prstGeom prst="roundRect">
            <a:avLst/>
          </a:prstGeom>
          <a:noFill/>
          <a:ln w="50800" cap="flat" cmpd="sng" algn="ctr">
            <a:solidFill>
              <a:schemeClr val="accent2">
                <a:lumMod val="50000"/>
              </a:schemeClr>
            </a:solidFill>
            <a:prstDash val="solid"/>
            <a:round/>
            <a:headEnd type="none" w="med" len="med"/>
            <a:tailEnd type="none" w="med" len="med"/>
          </a:ln>
          <a:effectLst/>
        </p:spPr>
        <p:txBody>
          <a:bodyPr wrap="none" anchor="ctr"/>
          <a:lstStyle/>
          <a:p>
            <a:pPr algn="ctr" eaLnBrk="1" hangingPunct="1">
              <a:defRPr/>
            </a:pPr>
            <a:endParaRPr lang="ja-JP" altLang="en-US" sz="3200">
              <a:latin typeface="ＭＳ ゴシック" pitchFamily="49" charset="-128"/>
              <a:ea typeface="ＭＳ ゴシック" pitchFamily="49" charset="-128"/>
            </a:endParaRPr>
          </a:p>
        </p:txBody>
      </p:sp>
      <p:sp>
        <p:nvSpPr>
          <p:cNvPr id="51208" name="Text Box 14"/>
          <p:cNvSpPr txBox="1">
            <a:spLocks noChangeArrowheads="1"/>
          </p:cNvSpPr>
          <p:nvPr/>
        </p:nvSpPr>
        <p:spPr bwMode="gray">
          <a:xfrm>
            <a:off x="349250" y="5948363"/>
            <a:ext cx="2268538"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000" b="1">
                <a:solidFill>
                  <a:srgbClr val="FF0000"/>
                </a:solidFill>
                <a:ea typeface="ＭＳ ゴシック" panose="020B0609070205080204" pitchFamily="49" charset="-128"/>
              </a:rPr>
              <a:t>重要な非機能</a:t>
            </a:r>
            <a:br>
              <a:rPr lang="en-US" altLang="ja-JP" sz="2000" b="1">
                <a:solidFill>
                  <a:srgbClr val="AA2C2C"/>
                </a:solidFill>
                <a:ea typeface="ＭＳ ゴシック" panose="020B0609070205080204" pitchFamily="49" charset="-128"/>
              </a:rPr>
            </a:br>
            <a:r>
              <a:rPr lang="ja-JP" altLang="en-US" sz="2000" b="1">
                <a:solidFill>
                  <a:srgbClr val="FF0000"/>
                </a:solidFill>
                <a:ea typeface="ＭＳ ゴシック" panose="020B0609070205080204" pitchFamily="49" charset="-128"/>
              </a:rPr>
              <a:t>要求項目</a:t>
            </a:r>
          </a:p>
        </p:txBody>
      </p:sp>
      <p:sp>
        <p:nvSpPr>
          <p:cNvPr id="51209" name="Text Box 11"/>
          <p:cNvSpPr txBox="1">
            <a:spLocks noChangeArrowheads="1"/>
          </p:cNvSpPr>
          <p:nvPr/>
        </p:nvSpPr>
        <p:spPr bwMode="gray">
          <a:xfrm>
            <a:off x="5045075" y="5778500"/>
            <a:ext cx="29718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000" b="1">
                <a:solidFill>
                  <a:srgbClr val="FF0000"/>
                </a:solidFill>
                <a:ea typeface="ＭＳ ゴシック" panose="020B0609070205080204" pitchFamily="49" charset="-128"/>
              </a:rPr>
              <a:t>グレードの定義</a:t>
            </a:r>
          </a:p>
        </p:txBody>
      </p:sp>
      <p:sp>
        <p:nvSpPr>
          <p:cNvPr id="51210" name="Line 77"/>
          <p:cNvSpPr>
            <a:spLocks noChangeShapeType="1"/>
          </p:cNvSpPr>
          <p:nvPr/>
        </p:nvSpPr>
        <p:spPr bwMode="gray">
          <a:xfrm flipH="1" flipV="1">
            <a:off x="1039813" y="5670550"/>
            <a:ext cx="400050" cy="304800"/>
          </a:xfrm>
          <a:prstGeom prst="line">
            <a:avLst/>
          </a:prstGeom>
          <a:noFill/>
          <a:ln w="57150">
            <a:solidFill>
              <a:srgbClr val="2D2D8B"/>
            </a:solidFill>
            <a:round/>
            <a:headEnd/>
            <a:tailEnd type="triangle" w="med" len="med"/>
          </a:ln>
          <a:extLst>
            <a:ext uri="{909E8E84-426E-40DD-AFC4-6F175D3DCCD1}">
              <a14:hiddenFill xmlns:a14="http://schemas.microsoft.com/office/drawing/2010/main">
                <a:noFill/>
              </a14:hiddenFill>
            </a:ext>
          </a:extLst>
        </p:spPr>
        <p:txBody>
          <a:bodyPr lIns="288000" tIns="90000" rIns="288000" bIns="90000" anchor="ctr"/>
          <a:lstStyle/>
          <a:p>
            <a:endParaRPr lang="ja-JP" altLang="en-US"/>
          </a:p>
        </p:txBody>
      </p:sp>
      <p:sp>
        <p:nvSpPr>
          <p:cNvPr id="51211" name="Line 77"/>
          <p:cNvSpPr>
            <a:spLocks noChangeShapeType="1"/>
          </p:cNvSpPr>
          <p:nvPr/>
        </p:nvSpPr>
        <p:spPr bwMode="gray">
          <a:xfrm flipH="1" flipV="1">
            <a:off x="5183188" y="5661025"/>
            <a:ext cx="398462" cy="304800"/>
          </a:xfrm>
          <a:prstGeom prst="line">
            <a:avLst/>
          </a:prstGeom>
          <a:noFill/>
          <a:ln w="57150">
            <a:solidFill>
              <a:srgbClr val="2D2D8B"/>
            </a:solidFill>
            <a:round/>
            <a:headEnd/>
            <a:tailEnd type="triangle" w="med" len="med"/>
          </a:ln>
          <a:extLst>
            <a:ext uri="{909E8E84-426E-40DD-AFC4-6F175D3DCCD1}">
              <a14:hiddenFill xmlns:a14="http://schemas.microsoft.com/office/drawing/2010/main">
                <a:noFill/>
              </a14:hiddenFill>
            </a:ext>
          </a:extLst>
        </p:spPr>
        <p:txBody>
          <a:bodyPr lIns="288000" tIns="90000" rIns="288000" bIns="90000" anchor="ctr"/>
          <a:lstStyle/>
          <a:p>
            <a:endParaRPr lang="ja-JP" altLang="en-US"/>
          </a:p>
        </p:txBody>
      </p:sp>
      <p:sp>
        <p:nvSpPr>
          <p:cNvPr id="51212" name="フローチャート : 結合子 13"/>
          <p:cNvSpPr>
            <a:spLocks noChangeArrowheads="1"/>
          </p:cNvSpPr>
          <p:nvPr/>
        </p:nvSpPr>
        <p:spPr bwMode="auto">
          <a:xfrm>
            <a:off x="2270125" y="2397125"/>
            <a:ext cx="315913" cy="330200"/>
          </a:xfrm>
          <a:prstGeom prst="flowChartConnector">
            <a:avLst/>
          </a:prstGeom>
          <a:noFill/>
          <a:ln w="508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51213" name="フローチャート : 結合子 14"/>
          <p:cNvSpPr>
            <a:spLocks noChangeArrowheads="1"/>
          </p:cNvSpPr>
          <p:nvPr/>
        </p:nvSpPr>
        <p:spPr bwMode="auto">
          <a:xfrm>
            <a:off x="2286000" y="4130675"/>
            <a:ext cx="315913" cy="331788"/>
          </a:xfrm>
          <a:prstGeom prst="flowChartConnector">
            <a:avLst/>
          </a:prstGeom>
          <a:noFill/>
          <a:ln w="508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51214" name="フローチャート : 結合子 19"/>
          <p:cNvSpPr>
            <a:spLocks noChangeArrowheads="1"/>
          </p:cNvSpPr>
          <p:nvPr/>
        </p:nvSpPr>
        <p:spPr bwMode="auto">
          <a:xfrm>
            <a:off x="4492625" y="2397125"/>
            <a:ext cx="315913" cy="330200"/>
          </a:xfrm>
          <a:prstGeom prst="flowChartConnector">
            <a:avLst/>
          </a:prstGeom>
          <a:noFill/>
          <a:ln w="508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51215" name="フローチャート : 結合子 20"/>
          <p:cNvSpPr>
            <a:spLocks noChangeArrowheads="1"/>
          </p:cNvSpPr>
          <p:nvPr/>
        </p:nvSpPr>
        <p:spPr bwMode="auto">
          <a:xfrm>
            <a:off x="6684963" y="2381250"/>
            <a:ext cx="314325" cy="330200"/>
          </a:xfrm>
          <a:prstGeom prst="flowChartConnector">
            <a:avLst/>
          </a:prstGeom>
          <a:noFill/>
          <a:ln w="508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51216" name="フローチャート : 結合子 25"/>
          <p:cNvSpPr>
            <a:spLocks noChangeArrowheads="1"/>
          </p:cNvSpPr>
          <p:nvPr/>
        </p:nvSpPr>
        <p:spPr bwMode="auto">
          <a:xfrm>
            <a:off x="4492625" y="4130675"/>
            <a:ext cx="315913" cy="330200"/>
          </a:xfrm>
          <a:prstGeom prst="flowChartConnector">
            <a:avLst/>
          </a:prstGeom>
          <a:noFill/>
          <a:ln w="508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51217" name="フローチャート : 結合子 26"/>
          <p:cNvSpPr>
            <a:spLocks noChangeArrowheads="1"/>
          </p:cNvSpPr>
          <p:nvPr/>
        </p:nvSpPr>
        <p:spPr bwMode="auto">
          <a:xfrm>
            <a:off x="6669088" y="4130675"/>
            <a:ext cx="314325" cy="330200"/>
          </a:xfrm>
          <a:prstGeom prst="flowChartConnector">
            <a:avLst/>
          </a:prstGeom>
          <a:noFill/>
          <a:ln w="508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51218" name="フローチャート : 結合子 27"/>
          <p:cNvSpPr>
            <a:spLocks noChangeArrowheads="1"/>
          </p:cNvSpPr>
          <p:nvPr/>
        </p:nvSpPr>
        <p:spPr bwMode="auto">
          <a:xfrm>
            <a:off x="2884488" y="6069013"/>
            <a:ext cx="315912" cy="331787"/>
          </a:xfrm>
          <a:prstGeom prst="flowChartConnector">
            <a:avLst/>
          </a:prstGeom>
          <a:noFill/>
          <a:ln w="508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2000">
              <a:solidFill>
                <a:schemeClr val="tx2"/>
              </a:solidFill>
              <a:ea typeface="ＭＳ ゴシック" panose="020B0609070205080204" pitchFamily="49" charset="-128"/>
            </a:endParaRPr>
          </a:p>
        </p:txBody>
      </p:sp>
      <p:sp>
        <p:nvSpPr>
          <p:cNvPr id="51219" name="テキスト ボックス 28"/>
          <p:cNvSpPr txBox="1">
            <a:spLocks noChangeArrowheads="1"/>
          </p:cNvSpPr>
          <p:nvPr/>
        </p:nvSpPr>
        <p:spPr bwMode="auto">
          <a:xfrm>
            <a:off x="3168650" y="6022975"/>
            <a:ext cx="34528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：レベルのベース値</a:t>
            </a:r>
          </a:p>
        </p:txBody>
      </p:sp>
      <p:sp>
        <p:nvSpPr>
          <p:cNvPr id="51220" name="テキスト ボックス 1"/>
          <p:cNvSpPr txBox="1">
            <a:spLocks noChangeArrowheads="1"/>
          </p:cNvSpPr>
          <p:nvPr/>
        </p:nvSpPr>
        <p:spPr bwMode="auto">
          <a:xfrm>
            <a:off x="2884488" y="5976938"/>
            <a:ext cx="4492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en-US" altLang="ja-JP">
                <a:solidFill>
                  <a:schemeClr val="tx2"/>
                </a:solidFill>
                <a:latin typeface="HGPｺﾞｼｯｸM" panose="020B0600000000000000" pitchFamily="50" charset="-128"/>
                <a:ea typeface="HGPｺﾞｼｯｸM" panose="020B0600000000000000" pitchFamily="50" charset="-128"/>
              </a:rPr>
              <a:t>n</a:t>
            </a:r>
            <a:endParaRPr lang="ja-JP" altLang="en-US">
              <a:solidFill>
                <a:schemeClr val="tx2"/>
              </a:solidFill>
              <a:latin typeface="HGPｺﾞｼｯｸM" panose="020B0600000000000000" pitchFamily="50" charset="-128"/>
              <a:ea typeface="HGPｺﾞｼｯｸM" panose="020B0600000000000000" pitchFamily="50" charset="-128"/>
            </a:endParaRPr>
          </a:p>
        </p:txBody>
      </p:sp>
      <p:sp>
        <p:nvSpPr>
          <p:cNvPr id="21"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3"/>
          <p:cNvSpPr>
            <a:spLocks noChangeArrowheads="1"/>
          </p:cNvSpPr>
          <p:nvPr/>
        </p:nvSpPr>
        <p:spPr bwMode="auto">
          <a:xfrm>
            <a:off x="104775" y="903288"/>
            <a:ext cx="903922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185738" indent="-185738">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buClr>
                <a:srgbClr val="A42939"/>
              </a:buClr>
            </a:pPr>
            <a:r>
              <a:rPr lang="ja-JP" altLang="en-US">
                <a:latin typeface="HGPｺﾞｼｯｸM" panose="020B0600000000000000" pitchFamily="50" charset="-128"/>
                <a:ea typeface="HGPｺﾞｼｯｸM" panose="020B0600000000000000" pitchFamily="50" charset="-128"/>
              </a:rPr>
              <a:t>発注者と受注者は段階的に詳細化する非機能要求の決定手法</a:t>
            </a:r>
          </a:p>
        </p:txBody>
      </p:sp>
      <p:sp>
        <p:nvSpPr>
          <p:cNvPr id="53252" name="角丸四角形 93"/>
          <p:cNvSpPr>
            <a:spLocks noChangeArrowheads="1"/>
          </p:cNvSpPr>
          <p:nvPr/>
        </p:nvSpPr>
        <p:spPr bwMode="auto">
          <a:xfrm>
            <a:off x="2203450" y="1943100"/>
            <a:ext cx="4508500" cy="788988"/>
          </a:xfrm>
          <a:prstGeom prst="roundRect">
            <a:avLst>
              <a:gd name="adj" fmla="val 16667"/>
            </a:avLst>
          </a:prstGeom>
          <a:solidFill>
            <a:srgbClr val="00FF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b="1">
                <a:solidFill>
                  <a:schemeClr val="tx2"/>
                </a:solidFill>
                <a:ea typeface="ＭＳ ゴシック" panose="020B0609070205080204" pitchFamily="49" charset="-128"/>
              </a:rPr>
              <a:t>モデルシステムの選択</a:t>
            </a:r>
          </a:p>
        </p:txBody>
      </p:sp>
      <p:sp>
        <p:nvSpPr>
          <p:cNvPr id="53253" name="角丸四角形 94"/>
          <p:cNvSpPr>
            <a:spLocks noChangeArrowheads="1"/>
          </p:cNvSpPr>
          <p:nvPr/>
        </p:nvSpPr>
        <p:spPr bwMode="auto">
          <a:xfrm>
            <a:off x="2203450" y="3543300"/>
            <a:ext cx="4529138" cy="788988"/>
          </a:xfrm>
          <a:prstGeom prst="roundRect">
            <a:avLst>
              <a:gd name="adj" fmla="val 16667"/>
            </a:avLst>
          </a:prstGeom>
          <a:solidFill>
            <a:srgbClr val="00FF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b="1">
                <a:solidFill>
                  <a:schemeClr val="tx2"/>
                </a:solidFill>
                <a:ea typeface="ＭＳ ゴシック" panose="020B0609070205080204" pitchFamily="49" charset="-128"/>
              </a:rPr>
              <a:t>重要項目のレベル決定</a:t>
            </a:r>
          </a:p>
        </p:txBody>
      </p:sp>
      <p:sp>
        <p:nvSpPr>
          <p:cNvPr id="53254" name="角丸四角形 95"/>
          <p:cNvSpPr>
            <a:spLocks noChangeArrowheads="1"/>
          </p:cNvSpPr>
          <p:nvPr/>
        </p:nvSpPr>
        <p:spPr bwMode="auto">
          <a:xfrm>
            <a:off x="2203450" y="5143500"/>
            <a:ext cx="4508500" cy="788988"/>
          </a:xfrm>
          <a:prstGeom prst="roundRect">
            <a:avLst>
              <a:gd name="adj" fmla="val 16667"/>
            </a:avLst>
          </a:prstGeom>
          <a:solidFill>
            <a:srgbClr val="00FF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b="1">
                <a:solidFill>
                  <a:schemeClr val="tx2"/>
                </a:solidFill>
                <a:ea typeface="ＭＳ ゴシック" panose="020B0609070205080204" pitchFamily="49" charset="-128"/>
              </a:rPr>
              <a:t>重要項目以外のレベル決定</a:t>
            </a:r>
          </a:p>
        </p:txBody>
      </p:sp>
      <p:sp>
        <p:nvSpPr>
          <p:cNvPr id="100" name="下矢印 99"/>
          <p:cNvSpPr/>
          <p:nvPr/>
        </p:nvSpPr>
        <p:spPr bwMode="auto">
          <a:xfrm>
            <a:off x="4135438" y="4395788"/>
            <a:ext cx="623887" cy="727075"/>
          </a:xfrm>
          <a:prstGeom prst="downArrow">
            <a:avLst/>
          </a:prstGeom>
          <a:solidFill>
            <a:schemeClr val="accent1">
              <a:lumMod val="90000"/>
            </a:schemeClr>
          </a:solidFill>
          <a:ln w="38100" cap="flat" cmpd="sng" algn="ctr">
            <a:solidFill>
              <a:schemeClr val="accent1">
                <a:lumMod val="90000"/>
              </a:schemeClr>
            </a:solidFill>
            <a:prstDash val="solid"/>
            <a:round/>
            <a:headEnd type="none" w="med" len="med"/>
            <a:tailEnd type="none" w="med" len="med"/>
          </a:ln>
          <a:effectLst/>
        </p:spPr>
        <p:txBody>
          <a:bodyPr wrap="none" anchor="ctr"/>
          <a:lstStyle/>
          <a:p>
            <a:pPr algn="ctr" eaLnBrk="1" hangingPunct="1">
              <a:defRPr/>
            </a:pPr>
            <a:endParaRPr lang="ja-JP" altLang="en-US" sz="3200">
              <a:latin typeface="ＭＳ ゴシック" pitchFamily="49" charset="-128"/>
              <a:ea typeface="ＭＳ ゴシック" pitchFamily="49" charset="-128"/>
            </a:endParaRPr>
          </a:p>
        </p:txBody>
      </p:sp>
      <p:sp>
        <p:nvSpPr>
          <p:cNvPr id="101" name="下矢印 100"/>
          <p:cNvSpPr/>
          <p:nvPr/>
        </p:nvSpPr>
        <p:spPr bwMode="auto">
          <a:xfrm>
            <a:off x="4135438" y="2795588"/>
            <a:ext cx="623887" cy="727075"/>
          </a:xfrm>
          <a:prstGeom prst="downArrow">
            <a:avLst/>
          </a:prstGeom>
          <a:solidFill>
            <a:schemeClr val="accent1">
              <a:lumMod val="90000"/>
            </a:schemeClr>
          </a:solidFill>
          <a:ln w="38100" cap="flat" cmpd="sng" algn="ctr">
            <a:solidFill>
              <a:schemeClr val="accent1">
                <a:lumMod val="90000"/>
              </a:schemeClr>
            </a:solidFill>
            <a:prstDash val="solid"/>
            <a:round/>
            <a:headEnd type="none" w="med" len="med"/>
            <a:tailEnd type="none" w="med" len="med"/>
          </a:ln>
          <a:effectLst/>
        </p:spPr>
        <p:txBody>
          <a:bodyPr wrap="none" anchor="ctr"/>
          <a:lstStyle/>
          <a:p>
            <a:pPr algn="ctr" eaLnBrk="1" hangingPunct="1">
              <a:defRPr/>
            </a:pPr>
            <a:endParaRPr lang="ja-JP" altLang="en-US" sz="3200">
              <a:latin typeface="ＭＳ ゴシック" pitchFamily="49" charset="-128"/>
              <a:ea typeface="ＭＳ ゴシック" pitchFamily="49" charset="-128"/>
            </a:endParaRPr>
          </a:p>
        </p:txBody>
      </p:sp>
      <p:sp>
        <p:nvSpPr>
          <p:cNvPr id="53257" name="タイトル 1"/>
          <p:cNvSpPr txBox="1">
            <a:spLocks/>
          </p:cNvSpPr>
          <p:nvPr/>
        </p:nvSpPr>
        <p:spPr bwMode="auto">
          <a:xfrm>
            <a:off x="57150" y="-104775"/>
            <a:ext cx="83248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3.2</a:t>
            </a:r>
            <a:r>
              <a:rPr lang="ja-JP" altLang="en-US" sz="2800" b="1">
                <a:solidFill>
                  <a:schemeClr val="tx2"/>
                </a:solidFill>
                <a:latin typeface="HGPｺﾞｼｯｸM" panose="020B0600000000000000" pitchFamily="50" charset="-128"/>
                <a:ea typeface="HGPｺﾞｼｯｸM" panose="020B0600000000000000" pitchFamily="50" charset="-128"/>
              </a:rPr>
              <a:t>非機能要求グレードの基本コンセプト</a:t>
            </a:r>
            <a:br>
              <a:rPr lang="en-US" altLang="ja-JP" sz="2800" b="1">
                <a:solidFill>
                  <a:schemeClr val="tx2"/>
                </a:solidFill>
                <a:latin typeface="HGPｺﾞｼｯｸM" panose="020B0600000000000000" pitchFamily="50" charset="-128"/>
                <a:ea typeface="HGPｺﾞｼｯｸM" panose="020B0600000000000000" pitchFamily="50" charset="-128"/>
              </a:rPr>
            </a:br>
            <a:r>
              <a:rPr lang="en-US" altLang="ja-JP" sz="2800" b="1">
                <a:solidFill>
                  <a:schemeClr val="tx2"/>
                </a:solidFill>
                <a:latin typeface="HGPｺﾞｼｯｸM" panose="020B0600000000000000" pitchFamily="50" charset="-128"/>
                <a:ea typeface="HGPｺﾞｼｯｸM" panose="020B0600000000000000" pitchFamily="50" charset="-128"/>
              </a:rPr>
              <a:t>(4)</a:t>
            </a:r>
            <a:r>
              <a:rPr lang="ja-JP" altLang="en-US" sz="2800" b="1">
                <a:solidFill>
                  <a:schemeClr val="tx2"/>
                </a:solidFill>
                <a:latin typeface="HGPｺﾞｼｯｸM" panose="020B0600000000000000" pitchFamily="50" charset="-128"/>
                <a:ea typeface="HGPｺﾞｼｯｸM" panose="020B0600000000000000" pitchFamily="50" charset="-128"/>
              </a:rPr>
              <a:t>段階的な要求項目の詳細化</a:t>
            </a:r>
            <a:endParaRPr lang="en-US" altLang="ja-JP" sz="2800" b="1">
              <a:solidFill>
                <a:schemeClr val="tx2"/>
              </a:solidFill>
              <a:latin typeface="HGPｺﾞｼｯｸM" panose="020B0600000000000000" pitchFamily="50" charset="-128"/>
              <a:ea typeface="HGPｺﾞｼｯｸM" panose="020B0600000000000000" pitchFamily="50" charset="-128"/>
            </a:endParaRPr>
          </a:p>
        </p:txBody>
      </p:sp>
      <p:sp>
        <p:nvSpPr>
          <p:cNvPr id="10"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3"/>
          <p:cNvSpPr>
            <a:spLocks noGrp="1" noChangeArrowheads="1"/>
          </p:cNvSpPr>
          <p:nvPr>
            <p:ph type="title" idx="4294967295"/>
          </p:nvPr>
        </p:nvSpPr>
        <p:spPr>
          <a:xfrm>
            <a:off x="376238" y="107950"/>
            <a:ext cx="8039100" cy="523875"/>
          </a:xfrm>
        </p:spPr>
        <p:txBody>
          <a:bodyPr anchor="b">
            <a:spAutoFit/>
          </a:bodyPr>
          <a:lstStyle/>
          <a:p>
            <a:r>
              <a:rPr lang="en-US" altLang="ja-JP" b="1">
                <a:latin typeface="HGPｺﾞｼｯｸM" panose="020B0600000000000000" pitchFamily="50" charset="-128"/>
                <a:ea typeface="HGPｺﾞｼｯｸM" panose="020B0600000000000000" pitchFamily="50" charset="-128"/>
              </a:rPr>
              <a:t>3.3</a:t>
            </a:r>
            <a:r>
              <a:rPr lang="ja-JP" altLang="en-US" b="1">
                <a:latin typeface="HGPｺﾞｼｯｸM" panose="020B0600000000000000" pitchFamily="50" charset="-128"/>
                <a:ea typeface="HGPｺﾞｼｯｸM" panose="020B0600000000000000" pitchFamily="50" charset="-128"/>
              </a:rPr>
              <a:t>非機能要求グレードのコンテンツ</a:t>
            </a:r>
          </a:p>
        </p:txBody>
      </p:sp>
      <p:sp>
        <p:nvSpPr>
          <p:cNvPr id="55299" name="Rectangle 8"/>
          <p:cNvSpPr>
            <a:spLocks noGrp="1" noChangeArrowheads="1"/>
          </p:cNvSpPr>
          <p:nvPr>
            <p:ph type="body" idx="4294967295"/>
          </p:nvPr>
        </p:nvSpPr>
        <p:spPr>
          <a:xfrm>
            <a:off x="215900" y="879475"/>
            <a:ext cx="8670925" cy="1495425"/>
          </a:xfrm>
        </p:spPr>
        <p:txBody>
          <a:bodyPr wrap="square" lIns="0" tIns="0" rIns="0" bIns="0">
            <a:spAutoFit/>
          </a:bodyPr>
          <a:lstStyle/>
          <a:p>
            <a:pPr marL="185738" indent="-185738"/>
            <a:r>
              <a:rPr lang="ja-JP" altLang="en-US" sz="1800" dirty="0">
                <a:latin typeface="HGPｺﾞｼｯｸM" panose="020B0600000000000000" pitchFamily="50" charset="-128"/>
                <a:ea typeface="HGPｺﾞｼｯｸM" panose="020B0600000000000000" pitchFamily="50" charset="-128"/>
              </a:rPr>
              <a:t>非機能要求グレードは次の</a:t>
            </a:r>
            <a:r>
              <a:rPr lang="ja-JP" altLang="en-US" sz="1800" b="1" dirty="0">
                <a:latin typeface="HGPｺﾞｼｯｸM" panose="020B0600000000000000" pitchFamily="50" charset="-128"/>
                <a:ea typeface="HGPｺﾞｼｯｸM" panose="020B0600000000000000" pitchFamily="50" charset="-128"/>
              </a:rPr>
              <a:t>３つの図表</a:t>
            </a:r>
            <a:r>
              <a:rPr lang="ja-JP" altLang="en-US" sz="1800" dirty="0">
                <a:latin typeface="HGPｺﾞｼｯｸM" panose="020B0600000000000000" pitchFamily="50" charset="-128"/>
                <a:ea typeface="HGPｺﾞｼｯｸM" panose="020B0600000000000000" pitchFamily="50" charset="-128"/>
              </a:rPr>
              <a:t>（③④⑤）と</a:t>
            </a:r>
            <a:r>
              <a:rPr lang="ja-JP" altLang="en-US" sz="1800" b="1" dirty="0">
                <a:latin typeface="HGPｺﾞｼｯｸM" panose="020B0600000000000000" pitchFamily="50" charset="-128"/>
                <a:ea typeface="HGPｺﾞｼｯｸM" panose="020B0600000000000000" pitchFamily="50" charset="-128"/>
              </a:rPr>
              <a:t>２つのガイド</a:t>
            </a:r>
            <a:r>
              <a:rPr lang="ja-JP" altLang="en-US" sz="1800" dirty="0">
                <a:latin typeface="HGPｺﾞｼｯｸM" panose="020B0600000000000000" pitchFamily="50" charset="-128"/>
                <a:ea typeface="HGPｺﾞｼｯｸM" panose="020B0600000000000000" pitchFamily="50" charset="-128"/>
              </a:rPr>
              <a:t>（①②）から構成され、さらに自由にカスタマイズできる</a:t>
            </a:r>
            <a:r>
              <a:rPr lang="ja-JP" altLang="en-US" sz="1800" b="1" dirty="0">
                <a:latin typeface="HGPｺﾞｼｯｸM" panose="020B0600000000000000" pitchFamily="50" charset="-128"/>
                <a:ea typeface="HGPｺﾞｼｯｸM" panose="020B0600000000000000" pitchFamily="50" charset="-128"/>
              </a:rPr>
              <a:t>スプレッドシート</a:t>
            </a:r>
            <a:r>
              <a:rPr lang="ja-JP" altLang="en-US" sz="1800" dirty="0">
                <a:latin typeface="HGPｺﾞｼｯｸM" panose="020B0600000000000000" pitchFamily="50" charset="-128"/>
                <a:ea typeface="HGPｺﾞｼｯｸM" panose="020B0600000000000000" pitchFamily="50" charset="-128"/>
              </a:rPr>
              <a:t>（⑥）を用意している。</a:t>
            </a:r>
          </a:p>
          <a:p>
            <a:pPr marL="185738" indent="-185738"/>
            <a:r>
              <a:rPr lang="en-US" altLang="ja-JP" sz="1800" b="1" u="sng" dirty="0">
                <a:latin typeface="HGPｺﾞｼｯｸM" panose="020B0600000000000000" pitchFamily="50" charset="-128"/>
                <a:ea typeface="HGPｺﾞｼｯｸM" panose="020B0600000000000000" pitchFamily="50" charset="-128"/>
                <a:hlinkClick r:id="rId3"/>
              </a:rPr>
              <a:t>https://sec.ipa.go.jp/reports/20100416.html</a:t>
            </a:r>
            <a:r>
              <a:rPr lang="ja-JP" altLang="en-US" sz="1800" dirty="0">
                <a:latin typeface="HGPｺﾞｼｯｸM" panose="020B0600000000000000" pitchFamily="50" charset="-128"/>
                <a:ea typeface="HGPｺﾞｼｯｸM" panose="020B0600000000000000" pitchFamily="50" charset="-128"/>
              </a:rPr>
              <a:t>　の</a:t>
            </a:r>
            <a:r>
              <a:rPr lang="en-US" altLang="ja-JP" sz="1800" dirty="0">
                <a:latin typeface="HGPｺﾞｼｯｸM" panose="020B0600000000000000" pitchFamily="50" charset="-128"/>
                <a:ea typeface="HGPｺﾞｼｯｸM" panose="020B0600000000000000" pitchFamily="50" charset="-128"/>
              </a:rPr>
              <a:t>URL</a:t>
            </a:r>
            <a:r>
              <a:rPr lang="ja-JP" altLang="en-US" sz="1800" dirty="0">
                <a:latin typeface="HGPｺﾞｼｯｸM" panose="020B0600000000000000" pitchFamily="50" charset="-128"/>
                <a:ea typeface="HGPｺﾞｼｯｸM" panose="020B0600000000000000" pitchFamily="50" charset="-128"/>
              </a:rPr>
              <a:t>からダウンロードできる。</a:t>
            </a:r>
            <a:br>
              <a:rPr lang="en-US" altLang="ja-JP" sz="1800" dirty="0">
                <a:latin typeface="HGPｺﾞｼｯｸM" panose="020B0600000000000000" pitchFamily="50" charset="-128"/>
                <a:ea typeface="HGPｺﾞｼｯｸM" panose="020B0600000000000000" pitchFamily="50" charset="-128"/>
              </a:rPr>
            </a:br>
            <a:r>
              <a:rPr lang="ja-JP" altLang="en-US" sz="1800" dirty="0">
                <a:latin typeface="HGPｺﾞｼｯｸM" panose="020B0600000000000000" pitchFamily="50" charset="-128"/>
                <a:ea typeface="HGPｺﾞｼｯｸM" panose="020B0600000000000000" pitchFamily="50" charset="-128"/>
              </a:rPr>
              <a:t>英語版は</a:t>
            </a:r>
            <a:r>
              <a:rPr lang="en-US" altLang="ja-JP" sz="1800" b="1" u="sng" dirty="0">
                <a:solidFill>
                  <a:srgbClr val="00B050"/>
                </a:solidFill>
                <a:latin typeface="HGPｺﾞｼｯｸM" panose="020B0600000000000000" pitchFamily="50" charset="-128"/>
                <a:ea typeface="HGPｺﾞｼｯｸM" panose="020B0600000000000000" pitchFamily="50" charset="-128"/>
              </a:rPr>
              <a:t>https://sec.ipa.go.jp/reports/20101222.html</a:t>
            </a:r>
            <a:r>
              <a:rPr lang="ja-JP" altLang="en-US" sz="1800" dirty="0">
                <a:solidFill>
                  <a:srgbClr val="00B050"/>
                </a:solidFill>
                <a:latin typeface="HGPｺﾞｼｯｸM" panose="020B0600000000000000" pitchFamily="50" charset="-128"/>
                <a:ea typeface="HGPｺﾞｼｯｸM" panose="020B0600000000000000" pitchFamily="50" charset="-128"/>
              </a:rPr>
              <a:t>　</a:t>
            </a:r>
            <a:r>
              <a:rPr lang="ja-JP" altLang="en-US" sz="1800" dirty="0">
                <a:latin typeface="HGPｺﾞｼｯｸM" panose="020B0600000000000000" pitchFamily="50" charset="-128"/>
                <a:ea typeface="HGPｺﾞｼｯｸM" panose="020B0600000000000000" pitchFamily="50" charset="-128"/>
              </a:rPr>
              <a:t>の</a:t>
            </a:r>
            <a:r>
              <a:rPr lang="en-US" altLang="ja-JP" sz="1800" dirty="0">
                <a:latin typeface="HGPｺﾞｼｯｸM" panose="020B0600000000000000" pitchFamily="50" charset="-128"/>
                <a:ea typeface="HGPｺﾞｼｯｸM" panose="020B0600000000000000" pitchFamily="50" charset="-128"/>
              </a:rPr>
              <a:t>URL</a:t>
            </a:r>
            <a:r>
              <a:rPr lang="ja-JP" altLang="en-US" sz="1800" dirty="0">
                <a:latin typeface="HGPｺﾞｼｯｸM" panose="020B0600000000000000" pitchFamily="50" charset="-128"/>
                <a:ea typeface="HGPｺﾞｼｯｸM" panose="020B0600000000000000" pitchFamily="50" charset="-128"/>
              </a:rPr>
              <a:t>からダウンロードできる。</a:t>
            </a:r>
            <a:endParaRPr lang="en-US" altLang="ja-JP" sz="1800" dirty="0">
              <a:latin typeface="HGPｺﾞｼｯｸM" panose="020B0600000000000000" pitchFamily="50" charset="-128"/>
              <a:ea typeface="HGPｺﾞｼｯｸM" panose="020B0600000000000000" pitchFamily="50" charset="-128"/>
            </a:endParaRPr>
          </a:p>
          <a:p>
            <a:pPr marL="185738" indent="-185738"/>
            <a:endParaRPr lang="en-US" altLang="ja-JP" sz="1800" dirty="0">
              <a:latin typeface="HGPｺﾞｼｯｸM" panose="020B0600000000000000" pitchFamily="50" charset="-128"/>
              <a:ea typeface="HGPｺﾞｼｯｸM" panose="020B0600000000000000" pitchFamily="50" charset="-128"/>
            </a:endParaRPr>
          </a:p>
        </p:txBody>
      </p:sp>
      <p:sp>
        <p:nvSpPr>
          <p:cNvPr id="55300" name="Rectangle 30"/>
          <p:cNvSpPr>
            <a:spLocks noChangeArrowheads="1"/>
          </p:cNvSpPr>
          <p:nvPr/>
        </p:nvSpPr>
        <p:spPr bwMode="gray">
          <a:xfrm>
            <a:off x="4572000" y="2146300"/>
            <a:ext cx="4295775" cy="1384300"/>
          </a:xfrm>
          <a:prstGeom prst="rect">
            <a:avLst/>
          </a:prstGeom>
          <a:solidFill>
            <a:srgbClr val="99CCFF"/>
          </a:solidFill>
          <a:ln>
            <a:noFill/>
          </a:ln>
          <a:effectLst>
            <a:prstShdw prst="shdw17" dist="17961" dir="2700000">
              <a:srgbClr val="5C7A99"/>
            </a:prstShdw>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55301" name="Text Box 31"/>
          <p:cNvSpPr txBox="1">
            <a:spLocks noChangeArrowheads="1"/>
          </p:cNvSpPr>
          <p:nvPr/>
        </p:nvSpPr>
        <p:spPr bwMode="gray">
          <a:xfrm>
            <a:off x="5419725" y="2205038"/>
            <a:ext cx="3405188" cy="1036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en-US" altLang="ja-JP" sz="2000" b="1">
                <a:solidFill>
                  <a:schemeClr val="tx2"/>
                </a:solidFill>
                <a:ea typeface="ＭＳ ゴシック" panose="020B0609070205080204" pitchFamily="49" charset="-128"/>
              </a:rPr>
              <a:t>②</a:t>
            </a:r>
            <a:r>
              <a:rPr lang="ja-JP" altLang="en-US" sz="2000" b="1">
                <a:solidFill>
                  <a:schemeClr val="tx2"/>
                </a:solidFill>
                <a:ea typeface="ＭＳ ゴシック" panose="020B0609070205080204" pitchFamily="49" charset="-128"/>
              </a:rPr>
              <a:t>利用ガイド（利用編</a:t>
            </a:r>
            <a:r>
              <a:rPr lang="ja-JP" altLang="en-US" sz="1800" b="1">
                <a:solidFill>
                  <a:schemeClr val="tx2"/>
                </a:solidFill>
                <a:ea typeface="ＭＳ ゴシック" panose="020B0609070205080204" pitchFamily="49" charset="-128"/>
              </a:rPr>
              <a:t>）</a:t>
            </a:r>
          </a:p>
          <a:p>
            <a:pPr eaLnBrk="1" hangingPunct="1">
              <a:spcBef>
                <a:spcPct val="50000"/>
              </a:spcBef>
              <a:buClrTx/>
              <a:buFontTx/>
              <a:buNone/>
            </a:pPr>
            <a:r>
              <a:rPr lang="ja-JP" altLang="en-US" sz="1800">
                <a:solidFill>
                  <a:schemeClr val="tx2"/>
                </a:solidFill>
                <a:ea typeface="ＭＳ ゴシック" panose="020B0609070205080204" pitchFamily="49" charset="-128"/>
              </a:rPr>
              <a:t>非機能要求グレードの具体的な利用方法について解説したもの</a:t>
            </a:r>
          </a:p>
        </p:txBody>
      </p:sp>
      <p:sp>
        <p:nvSpPr>
          <p:cNvPr id="55302" name="Rectangle 28"/>
          <p:cNvSpPr>
            <a:spLocks noChangeArrowheads="1"/>
          </p:cNvSpPr>
          <p:nvPr/>
        </p:nvSpPr>
        <p:spPr bwMode="gray">
          <a:xfrm>
            <a:off x="333375" y="2146300"/>
            <a:ext cx="4124325" cy="1397000"/>
          </a:xfrm>
          <a:prstGeom prst="rect">
            <a:avLst/>
          </a:prstGeom>
          <a:solidFill>
            <a:srgbClr val="99CCFF"/>
          </a:solidFill>
          <a:ln>
            <a:noFill/>
          </a:ln>
          <a:effectLst>
            <a:prstShdw prst="shdw17" dist="17961" dir="2700000">
              <a:srgbClr val="5C7A99"/>
            </a:prstShdw>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55303" name="Text Box 19"/>
          <p:cNvSpPr txBox="1">
            <a:spLocks noChangeArrowheads="1"/>
          </p:cNvSpPr>
          <p:nvPr/>
        </p:nvSpPr>
        <p:spPr bwMode="gray">
          <a:xfrm>
            <a:off x="1143000" y="2225675"/>
            <a:ext cx="3305175" cy="133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36000" rIns="36000" bIns="36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en-US" altLang="ja-JP" sz="2000" b="1">
                <a:solidFill>
                  <a:schemeClr val="tx2"/>
                </a:solidFill>
                <a:ea typeface="ＭＳ ゴシック" panose="020B0609070205080204" pitchFamily="49" charset="-128"/>
              </a:rPr>
              <a:t>①</a:t>
            </a:r>
            <a:r>
              <a:rPr lang="ja-JP" altLang="en-US" sz="2000" b="1">
                <a:solidFill>
                  <a:schemeClr val="tx2"/>
                </a:solidFill>
                <a:ea typeface="ＭＳ ゴシック" panose="020B0609070205080204" pitchFamily="49" charset="-128"/>
              </a:rPr>
              <a:t>利用ガイド（解説編</a:t>
            </a:r>
            <a:r>
              <a:rPr lang="ja-JP" altLang="en-US" sz="2000">
                <a:solidFill>
                  <a:schemeClr val="tx2"/>
                </a:solidFill>
                <a:ea typeface="ＭＳ ゴシック" panose="020B0609070205080204" pitchFamily="49" charset="-128"/>
              </a:rPr>
              <a:t>）</a:t>
            </a:r>
          </a:p>
          <a:p>
            <a:pPr eaLnBrk="1" hangingPunct="1">
              <a:spcBef>
                <a:spcPct val="50000"/>
              </a:spcBef>
              <a:buClrTx/>
              <a:buFontTx/>
              <a:buNone/>
            </a:pPr>
            <a:r>
              <a:rPr lang="ja-JP" altLang="en-US" sz="1800">
                <a:solidFill>
                  <a:schemeClr val="tx2"/>
                </a:solidFill>
                <a:ea typeface="ＭＳ ゴシック" panose="020B0609070205080204" pitchFamily="49" charset="-128"/>
              </a:rPr>
              <a:t>非機能要求グレードを作成した背景やツールの詳細等を解説したもの</a:t>
            </a:r>
          </a:p>
        </p:txBody>
      </p:sp>
      <p:sp>
        <p:nvSpPr>
          <p:cNvPr id="2" name="Rectangle 35"/>
          <p:cNvSpPr>
            <a:spLocks noChangeArrowheads="1"/>
          </p:cNvSpPr>
          <p:nvPr/>
        </p:nvSpPr>
        <p:spPr bwMode="gray">
          <a:xfrm>
            <a:off x="4572000" y="3606800"/>
            <a:ext cx="4295775" cy="1397000"/>
          </a:xfrm>
          <a:prstGeom prst="rect">
            <a:avLst/>
          </a:prstGeom>
          <a:solidFill>
            <a:schemeClr val="accent5">
              <a:lumMod val="75000"/>
            </a:schemeClr>
          </a:solidFill>
          <a:ln w="9525" algn="ctr">
            <a:noFill/>
            <a:miter lim="800000"/>
            <a:headEnd/>
            <a:tailEnd/>
          </a:ln>
          <a:effectLst>
            <a:prstShdw prst="shdw17" dist="17961" dir="2700000">
              <a:srgbClr val="5C7A99"/>
            </a:prstShdw>
          </a:effectLst>
        </p:spPr>
        <p:txBody>
          <a:bodyPr wrap="none" lIns="288000" tIns="90000" rIns="288000" bIns="90000" anchor="ctr"/>
          <a:lstStyle/>
          <a:p>
            <a:pPr algn="ctr" eaLnBrk="1" hangingPunct="1">
              <a:defRPr/>
            </a:pPr>
            <a:endParaRPr lang="ja-JP" altLang="en-US" sz="1600" dirty="0">
              <a:latin typeface="ＭＳ Ｐゴシック" pitchFamily="50" charset="-128"/>
              <a:ea typeface="ＭＳ Ｐゴシック" pitchFamily="50" charset="-128"/>
            </a:endParaRPr>
          </a:p>
        </p:txBody>
      </p:sp>
      <p:sp>
        <p:nvSpPr>
          <p:cNvPr id="55305" name="Text Box 43"/>
          <p:cNvSpPr txBox="1">
            <a:spLocks noChangeArrowheads="1"/>
          </p:cNvSpPr>
          <p:nvPr/>
        </p:nvSpPr>
        <p:spPr bwMode="gray">
          <a:xfrm>
            <a:off x="5797550" y="3621088"/>
            <a:ext cx="3044825" cy="130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000" b="1">
                <a:solidFill>
                  <a:schemeClr val="tx2"/>
                </a:solidFill>
                <a:ea typeface="ＭＳ ゴシック" panose="020B0609070205080204" pitchFamily="49" charset="-128"/>
              </a:rPr>
              <a:t>④グレード表</a:t>
            </a:r>
          </a:p>
          <a:p>
            <a:pPr eaLnBrk="1" hangingPunct="1">
              <a:spcBef>
                <a:spcPct val="50000"/>
              </a:spcBef>
              <a:buClrTx/>
              <a:buFontTx/>
              <a:buNone/>
            </a:pPr>
            <a:r>
              <a:rPr lang="ja-JP" altLang="en-US" sz="1800">
                <a:solidFill>
                  <a:schemeClr val="tx2"/>
                </a:solidFill>
                <a:ea typeface="ＭＳ ゴシック" panose="020B0609070205080204" pitchFamily="49" charset="-128"/>
              </a:rPr>
              <a:t>３つのモデルシステムと重要な非機能要求項目に対する要求レベルを示した一覧表</a:t>
            </a:r>
          </a:p>
        </p:txBody>
      </p:sp>
      <p:sp>
        <p:nvSpPr>
          <p:cNvPr id="25611" name="Rectangle 49"/>
          <p:cNvSpPr>
            <a:spLocks noChangeArrowheads="1"/>
          </p:cNvSpPr>
          <p:nvPr/>
        </p:nvSpPr>
        <p:spPr bwMode="gray">
          <a:xfrm>
            <a:off x="333375" y="3608388"/>
            <a:ext cx="4129088" cy="1395412"/>
          </a:xfrm>
          <a:prstGeom prst="rect">
            <a:avLst/>
          </a:prstGeom>
          <a:solidFill>
            <a:schemeClr val="accent5">
              <a:lumMod val="75000"/>
            </a:schemeClr>
          </a:solidFill>
          <a:ln w="9525" algn="ctr">
            <a:noFill/>
            <a:miter lim="800000"/>
            <a:headEnd/>
            <a:tailEnd/>
          </a:ln>
          <a:effectLst>
            <a:prstShdw prst="shdw17" dist="17961" dir="2700000">
              <a:srgbClr val="5C7A99"/>
            </a:prstShdw>
          </a:effectLst>
        </p:spPr>
        <p:txBody>
          <a:bodyPr wrap="none" lIns="288000" tIns="90000" rIns="288000" bIns="90000" anchor="ctr"/>
          <a:lstStyle/>
          <a:p>
            <a:pPr algn="ctr" eaLnBrk="1" hangingPunct="1">
              <a:defRPr/>
            </a:pPr>
            <a:endParaRPr lang="ja-JP" altLang="en-US" sz="1600" dirty="0">
              <a:latin typeface="ＭＳ Ｐゴシック" pitchFamily="50" charset="-128"/>
              <a:ea typeface="ＭＳ Ｐゴシック" pitchFamily="50" charset="-128"/>
            </a:endParaRPr>
          </a:p>
        </p:txBody>
      </p:sp>
      <p:sp>
        <p:nvSpPr>
          <p:cNvPr id="55307" name="Text Box 51"/>
          <p:cNvSpPr txBox="1">
            <a:spLocks noChangeArrowheads="1"/>
          </p:cNvSpPr>
          <p:nvPr/>
        </p:nvSpPr>
        <p:spPr bwMode="gray">
          <a:xfrm>
            <a:off x="1293813" y="3613150"/>
            <a:ext cx="3154362" cy="130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000" b="1">
                <a:solidFill>
                  <a:schemeClr val="tx2"/>
                </a:solidFill>
                <a:ea typeface="ＭＳ ゴシック" panose="020B0609070205080204" pitchFamily="49" charset="-128"/>
              </a:rPr>
              <a:t>③項目一覧</a:t>
            </a:r>
          </a:p>
          <a:p>
            <a:pPr eaLnBrk="1" hangingPunct="1">
              <a:spcBef>
                <a:spcPct val="50000"/>
              </a:spcBef>
              <a:buClrTx/>
              <a:buFontTx/>
              <a:buNone/>
            </a:pPr>
            <a:r>
              <a:rPr lang="ja-JP" altLang="en-US" sz="1800">
                <a:solidFill>
                  <a:schemeClr val="tx2"/>
                </a:solidFill>
                <a:ea typeface="ＭＳ ゴシック" panose="020B0609070205080204" pitchFamily="49" charset="-128"/>
              </a:rPr>
              <a:t>非機能要求項目をユーザ／ベンダ間で漏れなく共通に認識できるよう体系化した一覧表</a:t>
            </a:r>
          </a:p>
        </p:txBody>
      </p:sp>
      <p:sp>
        <p:nvSpPr>
          <p:cNvPr id="25614" name="Rectangle 59"/>
          <p:cNvSpPr>
            <a:spLocks noChangeArrowheads="1"/>
          </p:cNvSpPr>
          <p:nvPr/>
        </p:nvSpPr>
        <p:spPr bwMode="gray">
          <a:xfrm>
            <a:off x="314325" y="5049838"/>
            <a:ext cx="4124325" cy="1397000"/>
          </a:xfrm>
          <a:prstGeom prst="rect">
            <a:avLst/>
          </a:prstGeom>
          <a:solidFill>
            <a:schemeClr val="accent5">
              <a:lumMod val="75000"/>
            </a:schemeClr>
          </a:solidFill>
          <a:ln w="9525" algn="ctr">
            <a:noFill/>
            <a:miter lim="800000"/>
            <a:headEnd/>
            <a:tailEnd/>
          </a:ln>
          <a:effectLst>
            <a:prstShdw prst="shdw17" dist="17961" dir="2700000">
              <a:srgbClr val="5C7A99"/>
            </a:prstShdw>
          </a:effectLst>
        </p:spPr>
        <p:txBody>
          <a:bodyPr wrap="none" lIns="288000" tIns="90000" rIns="288000" bIns="90000" anchor="ctr"/>
          <a:lstStyle/>
          <a:p>
            <a:pPr algn="ctr" eaLnBrk="1" hangingPunct="1">
              <a:defRPr/>
            </a:pPr>
            <a:endParaRPr lang="ja-JP" altLang="en-US" sz="1600" dirty="0">
              <a:latin typeface="ＭＳ Ｐゴシック" pitchFamily="50" charset="-128"/>
              <a:ea typeface="ＭＳ Ｐゴシック" pitchFamily="50" charset="-128"/>
            </a:endParaRPr>
          </a:p>
        </p:txBody>
      </p:sp>
      <p:sp>
        <p:nvSpPr>
          <p:cNvPr id="55309" name="Text Box 61"/>
          <p:cNvSpPr txBox="1">
            <a:spLocks noChangeArrowheads="1"/>
          </p:cNvSpPr>
          <p:nvPr/>
        </p:nvSpPr>
        <p:spPr bwMode="gray">
          <a:xfrm>
            <a:off x="1430338" y="5084763"/>
            <a:ext cx="2970212" cy="130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en-US" altLang="ja-JP" sz="2000" b="1">
                <a:solidFill>
                  <a:schemeClr val="tx2"/>
                </a:solidFill>
                <a:ea typeface="ＭＳ ゴシック" panose="020B0609070205080204" pitchFamily="49" charset="-128"/>
              </a:rPr>
              <a:t>⑤</a:t>
            </a:r>
            <a:r>
              <a:rPr lang="ja-JP" altLang="en-US" sz="2000" b="1">
                <a:solidFill>
                  <a:schemeClr val="tx2"/>
                </a:solidFill>
                <a:ea typeface="ＭＳ ゴシック" panose="020B0609070205080204" pitchFamily="49" charset="-128"/>
              </a:rPr>
              <a:t>樹系図</a:t>
            </a:r>
          </a:p>
          <a:p>
            <a:pPr eaLnBrk="1" hangingPunct="1">
              <a:spcBef>
                <a:spcPct val="50000"/>
              </a:spcBef>
              <a:buClrTx/>
              <a:buFontTx/>
              <a:buNone/>
            </a:pPr>
            <a:r>
              <a:rPr lang="ja-JP" altLang="en-US" sz="1800">
                <a:solidFill>
                  <a:schemeClr val="tx2"/>
                </a:solidFill>
                <a:ea typeface="ＭＳ ゴシック" panose="020B0609070205080204" pitchFamily="49" charset="-128"/>
              </a:rPr>
              <a:t>グレード表、項目一覧の閲覧性を向上させ、要求項目の検討順を可視化した図</a:t>
            </a:r>
          </a:p>
        </p:txBody>
      </p:sp>
      <p:sp>
        <p:nvSpPr>
          <p:cNvPr id="55310" name="Rectangle 119"/>
          <p:cNvSpPr>
            <a:spLocks noChangeArrowheads="1"/>
          </p:cNvSpPr>
          <p:nvPr/>
        </p:nvSpPr>
        <p:spPr bwMode="gray">
          <a:xfrm>
            <a:off x="4591050" y="5049838"/>
            <a:ext cx="4295775" cy="1397000"/>
          </a:xfrm>
          <a:prstGeom prst="rect">
            <a:avLst/>
          </a:prstGeom>
          <a:solidFill>
            <a:srgbClr val="FFCC99"/>
          </a:solidFill>
          <a:ln>
            <a:noFill/>
          </a:ln>
          <a:effectLst>
            <a:prstShdw prst="shdw17" dist="17961" dir="2700000">
              <a:srgbClr val="997A5C"/>
            </a:prstShdw>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55311" name="Text Box 121"/>
          <p:cNvSpPr txBox="1">
            <a:spLocks noChangeArrowheads="1"/>
          </p:cNvSpPr>
          <p:nvPr/>
        </p:nvSpPr>
        <p:spPr bwMode="gray">
          <a:xfrm>
            <a:off x="5659438" y="5068888"/>
            <a:ext cx="3305175" cy="130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en-US" altLang="ja-JP" sz="2000" b="1">
                <a:solidFill>
                  <a:srgbClr val="0D0D0D"/>
                </a:solidFill>
                <a:ea typeface="ＭＳ ゴシック" panose="020B0609070205080204" pitchFamily="49" charset="-128"/>
              </a:rPr>
              <a:t>⑥</a:t>
            </a:r>
            <a:r>
              <a:rPr lang="ja-JP" altLang="en-US" sz="2000" b="1">
                <a:solidFill>
                  <a:srgbClr val="0D0D0D"/>
                </a:solidFill>
                <a:ea typeface="ＭＳ ゴシック" panose="020B0609070205080204" pitchFamily="49" charset="-128"/>
              </a:rPr>
              <a:t>活用シート</a:t>
            </a:r>
          </a:p>
          <a:p>
            <a:pPr eaLnBrk="1" hangingPunct="1">
              <a:spcBef>
                <a:spcPct val="50000"/>
              </a:spcBef>
              <a:buClrTx/>
              <a:buFontTx/>
              <a:buNone/>
            </a:pPr>
            <a:r>
              <a:rPr lang="ja-JP" altLang="en-US" sz="1800">
                <a:solidFill>
                  <a:schemeClr val="tx2"/>
                </a:solidFill>
                <a:ea typeface="ＭＳ ゴシック" panose="020B0609070205080204" pitchFamily="49" charset="-128"/>
              </a:rPr>
              <a:t>グレード表と項目一覧の内容をまとめた一覧表。スプレッドシート形式で使用可能</a:t>
            </a:r>
          </a:p>
        </p:txBody>
      </p:sp>
      <p:grpSp>
        <p:nvGrpSpPr>
          <p:cNvPr id="55312" name="Group 124"/>
          <p:cNvGrpSpPr>
            <a:grpSpLocks/>
          </p:cNvGrpSpPr>
          <p:nvPr/>
        </p:nvGrpSpPr>
        <p:grpSpPr bwMode="auto">
          <a:xfrm>
            <a:off x="4624388" y="5211763"/>
            <a:ext cx="815975" cy="1081087"/>
            <a:chOff x="2950" y="3266"/>
            <a:chExt cx="514" cy="681"/>
          </a:xfrm>
        </p:grpSpPr>
        <p:sp>
          <p:nvSpPr>
            <p:cNvPr id="55404" name="Rectangle 161" descr="格子 (大)"/>
            <p:cNvSpPr>
              <a:spLocks noChangeArrowheads="1"/>
            </p:cNvSpPr>
            <p:nvPr/>
          </p:nvSpPr>
          <p:spPr bwMode="gray">
            <a:xfrm>
              <a:off x="2950" y="3266"/>
              <a:ext cx="299" cy="681"/>
            </a:xfrm>
            <a:prstGeom prst="rect">
              <a:avLst/>
            </a:prstGeom>
            <a:pattFill prst="lgGrid">
              <a:fgClr>
                <a:schemeClr val="tx1"/>
              </a:fgClr>
              <a:bgClr>
                <a:schemeClr val="bg1"/>
              </a:bgClr>
            </a:pattFill>
            <a:ln w="6350" algn="ctr">
              <a:solidFill>
                <a:srgbClr val="000000"/>
              </a:solidFill>
              <a:miter lim="800000"/>
              <a:headEnd/>
              <a:tailEnd/>
            </a:ln>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55405" name="Rectangle 162" descr="格子 (大)"/>
            <p:cNvSpPr>
              <a:spLocks noChangeArrowheads="1"/>
            </p:cNvSpPr>
            <p:nvPr/>
          </p:nvSpPr>
          <p:spPr bwMode="gray">
            <a:xfrm>
              <a:off x="3244" y="3266"/>
              <a:ext cx="220" cy="681"/>
            </a:xfrm>
            <a:prstGeom prst="rect">
              <a:avLst/>
            </a:prstGeom>
            <a:pattFill prst="lgGrid">
              <a:fgClr>
                <a:schemeClr val="tx1"/>
              </a:fgClr>
              <a:bgClr>
                <a:srgbClr val="CCFF33"/>
              </a:bgClr>
            </a:pattFill>
            <a:ln w="6350" algn="ctr">
              <a:solidFill>
                <a:srgbClr val="000000"/>
              </a:solidFill>
              <a:miter lim="800000"/>
              <a:headEnd/>
              <a:tailEnd/>
            </a:ln>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sp>
        <p:nvSpPr>
          <p:cNvPr id="59" name="平行四辺形 58"/>
          <p:cNvSpPr/>
          <p:nvPr/>
        </p:nvSpPr>
        <p:spPr bwMode="auto">
          <a:xfrm rot="5400000" flipV="1">
            <a:off x="228601" y="2420937"/>
            <a:ext cx="874712" cy="531813"/>
          </a:xfrm>
          <a:prstGeom prst="parallelogram">
            <a:avLst>
              <a:gd name="adj" fmla="val 26431"/>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60" name="平行四辺形 59"/>
          <p:cNvSpPr/>
          <p:nvPr/>
        </p:nvSpPr>
        <p:spPr bwMode="auto">
          <a:xfrm rot="5400000" flipV="1">
            <a:off x="260350" y="2466975"/>
            <a:ext cx="873125" cy="587375"/>
          </a:xfrm>
          <a:prstGeom prst="parallelogram">
            <a:avLst>
              <a:gd name="adj" fmla="val 13223"/>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61" name="正方形/長方形 60"/>
          <p:cNvSpPr/>
          <p:nvPr/>
        </p:nvSpPr>
        <p:spPr bwMode="auto">
          <a:xfrm>
            <a:off x="398463" y="2411413"/>
            <a:ext cx="631825" cy="792162"/>
          </a:xfrm>
          <a:prstGeom prst="rect">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62" name="平行四辺形 61"/>
          <p:cNvSpPr/>
          <p:nvPr/>
        </p:nvSpPr>
        <p:spPr bwMode="auto">
          <a:xfrm rot="16200000">
            <a:off x="246857" y="2567781"/>
            <a:ext cx="863600" cy="566737"/>
          </a:xfrm>
          <a:prstGeom prst="parallelogram">
            <a:avLst>
              <a:gd name="adj" fmla="val 12165"/>
            </a:avLst>
          </a:prstGeom>
          <a:solidFill>
            <a:srgbClr val="3366CC"/>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64" name="平行四辺形 63"/>
          <p:cNvSpPr/>
          <p:nvPr/>
        </p:nvSpPr>
        <p:spPr bwMode="auto">
          <a:xfrm rot="5400000" flipV="1">
            <a:off x="4457701" y="2405062"/>
            <a:ext cx="874712" cy="531813"/>
          </a:xfrm>
          <a:prstGeom prst="parallelogram">
            <a:avLst>
              <a:gd name="adj" fmla="val 26431"/>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65" name="平行四辺形 64"/>
          <p:cNvSpPr/>
          <p:nvPr/>
        </p:nvSpPr>
        <p:spPr bwMode="auto">
          <a:xfrm rot="5400000" flipV="1">
            <a:off x="4489450" y="2451100"/>
            <a:ext cx="873125" cy="587375"/>
          </a:xfrm>
          <a:prstGeom prst="parallelogram">
            <a:avLst>
              <a:gd name="adj" fmla="val 13223"/>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66" name="正方形/長方形 65"/>
          <p:cNvSpPr/>
          <p:nvPr/>
        </p:nvSpPr>
        <p:spPr bwMode="auto">
          <a:xfrm>
            <a:off x="4627563" y="2395538"/>
            <a:ext cx="631825" cy="792162"/>
          </a:xfrm>
          <a:prstGeom prst="rect">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67" name="平行四辺形 66"/>
          <p:cNvSpPr/>
          <p:nvPr/>
        </p:nvSpPr>
        <p:spPr bwMode="auto">
          <a:xfrm rot="16200000">
            <a:off x="4473575" y="2552700"/>
            <a:ext cx="863600" cy="565150"/>
          </a:xfrm>
          <a:prstGeom prst="parallelogram">
            <a:avLst>
              <a:gd name="adj" fmla="val 12165"/>
            </a:avLst>
          </a:prstGeom>
          <a:solidFill>
            <a:srgbClr val="FF9999"/>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55321" name="AutoShape 38"/>
          <p:cNvSpPr>
            <a:spLocks noChangeArrowheads="1"/>
          </p:cNvSpPr>
          <p:nvPr/>
        </p:nvSpPr>
        <p:spPr bwMode="gray">
          <a:xfrm>
            <a:off x="361950" y="3771900"/>
            <a:ext cx="941388" cy="1123950"/>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a typeface="HGP創英角ｺﾞｼｯｸUB" panose="020B0900000000000000" pitchFamily="50" charset="-128"/>
            </a:endParaRPr>
          </a:p>
        </p:txBody>
      </p:sp>
      <p:graphicFrame>
        <p:nvGraphicFramePr>
          <p:cNvPr id="69" name="Group 57"/>
          <p:cNvGraphicFramePr>
            <a:graphicFrameLocks noGrp="1"/>
          </p:cNvGraphicFramePr>
          <p:nvPr/>
        </p:nvGraphicFramePr>
        <p:xfrm>
          <a:off x="469900" y="3903663"/>
          <a:ext cx="720725" cy="865189"/>
        </p:xfrm>
        <a:graphic>
          <a:graphicData uri="http://schemas.openxmlformats.org/drawingml/2006/table">
            <a:tbl>
              <a:tblPr/>
              <a:tblGrid>
                <a:gridCol w="119646">
                  <a:extLst>
                    <a:ext uri="{9D8B030D-6E8A-4147-A177-3AD203B41FA5}">
                      <a16:colId xmlns:a16="http://schemas.microsoft.com/office/drawing/2014/main" val="20000"/>
                    </a:ext>
                  </a:extLst>
                </a:gridCol>
                <a:gridCol w="121071">
                  <a:extLst>
                    <a:ext uri="{9D8B030D-6E8A-4147-A177-3AD203B41FA5}">
                      <a16:colId xmlns:a16="http://schemas.microsoft.com/office/drawing/2014/main" val="20001"/>
                    </a:ext>
                  </a:extLst>
                </a:gridCol>
                <a:gridCol w="119646">
                  <a:extLst>
                    <a:ext uri="{9D8B030D-6E8A-4147-A177-3AD203B41FA5}">
                      <a16:colId xmlns:a16="http://schemas.microsoft.com/office/drawing/2014/main" val="20002"/>
                    </a:ext>
                  </a:extLst>
                </a:gridCol>
                <a:gridCol w="119646">
                  <a:extLst>
                    <a:ext uri="{9D8B030D-6E8A-4147-A177-3AD203B41FA5}">
                      <a16:colId xmlns:a16="http://schemas.microsoft.com/office/drawing/2014/main" val="20003"/>
                    </a:ext>
                  </a:extLst>
                </a:gridCol>
                <a:gridCol w="121070">
                  <a:extLst>
                    <a:ext uri="{9D8B030D-6E8A-4147-A177-3AD203B41FA5}">
                      <a16:colId xmlns:a16="http://schemas.microsoft.com/office/drawing/2014/main" val="20004"/>
                    </a:ext>
                  </a:extLst>
                </a:gridCol>
                <a:gridCol w="119646">
                  <a:extLst>
                    <a:ext uri="{9D8B030D-6E8A-4147-A177-3AD203B41FA5}">
                      <a16:colId xmlns:a16="http://schemas.microsoft.com/office/drawing/2014/main" val="20005"/>
                    </a:ext>
                  </a:extLst>
                </a:gridCol>
              </a:tblGrid>
              <a:tr h="142875">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44463">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2875">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2875">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4463">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47638">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1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55373" name="AutoShape 38"/>
          <p:cNvSpPr>
            <a:spLocks noChangeArrowheads="1"/>
          </p:cNvSpPr>
          <p:nvPr/>
        </p:nvSpPr>
        <p:spPr bwMode="gray">
          <a:xfrm>
            <a:off x="4622800" y="3708400"/>
            <a:ext cx="1022350" cy="1123950"/>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a typeface="HGP創英角ｺﾞｼｯｸUB" panose="020B0900000000000000" pitchFamily="50" charset="-128"/>
            </a:endParaRPr>
          </a:p>
        </p:txBody>
      </p:sp>
      <p:graphicFrame>
        <p:nvGraphicFramePr>
          <p:cNvPr id="72" name="Group 39"/>
          <p:cNvGraphicFramePr>
            <a:graphicFrameLocks noGrp="1"/>
          </p:cNvGraphicFramePr>
          <p:nvPr/>
        </p:nvGraphicFramePr>
        <p:xfrm>
          <a:off x="4732338" y="3838575"/>
          <a:ext cx="831850" cy="892176"/>
        </p:xfrm>
        <a:graphic>
          <a:graphicData uri="http://schemas.openxmlformats.org/drawingml/2006/table">
            <a:tbl>
              <a:tblPr/>
              <a:tblGrid>
                <a:gridCol w="277813">
                  <a:extLst>
                    <a:ext uri="{9D8B030D-6E8A-4147-A177-3AD203B41FA5}">
                      <a16:colId xmlns:a16="http://schemas.microsoft.com/office/drawing/2014/main" val="20000"/>
                    </a:ext>
                  </a:extLst>
                </a:gridCol>
                <a:gridCol w="276225">
                  <a:extLst>
                    <a:ext uri="{9D8B030D-6E8A-4147-A177-3AD203B41FA5}">
                      <a16:colId xmlns:a16="http://schemas.microsoft.com/office/drawing/2014/main" val="20001"/>
                    </a:ext>
                  </a:extLst>
                </a:gridCol>
                <a:gridCol w="277812">
                  <a:extLst>
                    <a:ext uri="{9D8B030D-6E8A-4147-A177-3AD203B41FA5}">
                      <a16:colId xmlns:a16="http://schemas.microsoft.com/office/drawing/2014/main" val="20002"/>
                    </a:ext>
                  </a:extLst>
                </a:gridCol>
              </a:tblGrid>
              <a:tr h="315913">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7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7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7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7500">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7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7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7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58763">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7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7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0"/>
                        </a:spcBef>
                        <a:spcAft>
                          <a:spcPct val="10000"/>
                        </a:spcAft>
                        <a:buClrTx/>
                        <a:buSzTx/>
                        <a:buFont typeface="Wingdings" pitchFamily="2" charset="2"/>
                        <a:buNone/>
                        <a:tabLst/>
                      </a:pPr>
                      <a:endParaRPr kumimoji="1" lang="ja-JP" altLang="ja-JP" sz="700" b="0" i="0" u="none" strike="noStrike" cap="none" normalizeH="0" baseline="0" dirty="0">
                        <a:ln>
                          <a:noFill/>
                        </a:ln>
                        <a:solidFill>
                          <a:srgbClr val="103D7E"/>
                        </a:solidFill>
                        <a:effectLst/>
                        <a:latin typeface="HGP創英角ｺﾞｼｯｸUB" pitchFamily="50" charset="-128"/>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55392" name="Group 128"/>
          <p:cNvGrpSpPr>
            <a:grpSpLocks/>
          </p:cNvGrpSpPr>
          <p:nvPr/>
        </p:nvGrpSpPr>
        <p:grpSpPr bwMode="auto">
          <a:xfrm>
            <a:off x="361950" y="5119688"/>
            <a:ext cx="925513" cy="1279525"/>
            <a:chOff x="185" y="3208"/>
            <a:chExt cx="626" cy="806"/>
          </a:xfrm>
        </p:grpSpPr>
        <p:sp>
          <p:nvSpPr>
            <p:cNvPr id="55394" name="AutoShape 266"/>
            <p:cNvSpPr>
              <a:spLocks noChangeArrowheads="1"/>
            </p:cNvSpPr>
            <p:nvPr/>
          </p:nvSpPr>
          <p:spPr bwMode="gray">
            <a:xfrm>
              <a:off x="185" y="3208"/>
              <a:ext cx="626" cy="806"/>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55395" name="AutoShape 1"/>
            <p:cNvSpPr>
              <a:spLocks noChangeArrowheads="1"/>
            </p:cNvSpPr>
            <p:nvPr/>
          </p:nvSpPr>
          <p:spPr bwMode="gray">
            <a:xfrm>
              <a:off x="279" y="3282"/>
              <a:ext cx="241" cy="92"/>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55396" name="Oval 142"/>
            <p:cNvSpPr>
              <a:spLocks noChangeArrowheads="1"/>
            </p:cNvSpPr>
            <p:nvPr/>
          </p:nvSpPr>
          <p:spPr bwMode="gray">
            <a:xfrm>
              <a:off x="482" y="3595"/>
              <a:ext cx="282" cy="77"/>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55397" name="Oval 142"/>
            <p:cNvSpPr>
              <a:spLocks noChangeArrowheads="1"/>
            </p:cNvSpPr>
            <p:nvPr/>
          </p:nvSpPr>
          <p:spPr bwMode="gray">
            <a:xfrm>
              <a:off x="482" y="3807"/>
              <a:ext cx="282" cy="76"/>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55398" name="Oval 142"/>
            <p:cNvSpPr>
              <a:spLocks noChangeArrowheads="1"/>
            </p:cNvSpPr>
            <p:nvPr/>
          </p:nvSpPr>
          <p:spPr bwMode="gray">
            <a:xfrm flipV="1">
              <a:off x="482" y="3701"/>
              <a:ext cx="282" cy="77"/>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55399" name="Text Box 141"/>
            <p:cNvSpPr txBox="1">
              <a:spLocks noChangeArrowheads="1"/>
            </p:cNvSpPr>
            <p:nvPr/>
          </p:nvSpPr>
          <p:spPr bwMode="gray">
            <a:xfrm>
              <a:off x="326" y="3453"/>
              <a:ext cx="211" cy="64"/>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cxnSp>
          <p:nvCxnSpPr>
            <p:cNvPr id="55400" name="AutoShape 272"/>
            <p:cNvCxnSpPr>
              <a:cxnSpLocks noChangeShapeType="1"/>
            </p:cNvCxnSpPr>
            <p:nvPr/>
          </p:nvCxnSpPr>
          <p:spPr bwMode="gray">
            <a:xfrm rot="16200000" flipH="1">
              <a:off x="387" y="3401"/>
              <a:ext cx="57" cy="31"/>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55401" name="AutoShape 273"/>
            <p:cNvCxnSpPr>
              <a:cxnSpLocks noChangeShapeType="1"/>
            </p:cNvCxnSpPr>
            <p:nvPr/>
          </p:nvCxnSpPr>
          <p:spPr bwMode="gray">
            <a:xfrm rot="16200000" flipH="1">
              <a:off x="402" y="3554"/>
              <a:ext cx="109" cy="51"/>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55402" name="AutoShape 274"/>
            <p:cNvCxnSpPr>
              <a:cxnSpLocks noChangeShapeType="1"/>
            </p:cNvCxnSpPr>
            <p:nvPr/>
          </p:nvCxnSpPr>
          <p:spPr bwMode="gray">
            <a:xfrm rot="16200000" flipH="1">
              <a:off x="350" y="3606"/>
              <a:ext cx="214" cy="51"/>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55403" name="AutoShape 275"/>
            <p:cNvCxnSpPr>
              <a:cxnSpLocks noChangeShapeType="1"/>
            </p:cNvCxnSpPr>
            <p:nvPr/>
          </p:nvCxnSpPr>
          <p:spPr bwMode="gray">
            <a:xfrm rot="16200000" flipH="1">
              <a:off x="297" y="3659"/>
              <a:ext cx="320" cy="51"/>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sp>
        <p:nvSpPr>
          <p:cNvPr id="43"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AutoShape 14"/>
          <p:cNvSpPr>
            <a:spLocks noChangeArrowheads="1"/>
          </p:cNvSpPr>
          <p:nvPr/>
        </p:nvSpPr>
        <p:spPr bwMode="gray">
          <a:xfrm>
            <a:off x="5497513" y="2997200"/>
            <a:ext cx="3506787" cy="2532063"/>
          </a:xfrm>
          <a:prstGeom prst="wedgeRectCallout">
            <a:avLst>
              <a:gd name="adj1" fmla="val -46324"/>
              <a:gd name="adj2" fmla="val -72144"/>
            </a:avLst>
          </a:prstGeom>
          <a:solidFill>
            <a:srgbClr val="FFFF99"/>
          </a:solidFill>
          <a:ln w="28575" algn="ctr">
            <a:solidFill>
              <a:srgbClr val="993300"/>
            </a:solidFill>
            <a:miter lim="800000"/>
            <a:headEnd/>
            <a:tailEnd/>
          </a:ln>
          <a:effectLst>
            <a:outerShdw dist="35921" dir="2700000" algn="ctr" rotWithShape="0">
              <a:schemeClr val="bg2">
                <a:alpha val="50000"/>
              </a:schemeClr>
            </a:outerShdw>
          </a:effectLst>
        </p:spPr>
        <p:txBody>
          <a:bodyPr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endParaRPr lang="ja-JP" altLang="ja-JP" sz="1800">
              <a:solidFill>
                <a:schemeClr val="tx2"/>
              </a:solidFill>
              <a:latin typeface="ＭＳ Ｐゴシック" panose="020B0600070205080204" pitchFamily="50" charset="-128"/>
            </a:endParaRPr>
          </a:p>
        </p:txBody>
      </p:sp>
      <p:sp>
        <p:nvSpPr>
          <p:cNvPr id="57347" name="AutoShape 8"/>
          <p:cNvSpPr>
            <a:spLocks noChangeArrowheads="1"/>
          </p:cNvSpPr>
          <p:nvPr/>
        </p:nvSpPr>
        <p:spPr bwMode="gray">
          <a:xfrm>
            <a:off x="920750" y="2039938"/>
            <a:ext cx="4127500" cy="4478337"/>
          </a:xfrm>
          <a:prstGeom prst="wedgeRectCallout">
            <a:avLst>
              <a:gd name="adj1" fmla="val -50491"/>
              <a:gd name="adj2" fmla="val -57611"/>
            </a:avLst>
          </a:prstGeom>
          <a:solidFill>
            <a:srgbClr val="FFFF99"/>
          </a:solidFill>
          <a:ln w="28575" algn="ctr">
            <a:solidFill>
              <a:srgbClr val="993300"/>
            </a:solidFill>
            <a:miter lim="800000"/>
            <a:headEnd/>
            <a:tailEnd/>
          </a:ln>
        </p:spPr>
        <p:txBody>
          <a:bodyPr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ts val="1800"/>
              </a:lnSpc>
              <a:spcBef>
                <a:spcPct val="0"/>
              </a:spcBef>
              <a:buClrTx/>
              <a:buFontTx/>
              <a:buNone/>
            </a:pPr>
            <a:endParaRPr lang="ja-JP" altLang="ja-JP" sz="1800">
              <a:solidFill>
                <a:schemeClr val="tx2"/>
              </a:solidFill>
              <a:latin typeface="ＭＳ Ｐゴシック" panose="020B0600070205080204" pitchFamily="50" charset="-128"/>
            </a:endParaRPr>
          </a:p>
        </p:txBody>
      </p:sp>
      <p:sp>
        <p:nvSpPr>
          <p:cNvPr id="57348" name="Rectangle 3"/>
          <p:cNvSpPr>
            <a:spLocks noGrp="1" noChangeArrowheads="1"/>
          </p:cNvSpPr>
          <p:nvPr>
            <p:ph type="body" idx="4294967295"/>
          </p:nvPr>
        </p:nvSpPr>
        <p:spPr>
          <a:xfrm>
            <a:off x="190500" y="838200"/>
            <a:ext cx="8021638" cy="427038"/>
          </a:xfrm>
        </p:spPr>
        <p:txBody>
          <a:bodyPr lIns="0" tIns="0" rIns="0" bIns="0">
            <a:spAutoFit/>
          </a:bodyPr>
          <a:lstStyle/>
          <a:p>
            <a:pPr marL="185738" indent="-185738"/>
            <a:r>
              <a:rPr lang="ja-JP" altLang="en-US" sz="2800">
                <a:latin typeface="HGPｺﾞｼｯｸM" panose="020B0600000000000000" pitchFamily="50" charset="-128"/>
                <a:ea typeface="HGPｺﾞｼｯｸM" panose="020B0600000000000000" pitchFamily="50" charset="-128"/>
              </a:rPr>
              <a:t>用途別に２種類の利用ガイドを整備</a:t>
            </a:r>
          </a:p>
        </p:txBody>
      </p:sp>
      <p:sp>
        <p:nvSpPr>
          <p:cNvPr id="57349" name="Text Box 7"/>
          <p:cNvSpPr txBox="1">
            <a:spLocks noChangeArrowheads="1"/>
          </p:cNvSpPr>
          <p:nvPr/>
        </p:nvSpPr>
        <p:spPr bwMode="gray">
          <a:xfrm>
            <a:off x="920750" y="2125663"/>
            <a:ext cx="4032250" cy="441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marL="177800" indent="-177800">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80000"/>
              </a:lnSpc>
              <a:spcBef>
                <a:spcPct val="50000"/>
              </a:spcBef>
              <a:buClrTx/>
              <a:buFontTx/>
              <a:buNone/>
            </a:pPr>
            <a:r>
              <a:rPr lang="ja-JP" altLang="en-US" b="1">
                <a:ea typeface="ＭＳ ゴシック" panose="020B0609070205080204" pitchFamily="49" charset="-128"/>
              </a:rPr>
              <a:t>利用ガイド（解説編）　</a:t>
            </a:r>
            <a:endParaRPr lang="en-US" altLang="ja-JP" b="1">
              <a:ea typeface="ＭＳ ゴシック" panose="020B0609070205080204" pitchFamily="49" charset="-128"/>
            </a:endParaRPr>
          </a:p>
          <a:p>
            <a:pPr algn="ctr" eaLnBrk="1" hangingPunct="1">
              <a:lnSpc>
                <a:spcPct val="80000"/>
              </a:lnSpc>
              <a:spcBef>
                <a:spcPct val="50000"/>
              </a:spcBef>
              <a:buClrTx/>
              <a:buFontTx/>
              <a:buNone/>
            </a:pPr>
            <a:r>
              <a:rPr lang="ja-JP" altLang="en-US" b="1">
                <a:ea typeface="ＭＳ ゴシック" panose="020B0609070205080204" pitchFamily="49" charset="-128"/>
              </a:rPr>
              <a:t>目次</a:t>
            </a:r>
          </a:p>
          <a:p>
            <a:pPr eaLnBrk="1" hangingPunct="1">
              <a:lnSpc>
                <a:spcPct val="90000"/>
              </a:lnSpc>
              <a:spcBef>
                <a:spcPct val="0"/>
              </a:spcBef>
              <a:buClrTx/>
              <a:buFontTx/>
              <a:buNone/>
            </a:pPr>
            <a:r>
              <a:rPr lang="en-US" altLang="ja-JP" sz="1600">
                <a:solidFill>
                  <a:schemeClr val="tx2"/>
                </a:solidFill>
                <a:ea typeface="ＭＳ ゴシック" panose="020B0609070205080204" pitchFamily="49" charset="-128"/>
              </a:rPr>
              <a:t>1. </a:t>
            </a:r>
            <a:r>
              <a:rPr lang="ja-JP" altLang="en-US" sz="1600">
                <a:solidFill>
                  <a:schemeClr val="tx2"/>
                </a:solidFill>
                <a:ea typeface="ＭＳ ゴシック" panose="020B0609070205080204" pitchFamily="49" charset="-128"/>
              </a:rPr>
              <a:t>はじめに</a:t>
            </a:r>
          </a:p>
          <a:p>
            <a:pPr eaLnBrk="1" hangingPunct="1">
              <a:lnSpc>
                <a:spcPct val="90000"/>
              </a:lnSpc>
              <a:spcBef>
                <a:spcPct val="0"/>
              </a:spcBef>
              <a:buClrTx/>
              <a:buFontTx/>
              <a:buNone/>
            </a:pPr>
            <a:r>
              <a:rPr lang="ja-JP" altLang="en-US" sz="1600">
                <a:solidFill>
                  <a:schemeClr val="tx2"/>
                </a:solidFill>
                <a:ea typeface="ＭＳ ゴシック" panose="020B0609070205080204" pitchFamily="49" charset="-128"/>
              </a:rPr>
              <a:t>　</a:t>
            </a:r>
            <a:r>
              <a:rPr lang="en-US" altLang="ja-JP" sz="1600">
                <a:solidFill>
                  <a:schemeClr val="tx2"/>
                </a:solidFill>
                <a:ea typeface="ＭＳ ゴシック" panose="020B0609070205080204" pitchFamily="49" charset="-128"/>
              </a:rPr>
              <a:t>1.1 </a:t>
            </a:r>
            <a:r>
              <a:rPr lang="ja-JP" altLang="en-US" sz="1600">
                <a:solidFill>
                  <a:schemeClr val="tx2"/>
                </a:solidFill>
                <a:ea typeface="ＭＳ ゴシック" panose="020B0609070205080204" pitchFamily="49" charset="-128"/>
              </a:rPr>
              <a:t>非機能要求グレード策定の背景と</a:t>
            </a:r>
            <a:br>
              <a:rPr lang="en-US" altLang="ja-JP" sz="1600">
                <a:solidFill>
                  <a:schemeClr val="tx2"/>
                </a:solidFill>
                <a:ea typeface="ＭＳ ゴシック" panose="020B0609070205080204" pitchFamily="49" charset="-128"/>
              </a:rPr>
            </a:br>
            <a:r>
              <a:rPr lang="ja-JP" altLang="en-US" sz="1600">
                <a:solidFill>
                  <a:schemeClr val="tx2"/>
                </a:solidFill>
                <a:ea typeface="ＭＳ ゴシック" panose="020B0609070205080204" pitchFamily="49" charset="-128"/>
              </a:rPr>
              <a:t>　　ねらい</a:t>
            </a:r>
          </a:p>
          <a:p>
            <a:pPr eaLnBrk="1" hangingPunct="1">
              <a:lnSpc>
                <a:spcPct val="90000"/>
              </a:lnSpc>
              <a:spcBef>
                <a:spcPct val="0"/>
              </a:spcBef>
              <a:buClrTx/>
              <a:buFontTx/>
              <a:buNone/>
            </a:pPr>
            <a:r>
              <a:rPr lang="ja-JP" altLang="en-US" sz="1600">
                <a:solidFill>
                  <a:schemeClr val="tx2"/>
                </a:solidFill>
                <a:ea typeface="ＭＳ ゴシック" panose="020B0609070205080204" pitchFamily="49" charset="-128"/>
              </a:rPr>
              <a:t>　</a:t>
            </a:r>
            <a:r>
              <a:rPr lang="en-US" altLang="ja-JP" sz="1600">
                <a:solidFill>
                  <a:schemeClr val="tx2"/>
                </a:solidFill>
                <a:ea typeface="ＭＳ ゴシック" panose="020B0609070205080204" pitchFamily="49" charset="-128"/>
              </a:rPr>
              <a:t>1.2 </a:t>
            </a:r>
            <a:r>
              <a:rPr lang="ja-JP" altLang="en-US" sz="1600">
                <a:solidFill>
                  <a:schemeClr val="tx2"/>
                </a:solidFill>
                <a:ea typeface="ＭＳ ゴシック" panose="020B0609070205080204" pitchFamily="49" charset="-128"/>
              </a:rPr>
              <a:t>非機能要求の問題と非機能要求</a:t>
            </a:r>
            <a:br>
              <a:rPr lang="en-US" altLang="ja-JP" sz="1600">
                <a:solidFill>
                  <a:schemeClr val="tx2"/>
                </a:solidFill>
                <a:ea typeface="ＭＳ ゴシック" panose="020B0609070205080204" pitchFamily="49" charset="-128"/>
              </a:rPr>
            </a:br>
            <a:r>
              <a:rPr lang="ja-JP" altLang="en-US" sz="1600">
                <a:solidFill>
                  <a:schemeClr val="tx2"/>
                </a:solidFill>
                <a:ea typeface="ＭＳ ゴシック" panose="020B0609070205080204" pitchFamily="49" charset="-128"/>
              </a:rPr>
              <a:t>　　グレードの解決方法</a:t>
            </a:r>
          </a:p>
          <a:p>
            <a:pPr eaLnBrk="1" hangingPunct="1">
              <a:lnSpc>
                <a:spcPct val="90000"/>
              </a:lnSpc>
              <a:spcBef>
                <a:spcPct val="0"/>
              </a:spcBef>
              <a:buClrTx/>
              <a:buFontTx/>
              <a:buNone/>
            </a:pPr>
            <a:r>
              <a:rPr lang="ja-JP" altLang="en-US" sz="1600">
                <a:solidFill>
                  <a:schemeClr val="tx2"/>
                </a:solidFill>
                <a:ea typeface="ＭＳ ゴシック" panose="020B0609070205080204" pitchFamily="49" charset="-128"/>
              </a:rPr>
              <a:t>　</a:t>
            </a:r>
            <a:r>
              <a:rPr lang="en-US" altLang="ja-JP" sz="1600">
                <a:solidFill>
                  <a:schemeClr val="tx2"/>
                </a:solidFill>
                <a:ea typeface="ＭＳ ゴシック" panose="020B0609070205080204" pitchFamily="49" charset="-128"/>
              </a:rPr>
              <a:t>1.3 </a:t>
            </a:r>
            <a:r>
              <a:rPr lang="ja-JP" altLang="en-US" sz="1600">
                <a:solidFill>
                  <a:schemeClr val="tx2"/>
                </a:solidFill>
                <a:ea typeface="ＭＳ ゴシック" panose="020B0609070205080204" pitchFamily="49" charset="-128"/>
              </a:rPr>
              <a:t>非機能要求グレードのスコープ</a:t>
            </a:r>
          </a:p>
          <a:p>
            <a:pPr eaLnBrk="1" hangingPunct="1">
              <a:lnSpc>
                <a:spcPct val="90000"/>
              </a:lnSpc>
              <a:spcBef>
                <a:spcPct val="0"/>
              </a:spcBef>
              <a:buClrTx/>
              <a:buFontTx/>
              <a:buNone/>
            </a:pPr>
            <a:r>
              <a:rPr lang="ja-JP" altLang="en-US" sz="1600">
                <a:solidFill>
                  <a:schemeClr val="tx2"/>
                </a:solidFill>
                <a:ea typeface="ＭＳ ゴシック" panose="020B0609070205080204" pitchFamily="49" charset="-128"/>
              </a:rPr>
              <a:t>　</a:t>
            </a:r>
            <a:r>
              <a:rPr lang="en-US" altLang="ja-JP" sz="1600">
                <a:solidFill>
                  <a:schemeClr val="tx2"/>
                </a:solidFill>
                <a:ea typeface="ＭＳ ゴシック" panose="020B0609070205080204" pitchFamily="49" charset="-128"/>
              </a:rPr>
              <a:t>1.4 </a:t>
            </a:r>
            <a:r>
              <a:rPr lang="ja-JP" altLang="en-US" sz="1600">
                <a:solidFill>
                  <a:schemeClr val="tx2"/>
                </a:solidFill>
                <a:ea typeface="ＭＳ ゴシック" panose="020B0609070205080204" pitchFamily="49" charset="-128"/>
              </a:rPr>
              <a:t>非機能要求グレードの概要</a:t>
            </a:r>
          </a:p>
          <a:p>
            <a:pPr eaLnBrk="1" hangingPunct="1">
              <a:lnSpc>
                <a:spcPct val="90000"/>
              </a:lnSpc>
              <a:spcBef>
                <a:spcPct val="0"/>
              </a:spcBef>
              <a:buClrTx/>
              <a:buFontTx/>
              <a:buNone/>
            </a:pPr>
            <a:r>
              <a:rPr lang="en-US" altLang="ja-JP" sz="1600">
                <a:solidFill>
                  <a:schemeClr val="tx2"/>
                </a:solidFill>
                <a:ea typeface="ＭＳ ゴシック" panose="020B0609070205080204" pitchFamily="49" charset="-128"/>
              </a:rPr>
              <a:t>2. </a:t>
            </a:r>
            <a:r>
              <a:rPr lang="ja-JP" altLang="en-US" sz="1600">
                <a:solidFill>
                  <a:schemeClr val="tx2"/>
                </a:solidFill>
                <a:ea typeface="ＭＳ ゴシック" panose="020B0609070205080204" pitchFamily="49" charset="-128"/>
              </a:rPr>
              <a:t>非機能要求グレードの詳細説明</a:t>
            </a:r>
          </a:p>
          <a:p>
            <a:pPr eaLnBrk="1" hangingPunct="1">
              <a:lnSpc>
                <a:spcPct val="90000"/>
              </a:lnSpc>
              <a:spcBef>
                <a:spcPct val="0"/>
              </a:spcBef>
              <a:buClrTx/>
              <a:buFontTx/>
              <a:buNone/>
            </a:pPr>
            <a:r>
              <a:rPr lang="ja-JP" altLang="en-US" sz="1600">
                <a:solidFill>
                  <a:schemeClr val="tx2"/>
                </a:solidFill>
                <a:ea typeface="ＭＳ ゴシック" panose="020B0609070205080204" pitchFamily="49" charset="-128"/>
              </a:rPr>
              <a:t>　</a:t>
            </a:r>
            <a:r>
              <a:rPr lang="en-US" altLang="ja-JP" sz="1600">
                <a:solidFill>
                  <a:schemeClr val="tx2"/>
                </a:solidFill>
                <a:ea typeface="ＭＳ ゴシック" panose="020B0609070205080204" pitchFamily="49" charset="-128"/>
              </a:rPr>
              <a:t>2.1 </a:t>
            </a:r>
            <a:r>
              <a:rPr lang="ja-JP" altLang="en-US" sz="1600">
                <a:solidFill>
                  <a:schemeClr val="tx2"/>
                </a:solidFill>
                <a:ea typeface="ＭＳ ゴシック" panose="020B0609070205080204" pitchFamily="49" charset="-128"/>
              </a:rPr>
              <a:t>非機能要求グレードの詳細説明</a:t>
            </a:r>
          </a:p>
          <a:p>
            <a:pPr eaLnBrk="1" hangingPunct="1">
              <a:lnSpc>
                <a:spcPct val="90000"/>
              </a:lnSpc>
              <a:spcBef>
                <a:spcPct val="0"/>
              </a:spcBef>
              <a:buClrTx/>
              <a:buFontTx/>
              <a:buNone/>
            </a:pPr>
            <a:r>
              <a:rPr lang="ja-JP" altLang="en-US" sz="1600">
                <a:solidFill>
                  <a:schemeClr val="tx2"/>
                </a:solidFill>
                <a:ea typeface="ＭＳ ゴシック" panose="020B0609070205080204" pitchFamily="49" charset="-128"/>
              </a:rPr>
              <a:t>　</a:t>
            </a:r>
            <a:r>
              <a:rPr lang="en-US" altLang="ja-JP" sz="1600">
                <a:solidFill>
                  <a:schemeClr val="tx2"/>
                </a:solidFill>
                <a:ea typeface="ＭＳ ゴシック" panose="020B0609070205080204" pitchFamily="49" charset="-128"/>
              </a:rPr>
              <a:t>2.2 </a:t>
            </a:r>
            <a:r>
              <a:rPr lang="ja-JP" altLang="en-US" sz="1600">
                <a:solidFill>
                  <a:schemeClr val="tx2"/>
                </a:solidFill>
                <a:ea typeface="ＭＳ ゴシック" panose="020B0609070205080204" pitchFamily="49" charset="-128"/>
              </a:rPr>
              <a:t>各大項目の概要と留意事項</a:t>
            </a:r>
          </a:p>
          <a:p>
            <a:pPr eaLnBrk="1" hangingPunct="1">
              <a:lnSpc>
                <a:spcPct val="90000"/>
              </a:lnSpc>
              <a:spcBef>
                <a:spcPct val="0"/>
              </a:spcBef>
              <a:buClrTx/>
              <a:buFontTx/>
              <a:buNone/>
            </a:pPr>
            <a:r>
              <a:rPr lang="en-US" altLang="ja-JP" sz="1600">
                <a:solidFill>
                  <a:schemeClr val="tx2"/>
                </a:solidFill>
                <a:ea typeface="ＭＳ ゴシック" panose="020B0609070205080204" pitchFamily="49" charset="-128"/>
              </a:rPr>
              <a:t>3. FAQ</a:t>
            </a:r>
          </a:p>
          <a:p>
            <a:pPr eaLnBrk="1" hangingPunct="1">
              <a:lnSpc>
                <a:spcPct val="90000"/>
              </a:lnSpc>
              <a:spcBef>
                <a:spcPct val="0"/>
              </a:spcBef>
              <a:buClrTx/>
              <a:buFontTx/>
              <a:buNone/>
            </a:pPr>
            <a:r>
              <a:rPr lang="en-US" altLang="ja-JP" sz="1600">
                <a:solidFill>
                  <a:schemeClr val="tx2"/>
                </a:solidFill>
                <a:ea typeface="ＭＳ ゴシック" panose="020B0609070205080204" pitchFamily="49" charset="-128"/>
              </a:rPr>
              <a:t>4. </a:t>
            </a:r>
            <a:r>
              <a:rPr lang="ja-JP" altLang="en-US" sz="2000" b="1" u="sng">
                <a:solidFill>
                  <a:srgbClr val="FF0000"/>
                </a:solidFill>
                <a:ea typeface="ＭＳ ゴシック" panose="020B0609070205080204" pitchFamily="49" charset="-128"/>
              </a:rPr>
              <a:t>用語集</a:t>
            </a:r>
          </a:p>
          <a:p>
            <a:pPr eaLnBrk="1" hangingPunct="1">
              <a:lnSpc>
                <a:spcPct val="90000"/>
              </a:lnSpc>
              <a:spcBef>
                <a:spcPct val="0"/>
              </a:spcBef>
              <a:buClrTx/>
              <a:buFontTx/>
              <a:buNone/>
            </a:pPr>
            <a:r>
              <a:rPr lang="en-US" altLang="ja-JP" sz="1600">
                <a:solidFill>
                  <a:schemeClr val="tx2"/>
                </a:solidFill>
                <a:ea typeface="ＭＳ ゴシック" panose="020B0609070205080204" pitchFamily="49" charset="-128"/>
              </a:rPr>
              <a:t>5. </a:t>
            </a:r>
            <a:r>
              <a:rPr lang="ja-JP" altLang="en-US" sz="1600">
                <a:solidFill>
                  <a:schemeClr val="tx2"/>
                </a:solidFill>
                <a:ea typeface="ＭＳ ゴシック" panose="020B0609070205080204" pitchFamily="49" charset="-128"/>
              </a:rPr>
              <a:t>付録</a:t>
            </a:r>
          </a:p>
          <a:p>
            <a:pPr eaLnBrk="1" hangingPunct="1">
              <a:lnSpc>
                <a:spcPct val="90000"/>
              </a:lnSpc>
              <a:spcBef>
                <a:spcPct val="0"/>
              </a:spcBef>
              <a:buClrTx/>
              <a:buFontTx/>
              <a:buNone/>
            </a:pPr>
            <a:r>
              <a:rPr lang="ja-JP" altLang="en-US" sz="1600">
                <a:solidFill>
                  <a:schemeClr val="tx2"/>
                </a:solidFill>
                <a:ea typeface="ＭＳ ゴシック" panose="020B0609070205080204" pitchFamily="49" charset="-128"/>
              </a:rPr>
              <a:t>　</a:t>
            </a:r>
            <a:r>
              <a:rPr lang="en-US" altLang="ja-JP" sz="1600">
                <a:solidFill>
                  <a:schemeClr val="tx2"/>
                </a:solidFill>
                <a:ea typeface="ＭＳ ゴシック" panose="020B0609070205080204" pitchFamily="49" charset="-128"/>
              </a:rPr>
              <a:t>5.1 </a:t>
            </a:r>
            <a:r>
              <a:rPr lang="ja-JP" altLang="en-US" sz="1600">
                <a:solidFill>
                  <a:schemeClr val="tx2"/>
                </a:solidFill>
                <a:ea typeface="ＭＳ ゴシック" panose="020B0609070205080204" pitchFamily="49" charset="-128"/>
              </a:rPr>
              <a:t>非機能要求に関する他活動との関係について</a:t>
            </a:r>
          </a:p>
          <a:p>
            <a:pPr eaLnBrk="1" hangingPunct="1">
              <a:lnSpc>
                <a:spcPct val="90000"/>
              </a:lnSpc>
              <a:spcBef>
                <a:spcPct val="0"/>
              </a:spcBef>
              <a:buClrTx/>
              <a:buFontTx/>
              <a:buNone/>
            </a:pPr>
            <a:r>
              <a:rPr lang="ja-JP" altLang="en-US" sz="1600">
                <a:solidFill>
                  <a:schemeClr val="tx2"/>
                </a:solidFill>
                <a:ea typeface="ＭＳ ゴシック" panose="020B0609070205080204" pitchFamily="49" charset="-128"/>
              </a:rPr>
              <a:t>　</a:t>
            </a:r>
            <a:r>
              <a:rPr lang="en-US" altLang="ja-JP" sz="1600">
                <a:solidFill>
                  <a:schemeClr val="tx2"/>
                </a:solidFill>
                <a:ea typeface="ＭＳ ゴシック" panose="020B0609070205080204" pitchFamily="49" charset="-128"/>
              </a:rPr>
              <a:t>5.2 </a:t>
            </a:r>
            <a:r>
              <a:rPr lang="ja-JP" altLang="en-US" sz="1600">
                <a:solidFill>
                  <a:schemeClr val="tx2"/>
                </a:solidFill>
                <a:ea typeface="ＭＳ ゴシック" panose="020B0609070205080204" pitchFamily="49" charset="-128"/>
              </a:rPr>
              <a:t>他活動との関係について</a:t>
            </a:r>
          </a:p>
        </p:txBody>
      </p:sp>
      <p:sp>
        <p:nvSpPr>
          <p:cNvPr id="57350" name="Text Box 13"/>
          <p:cNvSpPr txBox="1">
            <a:spLocks noChangeArrowheads="1"/>
          </p:cNvSpPr>
          <p:nvPr/>
        </p:nvSpPr>
        <p:spPr bwMode="gray">
          <a:xfrm>
            <a:off x="5524500" y="3078163"/>
            <a:ext cx="3375025" cy="2243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marL="177800" indent="-177800">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80000"/>
              </a:lnSpc>
              <a:spcBef>
                <a:spcPct val="50000"/>
              </a:spcBef>
              <a:buClrTx/>
              <a:buFontTx/>
              <a:buNone/>
            </a:pPr>
            <a:r>
              <a:rPr lang="ja-JP" altLang="en-US" b="1">
                <a:ea typeface="ＭＳ ゴシック" panose="020B0609070205080204" pitchFamily="49" charset="-128"/>
              </a:rPr>
              <a:t>利用ガイド（利用編）目次</a:t>
            </a:r>
          </a:p>
          <a:p>
            <a:pPr eaLnBrk="1" hangingPunct="1">
              <a:lnSpc>
                <a:spcPct val="80000"/>
              </a:lnSpc>
              <a:spcBef>
                <a:spcPts val="600"/>
              </a:spcBef>
              <a:buClrTx/>
              <a:buFontTx/>
              <a:buAutoNum type="arabicPeriod"/>
            </a:pPr>
            <a:r>
              <a:rPr lang="ja-JP" altLang="en-US" sz="1600">
                <a:solidFill>
                  <a:schemeClr val="tx2"/>
                </a:solidFill>
                <a:ea typeface="ＭＳ ゴシック" panose="020B0609070205080204" pitchFamily="49" charset="-128"/>
              </a:rPr>
              <a:t>非機能要求グレードの概要</a:t>
            </a:r>
          </a:p>
          <a:p>
            <a:pPr eaLnBrk="1" hangingPunct="1">
              <a:lnSpc>
                <a:spcPct val="90000"/>
              </a:lnSpc>
              <a:spcBef>
                <a:spcPts val="600"/>
              </a:spcBef>
              <a:buClrTx/>
              <a:buFontTx/>
              <a:buAutoNum type="arabicPeriod"/>
            </a:pPr>
            <a:r>
              <a:rPr lang="ja-JP" altLang="en-US" sz="1600">
                <a:solidFill>
                  <a:schemeClr val="tx2"/>
                </a:solidFill>
                <a:ea typeface="ＭＳ ゴシック" panose="020B0609070205080204" pitchFamily="49" charset="-128"/>
              </a:rPr>
              <a:t>開発プロセスと</a:t>
            </a:r>
            <a:br>
              <a:rPr lang="ja-JP" altLang="en-US" sz="1600">
                <a:solidFill>
                  <a:schemeClr val="tx2"/>
                </a:solidFill>
                <a:ea typeface="ＭＳ ゴシック" panose="020B0609070205080204" pitchFamily="49" charset="-128"/>
              </a:rPr>
            </a:br>
            <a:r>
              <a:rPr lang="ja-JP" altLang="en-US" sz="1600">
                <a:solidFill>
                  <a:schemeClr val="tx2"/>
                </a:solidFill>
                <a:ea typeface="ＭＳ ゴシック" panose="020B0609070205080204" pitchFamily="49" charset="-128"/>
              </a:rPr>
              <a:t>非機能要求グレードの利用の関係</a:t>
            </a:r>
          </a:p>
          <a:p>
            <a:pPr eaLnBrk="1" hangingPunct="1">
              <a:lnSpc>
                <a:spcPct val="80000"/>
              </a:lnSpc>
              <a:spcBef>
                <a:spcPts val="600"/>
              </a:spcBef>
              <a:buClrTx/>
              <a:buFontTx/>
              <a:buAutoNum type="arabicPeriod"/>
            </a:pPr>
            <a:r>
              <a:rPr lang="ja-JP" altLang="en-US" sz="1600">
                <a:solidFill>
                  <a:schemeClr val="tx2"/>
                </a:solidFill>
                <a:ea typeface="ＭＳ ゴシック" panose="020B0609070205080204" pitchFamily="49" charset="-128"/>
              </a:rPr>
              <a:t>基本的な利用例</a:t>
            </a:r>
          </a:p>
          <a:p>
            <a:pPr eaLnBrk="1" hangingPunct="1">
              <a:lnSpc>
                <a:spcPct val="80000"/>
              </a:lnSpc>
              <a:spcBef>
                <a:spcPts val="600"/>
              </a:spcBef>
              <a:buClrTx/>
              <a:buFontTx/>
              <a:buAutoNum type="arabicPeriod"/>
            </a:pPr>
            <a:r>
              <a:rPr lang="ja-JP" altLang="en-US" sz="1600">
                <a:solidFill>
                  <a:schemeClr val="tx2"/>
                </a:solidFill>
                <a:ea typeface="ＭＳ ゴシック" panose="020B0609070205080204" pitchFamily="49" charset="-128"/>
              </a:rPr>
              <a:t>いろいろな利用例</a:t>
            </a:r>
          </a:p>
          <a:p>
            <a:pPr eaLnBrk="1" hangingPunct="1">
              <a:lnSpc>
                <a:spcPct val="80000"/>
              </a:lnSpc>
              <a:spcBef>
                <a:spcPts val="600"/>
              </a:spcBef>
              <a:buClrTx/>
              <a:buFontTx/>
              <a:buAutoNum type="arabicPeriod"/>
            </a:pPr>
            <a:r>
              <a:rPr lang="ja-JP" altLang="en-US" sz="1600">
                <a:solidFill>
                  <a:schemeClr val="tx2"/>
                </a:solidFill>
                <a:ea typeface="ＭＳ ゴシック" panose="020B0609070205080204" pitchFamily="49" charset="-128"/>
              </a:rPr>
              <a:t>留意事項</a:t>
            </a:r>
          </a:p>
        </p:txBody>
      </p:sp>
      <p:sp>
        <p:nvSpPr>
          <p:cNvPr id="15" name="平行四辺形 14"/>
          <p:cNvSpPr/>
          <p:nvPr/>
        </p:nvSpPr>
        <p:spPr bwMode="auto">
          <a:xfrm rot="5400000" flipV="1">
            <a:off x="-55563" y="1589088"/>
            <a:ext cx="1311275" cy="800100"/>
          </a:xfrm>
          <a:prstGeom prst="parallelogram">
            <a:avLst>
              <a:gd name="adj" fmla="val 26431"/>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16" name="平行四辺形 15"/>
          <p:cNvSpPr/>
          <p:nvPr/>
        </p:nvSpPr>
        <p:spPr bwMode="auto">
          <a:xfrm rot="5400000" flipV="1">
            <a:off x="-9525" y="1660525"/>
            <a:ext cx="1312863" cy="881063"/>
          </a:xfrm>
          <a:prstGeom prst="parallelogram">
            <a:avLst>
              <a:gd name="adj" fmla="val 13223"/>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18" name="正方形/長方形 17"/>
          <p:cNvSpPr/>
          <p:nvPr/>
        </p:nvSpPr>
        <p:spPr bwMode="auto">
          <a:xfrm>
            <a:off x="200025" y="1576388"/>
            <a:ext cx="930275" cy="1187450"/>
          </a:xfrm>
          <a:prstGeom prst="rect">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57354" name="平行四辺形 18"/>
          <p:cNvSpPr>
            <a:spLocks noChangeArrowheads="1"/>
          </p:cNvSpPr>
          <p:nvPr/>
        </p:nvSpPr>
        <p:spPr bwMode="auto">
          <a:xfrm rot="-5400000">
            <a:off x="57944" y="1602582"/>
            <a:ext cx="1311275" cy="1011237"/>
          </a:xfrm>
          <a:prstGeom prst="parallelogram">
            <a:avLst>
              <a:gd name="adj" fmla="val 10410"/>
            </a:avLst>
          </a:prstGeom>
          <a:solidFill>
            <a:srgbClr val="99CCFF"/>
          </a:solidFill>
          <a:ln w="6350" algn="ctr">
            <a:solidFill>
              <a:schemeClr val="tx1"/>
            </a:solidFill>
            <a:round/>
            <a:headEnd/>
            <a:tailEnd/>
          </a:ln>
          <a:effectLst>
            <a:outerShdw dist="38100" dir="2700000" algn="tl" rotWithShape="0">
              <a:srgbClr val="000000">
                <a:alpha val="39998"/>
              </a:srgbClr>
            </a:outerShdw>
          </a:effectLst>
        </p:spPr>
        <p:txBody>
          <a:bodyPr vert="eaVert" lIns="18000" tIns="46800" rIns="1800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2000">
              <a:latin typeface="ＭＳ Ｐゴシック" panose="020B0600070205080204" pitchFamily="50" charset="-128"/>
            </a:endParaRPr>
          </a:p>
        </p:txBody>
      </p:sp>
      <p:sp>
        <p:nvSpPr>
          <p:cNvPr id="57355" name="Text Box 5"/>
          <p:cNvSpPr txBox="1">
            <a:spLocks noChangeArrowheads="1"/>
          </p:cNvSpPr>
          <p:nvPr/>
        </p:nvSpPr>
        <p:spPr bwMode="gray">
          <a:xfrm rot="365374">
            <a:off x="207963" y="1895475"/>
            <a:ext cx="960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18000" rIns="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b="1">
                <a:latin typeface="ＭＳ Ｐゴシック" panose="020B0600070205080204" pitchFamily="50" charset="-128"/>
              </a:rPr>
              <a:t>利用ガイド</a:t>
            </a:r>
            <a:br>
              <a:rPr lang="ja-JP" altLang="en-US" sz="1600" b="1">
                <a:latin typeface="ＭＳ Ｐゴシック" panose="020B0600070205080204" pitchFamily="50" charset="-128"/>
              </a:rPr>
            </a:br>
            <a:r>
              <a:rPr lang="ja-JP" altLang="en-US" sz="1600" b="1">
                <a:latin typeface="ＭＳ Ｐゴシック" panose="020B0600070205080204" pitchFamily="50" charset="-128"/>
              </a:rPr>
              <a:t>（解説編）</a:t>
            </a:r>
          </a:p>
        </p:txBody>
      </p:sp>
      <p:sp>
        <p:nvSpPr>
          <p:cNvPr id="21" name="平行四辺形 20"/>
          <p:cNvSpPr/>
          <p:nvPr/>
        </p:nvSpPr>
        <p:spPr bwMode="auto">
          <a:xfrm rot="5400000" flipV="1">
            <a:off x="4961731" y="1640682"/>
            <a:ext cx="1311275" cy="798512"/>
          </a:xfrm>
          <a:prstGeom prst="parallelogram">
            <a:avLst>
              <a:gd name="adj" fmla="val 26431"/>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22" name="平行四辺形 21"/>
          <p:cNvSpPr/>
          <p:nvPr/>
        </p:nvSpPr>
        <p:spPr bwMode="auto">
          <a:xfrm rot="5400000" flipV="1">
            <a:off x="5008562" y="1711326"/>
            <a:ext cx="1312863" cy="881062"/>
          </a:xfrm>
          <a:prstGeom prst="parallelogram">
            <a:avLst>
              <a:gd name="adj" fmla="val 13223"/>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23" name="正方形/長方形 22"/>
          <p:cNvSpPr/>
          <p:nvPr/>
        </p:nvSpPr>
        <p:spPr bwMode="auto">
          <a:xfrm>
            <a:off x="5216525" y="1627188"/>
            <a:ext cx="1027113" cy="1187450"/>
          </a:xfrm>
          <a:prstGeom prst="rect">
            <a:avLst/>
          </a:prstGeom>
          <a:solidFill>
            <a:schemeClr val="bg1"/>
          </a:solidFill>
          <a:ln w="63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lIns="90000" tIns="46800" rIns="90000" bIns="46800"/>
          <a:lstStyle/>
          <a:p>
            <a:pPr algn="ctr" eaLnBrk="1" hangingPunct="1">
              <a:defRPr/>
            </a:pPr>
            <a:endParaRPr lang="ja-JP" altLang="en-US" sz="2000" dirty="0">
              <a:latin typeface="ＭＳ Ｐゴシック" pitchFamily="50" charset="-128"/>
              <a:ea typeface="ＭＳ Ｐゴシック" pitchFamily="50" charset="-128"/>
            </a:endParaRPr>
          </a:p>
        </p:txBody>
      </p:sp>
      <p:sp>
        <p:nvSpPr>
          <p:cNvPr id="57359" name="平行四辺形 23"/>
          <p:cNvSpPr>
            <a:spLocks noChangeArrowheads="1"/>
          </p:cNvSpPr>
          <p:nvPr/>
        </p:nvSpPr>
        <p:spPr bwMode="auto">
          <a:xfrm rot="-5400000">
            <a:off x="5026819" y="1691481"/>
            <a:ext cx="1311275" cy="1103313"/>
          </a:xfrm>
          <a:prstGeom prst="parallelogram">
            <a:avLst>
              <a:gd name="adj" fmla="val 11060"/>
            </a:avLst>
          </a:prstGeom>
          <a:solidFill>
            <a:srgbClr val="FF9999"/>
          </a:solidFill>
          <a:ln w="6350" algn="ctr">
            <a:solidFill>
              <a:schemeClr val="tx1"/>
            </a:solidFill>
            <a:round/>
            <a:headEnd/>
            <a:tailEnd/>
          </a:ln>
          <a:effectLst>
            <a:outerShdw dist="38100" dir="2700000" algn="tl" rotWithShape="0">
              <a:srgbClr val="000000">
                <a:alpha val="39998"/>
              </a:srgbClr>
            </a:outerShdw>
          </a:effectLst>
        </p:spPr>
        <p:txBody>
          <a:bodyPr vert="eaVert" lIns="90000" tIns="46800" rIns="9000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2000">
              <a:solidFill>
                <a:schemeClr val="tx2"/>
              </a:solidFill>
              <a:latin typeface="ＭＳ Ｐゴシック" panose="020B0600070205080204" pitchFamily="50" charset="-128"/>
            </a:endParaRPr>
          </a:p>
        </p:txBody>
      </p:sp>
      <p:sp>
        <p:nvSpPr>
          <p:cNvPr id="57360" name="Text Box 5"/>
          <p:cNvSpPr txBox="1">
            <a:spLocks noChangeArrowheads="1"/>
          </p:cNvSpPr>
          <p:nvPr/>
        </p:nvSpPr>
        <p:spPr bwMode="gray">
          <a:xfrm rot="287636">
            <a:off x="5068888" y="1879600"/>
            <a:ext cx="11541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b="1">
                <a:latin typeface="ＭＳ Ｐゴシック" panose="020B0600070205080204" pitchFamily="50" charset="-128"/>
              </a:rPr>
              <a:t>利用ガイド</a:t>
            </a:r>
            <a:br>
              <a:rPr lang="ja-JP" altLang="en-US" sz="1600" b="1">
                <a:latin typeface="ＭＳ Ｐゴシック" panose="020B0600070205080204" pitchFamily="50" charset="-128"/>
              </a:rPr>
            </a:br>
            <a:r>
              <a:rPr lang="ja-JP" altLang="en-US" sz="1600" b="1">
                <a:latin typeface="ＭＳ Ｐゴシック" panose="020B0600070205080204" pitchFamily="50" charset="-128"/>
              </a:rPr>
              <a:t>（利用編）</a:t>
            </a:r>
          </a:p>
        </p:txBody>
      </p:sp>
      <p:sp>
        <p:nvSpPr>
          <p:cNvPr id="57362" name="タイトル 1"/>
          <p:cNvSpPr txBox="1">
            <a:spLocks/>
          </p:cNvSpPr>
          <p:nvPr/>
        </p:nvSpPr>
        <p:spPr bwMode="auto">
          <a:xfrm>
            <a:off x="57150" y="-84138"/>
            <a:ext cx="8324850" cy="89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3.3</a:t>
            </a:r>
            <a:r>
              <a:rPr lang="ja-JP" altLang="en-US" sz="2600" b="1">
                <a:solidFill>
                  <a:schemeClr val="tx2"/>
                </a:solidFill>
                <a:latin typeface="HGPｺﾞｼｯｸM" panose="020B0600000000000000" pitchFamily="50" charset="-128"/>
                <a:ea typeface="HGPｺﾞｼｯｸM" panose="020B0600000000000000" pitchFamily="50" charset="-128"/>
              </a:rPr>
              <a:t>非機能要求グレードのコンテンツ</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(1)</a:t>
            </a:r>
            <a:r>
              <a:rPr lang="ja-JP" altLang="en-US" sz="2600" b="1">
                <a:solidFill>
                  <a:schemeClr val="tx2"/>
                </a:solidFill>
                <a:latin typeface="HGPｺﾞｼｯｸM" panose="020B0600000000000000" pitchFamily="50" charset="-128"/>
                <a:ea typeface="HGPｺﾞｼｯｸM" panose="020B0600000000000000" pitchFamily="50" charset="-128"/>
              </a:rPr>
              <a:t>利用ガイド（利用編、解説編）</a:t>
            </a:r>
            <a:endParaRPr lang="en-US" altLang="ja-JP" sz="2600" b="1">
              <a:solidFill>
                <a:schemeClr val="tx2"/>
              </a:solidFill>
              <a:latin typeface="HGPｺﾞｼｯｸM" panose="020B0600000000000000" pitchFamily="50" charset="-128"/>
              <a:ea typeface="HGPｺﾞｼｯｸM" panose="020B0600000000000000" pitchFamily="50" charset="-128"/>
            </a:endParaRPr>
          </a:p>
        </p:txBody>
      </p:sp>
      <p:sp>
        <p:nvSpPr>
          <p:cNvPr id="19"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3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 y="2825750"/>
            <a:ext cx="8274050"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sp>
        <p:nvSpPr>
          <p:cNvPr id="59395" name="Rectangle 3"/>
          <p:cNvSpPr>
            <a:spLocks noGrp="1" noChangeArrowheads="1"/>
          </p:cNvSpPr>
          <p:nvPr>
            <p:ph type="body" idx="4294967295"/>
          </p:nvPr>
        </p:nvSpPr>
        <p:spPr>
          <a:xfrm>
            <a:off x="184150" y="979488"/>
            <a:ext cx="8959850" cy="812800"/>
          </a:xfrm>
        </p:spPr>
        <p:txBody>
          <a:bodyPr lIns="0" tIns="0" rIns="0" bIns="0">
            <a:spAutoFit/>
          </a:bodyPr>
          <a:lstStyle/>
          <a:p>
            <a:pPr marL="185738" indent="-185738"/>
            <a:r>
              <a:rPr lang="ja-JP" altLang="en-US">
                <a:latin typeface="HGPｺﾞｼｯｸM" panose="020B0600000000000000" pitchFamily="50" charset="-128"/>
                <a:ea typeface="HGPｺﾞｼｯｸM" panose="020B0600000000000000" pitchFamily="50" charset="-128"/>
              </a:rPr>
              <a:t>システム基盤に関わる非機能要求項目と要求レベルを一覧化した表</a:t>
            </a:r>
          </a:p>
          <a:p>
            <a:pPr marL="569913" lvl="1" indent="-193675">
              <a:buFont typeface="Wingdings" panose="05000000000000000000" pitchFamily="2" charset="2"/>
              <a:buNone/>
            </a:pPr>
            <a:r>
              <a:rPr lang="ja-JP" altLang="en-US" sz="2400">
                <a:latin typeface="HGPｺﾞｼｯｸM" panose="020B0600000000000000" pitchFamily="50" charset="-128"/>
                <a:ea typeface="HGPｺﾞｼｯｸM" panose="020B0600000000000000" pitchFamily="50" charset="-128"/>
              </a:rPr>
              <a:t>ユーザ／ベンダが合意すべき非機能要求を網羅</a:t>
            </a:r>
          </a:p>
        </p:txBody>
      </p:sp>
      <p:sp>
        <p:nvSpPr>
          <p:cNvPr id="59396" name="AutoShape 6"/>
          <p:cNvSpPr>
            <a:spLocks noChangeArrowheads="1"/>
          </p:cNvSpPr>
          <p:nvPr/>
        </p:nvSpPr>
        <p:spPr bwMode="gray">
          <a:xfrm>
            <a:off x="457200" y="2830513"/>
            <a:ext cx="2616200" cy="1422400"/>
          </a:xfrm>
          <a:prstGeom prst="roundRect">
            <a:avLst>
              <a:gd name="adj" fmla="val 840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59397" name="AutoShape 7"/>
          <p:cNvSpPr>
            <a:spLocks noChangeArrowheads="1"/>
          </p:cNvSpPr>
          <p:nvPr/>
        </p:nvSpPr>
        <p:spPr bwMode="gray">
          <a:xfrm>
            <a:off x="3797300" y="2830513"/>
            <a:ext cx="1955800" cy="1460500"/>
          </a:xfrm>
          <a:prstGeom prst="roundRect">
            <a:avLst>
              <a:gd name="adj" fmla="val 840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59398" name="Text Box 63"/>
          <p:cNvSpPr txBox="1">
            <a:spLocks noChangeArrowheads="1"/>
          </p:cNvSpPr>
          <p:nvPr/>
        </p:nvSpPr>
        <p:spPr bwMode="gray">
          <a:xfrm>
            <a:off x="1052513" y="4024313"/>
            <a:ext cx="1511300"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nchorCtr="1">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b="1" u="sng">
                <a:solidFill>
                  <a:srgbClr val="AA2C2C"/>
                </a:solidFill>
                <a:latin typeface="ＭＳ Ｐゴシック" panose="020B0600070205080204" pitchFamily="50" charset="-128"/>
              </a:rPr>
              <a:t>要求項目</a:t>
            </a:r>
          </a:p>
        </p:txBody>
      </p:sp>
      <p:sp>
        <p:nvSpPr>
          <p:cNvPr id="59399" name="Text Box 65"/>
          <p:cNvSpPr txBox="1">
            <a:spLocks noChangeArrowheads="1"/>
          </p:cNvSpPr>
          <p:nvPr/>
        </p:nvSpPr>
        <p:spPr bwMode="gray">
          <a:xfrm>
            <a:off x="3840163" y="4027488"/>
            <a:ext cx="1766887"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b="1" u="sng">
                <a:solidFill>
                  <a:srgbClr val="AA2C2C"/>
                </a:solidFill>
                <a:latin typeface="ＭＳ Ｐゴシック" panose="020B0600070205080204" pitchFamily="50" charset="-128"/>
              </a:rPr>
              <a:t>要求レベル</a:t>
            </a:r>
          </a:p>
        </p:txBody>
      </p:sp>
      <p:sp>
        <p:nvSpPr>
          <p:cNvPr id="59400" name="Text Box 66"/>
          <p:cNvSpPr txBox="1">
            <a:spLocks noChangeArrowheads="1"/>
          </p:cNvSpPr>
          <p:nvPr/>
        </p:nvSpPr>
        <p:spPr bwMode="gray">
          <a:xfrm>
            <a:off x="3956050" y="4530725"/>
            <a:ext cx="427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800">
                <a:solidFill>
                  <a:srgbClr val="103D7E"/>
                </a:solidFill>
                <a:latin typeface="ＭＳ Ｐゴシック" panose="020B0600070205080204" pitchFamily="50" charset="-128"/>
              </a:rPr>
              <a:t>低</a:t>
            </a:r>
          </a:p>
        </p:txBody>
      </p:sp>
      <p:sp>
        <p:nvSpPr>
          <p:cNvPr id="59401" name="AutoShape 67"/>
          <p:cNvSpPr>
            <a:spLocks noChangeArrowheads="1"/>
          </p:cNvSpPr>
          <p:nvPr/>
        </p:nvSpPr>
        <p:spPr bwMode="gray">
          <a:xfrm rot="3649761">
            <a:off x="1212056" y="2507457"/>
            <a:ext cx="849313" cy="260350"/>
          </a:xfrm>
          <a:prstGeom prst="triangle">
            <a:avLst>
              <a:gd name="adj" fmla="val 0"/>
            </a:avLst>
          </a:prstGeom>
          <a:solidFill>
            <a:srgbClr val="131A1F"/>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59402" name="AutoShape 68"/>
          <p:cNvSpPr>
            <a:spLocks noChangeArrowheads="1"/>
          </p:cNvSpPr>
          <p:nvPr/>
        </p:nvSpPr>
        <p:spPr bwMode="gray">
          <a:xfrm>
            <a:off x="254000" y="1800225"/>
            <a:ext cx="3317875" cy="812800"/>
          </a:xfrm>
          <a:prstGeom prst="roundRect">
            <a:avLst>
              <a:gd name="adj" fmla="val 16667"/>
            </a:avLst>
          </a:prstGeom>
          <a:solidFill>
            <a:srgbClr val="AA2C2C"/>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b="1">
                <a:solidFill>
                  <a:schemeClr val="bg1"/>
                </a:solidFill>
                <a:latin typeface="ＭＳ Ｐゴシック" panose="020B0600070205080204" pitchFamily="50" charset="-128"/>
              </a:rPr>
              <a:t>開発契約までに確認が</a:t>
            </a:r>
          </a:p>
          <a:p>
            <a:pPr algn="ctr" eaLnBrk="1" hangingPunct="1">
              <a:spcBef>
                <a:spcPct val="0"/>
              </a:spcBef>
              <a:buClrTx/>
              <a:buFontTx/>
              <a:buNone/>
            </a:pPr>
            <a:r>
              <a:rPr lang="ja-JP" altLang="en-US" b="1">
                <a:solidFill>
                  <a:schemeClr val="bg1"/>
                </a:solidFill>
                <a:latin typeface="ＭＳ Ｐゴシック" panose="020B0600070205080204" pitchFamily="50" charset="-128"/>
              </a:rPr>
              <a:t>必要な要求項目</a:t>
            </a:r>
          </a:p>
        </p:txBody>
      </p:sp>
      <p:sp>
        <p:nvSpPr>
          <p:cNvPr id="59403" name="AutoShape 69"/>
          <p:cNvSpPr>
            <a:spLocks noChangeArrowheads="1"/>
          </p:cNvSpPr>
          <p:nvPr/>
        </p:nvSpPr>
        <p:spPr bwMode="gray">
          <a:xfrm rot="3649761">
            <a:off x="4806156" y="2507457"/>
            <a:ext cx="849313" cy="260350"/>
          </a:xfrm>
          <a:prstGeom prst="triangle">
            <a:avLst>
              <a:gd name="adj" fmla="val 0"/>
            </a:avLst>
          </a:prstGeom>
          <a:solidFill>
            <a:srgbClr val="131A1F"/>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59404" name="AutoShape 70"/>
          <p:cNvSpPr>
            <a:spLocks noChangeArrowheads="1"/>
          </p:cNvSpPr>
          <p:nvPr/>
        </p:nvSpPr>
        <p:spPr bwMode="gray">
          <a:xfrm>
            <a:off x="3695700" y="1800225"/>
            <a:ext cx="3622675" cy="812800"/>
          </a:xfrm>
          <a:prstGeom prst="roundRect">
            <a:avLst>
              <a:gd name="adj" fmla="val 16667"/>
            </a:avLst>
          </a:prstGeom>
          <a:solidFill>
            <a:srgbClr val="AA2C2C"/>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b="1">
                <a:solidFill>
                  <a:schemeClr val="bg1"/>
                </a:solidFill>
                <a:latin typeface="ＭＳ Ｐゴシック" panose="020B0600070205080204" pitchFamily="50" charset="-128"/>
              </a:rPr>
              <a:t>要求レベルにより具体的な</a:t>
            </a:r>
          </a:p>
          <a:p>
            <a:pPr algn="ctr" eaLnBrk="1" hangingPunct="1">
              <a:spcBef>
                <a:spcPct val="0"/>
              </a:spcBef>
              <a:buClrTx/>
              <a:buFontTx/>
              <a:buNone/>
            </a:pPr>
            <a:r>
              <a:rPr lang="ja-JP" altLang="en-US" b="1">
                <a:solidFill>
                  <a:schemeClr val="bg1"/>
                </a:solidFill>
                <a:latin typeface="ＭＳ Ｐゴシック" panose="020B0600070205080204" pitchFamily="50" charset="-128"/>
              </a:rPr>
              <a:t>選択肢を提示</a:t>
            </a:r>
          </a:p>
        </p:txBody>
      </p:sp>
      <p:sp>
        <p:nvSpPr>
          <p:cNvPr id="59405" name="Line 71"/>
          <p:cNvSpPr>
            <a:spLocks noChangeShapeType="1"/>
          </p:cNvSpPr>
          <p:nvPr/>
        </p:nvSpPr>
        <p:spPr bwMode="gray">
          <a:xfrm flipV="1">
            <a:off x="3857625" y="4475163"/>
            <a:ext cx="1919288" cy="28575"/>
          </a:xfrm>
          <a:prstGeom prst="line">
            <a:avLst/>
          </a:prstGeom>
          <a:noFill/>
          <a:ln w="76200">
            <a:solidFill>
              <a:srgbClr val="103D7E"/>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59406" name="Text Box 72"/>
          <p:cNvSpPr txBox="1">
            <a:spLocks noChangeArrowheads="1"/>
          </p:cNvSpPr>
          <p:nvPr/>
        </p:nvSpPr>
        <p:spPr bwMode="gray">
          <a:xfrm>
            <a:off x="5238750" y="4530725"/>
            <a:ext cx="427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800">
                <a:solidFill>
                  <a:srgbClr val="103D7E"/>
                </a:solidFill>
                <a:latin typeface="ＭＳ Ｐゴシック" panose="020B0600070205080204" pitchFamily="50" charset="-128"/>
              </a:rPr>
              <a:t>高</a:t>
            </a:r>
          </a:p>
        </p:txBody>
      </p:sp>
      <p:sp>
        <p:nvSpPr>
          <p:cNvPr id="59407" name="AutoShape 75"/>
          <p:cNvSpPr>
            <a:spLocks noChangeArrowheads="1"/>
          </p:cNvSpPr>
          <p:nvPr/>
        </p:nvSpPr>
        <p:spPr bwMode="gray">
          <a:xfrm>
            <a:off x="3098800" y="2830513"/>
            <a:ext cx="114300" cy="1460500"/>
          </a:xfrm>
          <a:prstGeom prst="roundRect">
            <a:avLst>
              <a:gd name="adj" fmla="val 840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59408" name="AutoShape 76"/>
          <p:cNvSpPr>
            <a:spLocks noChangeArrowheads="1"/>
          </p:cNvSpPr>
          <p:nvPr/>
        </p:nvSpPr>
        <p:spPr bwMode="gray">
          <a:xfrm>
            <a:off x="3238500" y="2830513"/>
            <a:ext cx="114300" cy="1460500"/>
          </a:xfrm>
          <a:prstGeom prst="roundRect">
            <a:avLst>
              <a:gd name="adj" fmla="val 840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59409" name="Line 77"/>
          <p:cNvSpPr>
            <a:spLocks noChangeShapeType="1"/>
          </p:cNvSpPr>
          <p:nvPr/>
        </p:nvSpPr>
        <p:spPr bwMode="gray">
          <a:xfrm flipV="1">
            <a:off x="1182688" y="4237038"/>
            <a:ext cx="1966912" cy="1025525"/>
          </a:xfrm>
          <a:prstGeom prst="line">
            <a:avLst/>
          </a:prstGeom>
          <a:noFill/>
          <a:ln w="57150">
            <a:solidFill>
              <a:srgbClr val="2D2D8B"/>
            </a:solidFill>
            <a:round/>
            <a:headEnd/>
            <a:tailEnd type="triangle" w="med" len="med"/>
          </a:ln>
          <a:extLst>
            <a:ext uri="{909E8E84-426E-40DD-AFC4-6F175D3DCCD1}">
              <a14:hiddenFill xmlns:a14="http://schemas.microsoft.com/office/drawing/2010/main">
                <a:noFill/>
              </a14:hiddenFill>
            </a:ext>
          </a:extLst>
        </p:spPr>
        <p:txBody>
          <a:bodyPr lIns="288000" tIns="90000" rIns="288000" bIns="90000" anchor="ctr"/>
          <a:lstStyle/>
          <a:p>
            <a:endParaRPr lang="ja-JP" altLang="en-US"/>
          </a:p>
        </p:txBody>
      </p:sp>
      <p:sp>
        <p:nvSpPr>
          <p:cNvPr id="59410" name="Text Box 78"/>
          <p:cNvSpPr txBox="1">
            <a:spLocks noChangeArrowheads="1"/>
          </p:cNvSpPr>
          <p:nvPr/>
        </p:nvSpPr>
        <p:spPr bwMode="gray">
          <a:xfrm>
            <a:off x="80963" y="5165725"/>
            <a:ext cx="2160587" cy="1169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1">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b="1" u="sng">
                <a:solidFill>
                  <a:srgbClr val="AA2C2C"/>
                </a:solidFill>
                <a:latin typeface="ＭＳ Ｐゴシック" panose="020B0600070205080204" pitchFamily="50" charset="-128"/>
              </a:rPr>
              <a:t>重複項目</a:t>
            </a:r>
            <a:br>
              <a:rPr lang="ja-JP" altLang="en-US" b="1">
                <a:solidFill>
                  <a:srgbClr val="AA2C2C"/>
                </a:solidFill>
                <a:latin typeface="ＭＳ Ｐゴシック" panose="020B0600070205080204" pitchFamily="50" charset="-128"/>
              </a:rPr>
            </a:br>
            <a:r>
              <a:rPr lang="ja-JP" altLang="en-US" sz="1600">
                <a:latin typeface="ＭＳ Ｐゴシック" panose="020B0600070205080204" pitchFamily="50" charset="-128"/>
              </a:rPr>
              <a:t>他の大項目に同じ項目があるかどうかの識別</a:t>
            </a:r>
            <a:br>
              <a:rPr lang="en-US" altLang="ja-JP" sz="1600">
                <a:latin typeface="ＭＳ Ｐゴシック" panose="020B0600070205080204" pitchFamily="50" charset="-128"/>
              </a:rPr>
            </a:br>
            <a:r>
              <a:rPr lang="en-US" altLang="ja-JP" sz="1600" b="1">
                <a:latin typeface="ＭＳ Ｐゴシック" panose="020B0600070205080204" pitchFamily="50" charset="-128"/>
              </a:rPr>
              <a:t>8</a:t>
            </a:r>
            <a:r>
              <a:rPr lang="ja-JP" altLang="en-US" sz="1600" b="1">
                <a:latin typeface="ＭＳ Ｐゴシック" panose="020B0600070205080204" pitchFamily="50" charset="-128"/>
              </a:rPr>
              <a:t>項目</a:t>
            </a:r>
          </a:p>
        </p:txBody>
      </p:sp>
      <p:sp>
        <p:nvSpPr>
          <p:cNvPr id="59411" name="Line 79"/>
          <p:cNvSpPr>
            <a:spLocks noChangeShapeType="1"/>
          </p:cNvSpPr>
          <p:nvPr/>
        </p:nvSpPr>
        <p:spPr bwMode="gray">
          <a:xfrm flipV="1">
            <a:off x="2482850" y="4325938"/>
            <a:ext cx="819150" cy="909637"/>
          </a:xfrm>
          <a:prstGeom prst="line">
            <a:avLst/>
          </a:prstGeom>
          <a:noFill/>
          <a:ln w="57150">
            <a:solidFill>
              <a:srgbClr val="2D2D8B"/>
            </a:solidFill>
            <a:round/>
            <a:headEnd/>
            <a:tailEnd type="triangle" w="med" len="med"/>
          </a:ln>
          <a:extLst>
            <a:ext uri="{909E8E84-426E-40DD-AFC4-6F175D3DCCD1}">
              <a14:hiddenFill xmlns:a14="http://schemas.microsoft.com/office/drawing/2010/main">
                <a:noFill/>
              </a14:hiddenFill>
            </a:ext>
          </a:extLst>
        </p:spPr>
        <p:txBody>
          <a:bodyPr lIns="288000" tIns="90000" rIns="288000" bIns="90000" anchor="ctr"/>
          <a:lstStyle/>
          <a:p>
            <a:endParaRPr lang="ja-JP" altLang="en-US"/>
          </a:p>
        </p:txBody>
      </p:sp>
      <p:sp>
        <p:nvSpPr>
          <p:cNvPr id="59412" name="Text Box 80"/>
          <p:cNvSpPr txBox="1">
            <a:spLocks noChangeArrowheads="1"/>
          </p:cNvSpPr>
          <p:nvPr/>
        </p:nvSpPr>
        <p:spPr bwMode="gray">
          <a:xfrm>
            <a:off x="2166938" y="5165725"/>
            <a:ext cx="2052637" cy="1416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1">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b="1" u="sng">
                <a:solidFill>
                  <a:srgbClr val="AA2C2C"/>
                </a:solidFill>
                <a:latin typeface="ＭＳ Ｐゴシック" panose="020B0600070205080204" pitchFamily="50" charset="-128"/>
              </a:rPr>
              <a:t>重要項目</a:t>
            </a:r>
            <a:br>
              <a:rPr lang="ja-JP" altLang="en-US" b="1">
                <a:solidFill>
                  <a:srgbClr val="AA2C2C"/>
                </a:solidFill>
                <a:latin typeface="ＭＳ Ｐゴシック" panose="020B0600070205080204" pitchFamily="50" charset="-128"/>
              </a:rPr>
            </a:br>
            <a:r>
              <a:rPr lang="en-US" altLang="ja-JP" sz="1600">
                <a:latin typeface="ＭＳ Ｐゴシック" panose="020B0600070205080204" pitchFamily="50" charset="-128"/>
              </a:rPr>
              <a:t>QCD</a:t>
            </a:r>
            <a:r>
              <a:rPr lang="ja-JP" altLang="en-US" sz="1600">
                <a:latin typeface="ＭＳ Ｐゴシック" panose="020B0600070205080204" pitchFamily="50" charset="-128"/>
              </a:rPr>
              <a:t>に大きな影響がある項目（グレード表対象項目）</a:t>
            </a:r>
            <a:br>
              <a:rPr lang="en-US" altLang="ja-JP" sz="1600">
                <a:latin typeface="ＭＳ Ｐゴシック" panose="020B0600070205080204" pitchFamily="50" charset="-128"/>
              </a:rPr>
            </a:br>
            <a:r>
              <a:rPr lang="en-US" altLang="ja-JP" sz="1600" b="1">
                <a:latin typeface="ＭＳ Ｐゴシック" panose="020B0600070205080204" pitchFamily="50" charset="-128"/>
              </a:rPr>
              <a:t>92</a:t>
            </a:r>
            <a:r>
              <a:rPr lang="ja-JP" altLang="en-US" sz="1600" b="1">
                <a:latin typeface="ＭＳ Ｐゴシック" panose="020B0600070205080204" pitchFamily="50" charset="-128"/>
              </a:rPr>
              <a:t>項目</a:t>
            </a:r>
            <a:endParaRPr lang="en-US" altLang="ja-JP" sz="1600" b="1">
              <a:latin typeface="ＭＳ Ｐゴシック" panose="020B0600070205080204" pitchFamily="50" charset="-128"/>
            </a:endParaRPr>
          </a:p>
        </p:txBody>
      </p:sp>
      <p:sp>
        <p:nvSpPr>
          <p:cNvPr id="59413" name="AutoShape 81"/>
          <p:cNvSpPr>
            <a:spLocks noChangeArrowheads="1"/>
          </p:cNvSpPr>
          <p:nvPr/>
        </p:nvSpPr>
        <p:spPr bwMode="gray">
          <a:xfrm>
            <a:off x="5765800" y="2830513"/>
            <a:ext cx="114300" cy="1460500"/>
          </a:xfrm>
          <a:prstGeom prst="roundRect">
            <a:avLst>
              <a:gd name="adj" fmla="val 840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59414" name="Line 82"/>
          <p:cNvSpPr>
            <a:spLocks noChangeShapeType="1"/>
          </p:cNvSpPr>
          <p:nvPr/>
        </p:nvSpPr>
        <p:spPr bwMode="gray">
          <a:xfrm flipH="1" flipV="1">
            <a:off x="5842000" y="4351338"/>
            <a:ext cx="747713" cy="893762"/>
          </a:xfrm>
          <a:prstGeom prst="line">
            <a:avLst/>
          </a:prstGeom>
          <a:noFill/>
          <a:ln w="57150">
            <a:solidFill>
              <a:srgbClr val="2D2D8B"/>
            </a:solidFill>
            <a:round/>
            <a:headEnd/>
            <a:tailEnd type="triangle" w="med" len="med"/>
          </a:ln>
          <a:extLst>
            <a:ext uri="{909E8E84-426E-40DD-AFC4-6F175D3DCCD1}">
              <a14:hiddenFill xmlns:a14="http://schemas.microsoft.com/office/drawing/2010/main">
                <a:noFill/>
              </a14:hiddenFill>
            </a:ext>
          </a:extLst>
        </p:spPr>
        <p:txBody>
          <a:bodyPr lIns="288000" tIns="90000" rIns="288000" bIns="90000" anchor="ctr"/>
          <a:lstStyle/>
          <a:p>
            <a:endParaRPr lang="ja-JP" altLang="en-US"/>
          </a:p>
        </p:txBody>
      </p:sp>
      <p:sp>
        <p:nvSpPr>
          <p:cNvPr id="59415" name="Text Box 83"/>
          <p:cNvSpPr txBox="1">
            <a:spLocks noChangeArrowheads="1"/>
          </p:cNvSpPr>
          <p:nvPr/>
        </p:nvSpPr>
        <p:spPr bwMode="gray">
          <a:xfrm>
            <a:off x="6438900" y="5141913"/>
            <a:ext cx="2690813" cy="11699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1">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b="1" u="sng">
                <a:solidFill>
                  <a:srgbClr val="AA2C2C"/>
                </a:solidFill>
                <a:latin typeface="ＭＳ Ｐゴシック" panose="020B0600070205080204" pitchFamily="50" charset="-128"/>
              </a:rPr>
              <a:t>運用コストへの影響</a:t>
            </a:r>
            <a:br>
              <a:rPr lang="ja-JP" altLang="en-US" b="1">
                <a:solidFill>
                  <a:srgbClr val="AA2C2C"/>
                </a:solidFill>
                <a:latin typeface="ＭＳ Ｐゴシック" panose="020B0600070205080204" pitchFamily="50" charset="-128"/>
              </a:rPr>
            </a:br>
            <a:r>
              <a:rPr lang="ja-JP" altLang="en-US" sz="1600">
                <a:latin typeface="ＭＳ Ｐゴシック" panose="020B0600070205080204" pitchFamily="50" charset="-128"/>
              </a:rPr>
              <a:t>要求レベルに要するコストと</a:t>
            </a:r>
            <a:br>
              <a:rPr lang="en-US" altLang="ja-JP" sz="1600">
                <a:latin typeface="ＭＳ Ｐゴシック" panose="020B0600070205080204" pitchFamily="50" charset="-128"/>
              </a:rPr>
            </a:br>
            <a:r>
              <a:rPr lang="ja-JP" altLang="en-US" sz="1600">
                <a:latin typeface="ＭＳ Ｐゴシック" panose="020B0600070205080204" pitchFamily="50" charset="-128"/>
              </a:rPr>
              <a:t>運用コストとの間にトレード</a:t>
            </a:r>
            <a:br>
              <a:rPr lang="en-US" altLang="ja-JP" sz="1600">
                <a:latin typeface="ＭＳ Ｐゴシック" panose="020B0600070205080204" pitchFamily="50" charset="-128"/>
              </a:rPr>
            </a:br>
            <a:r>
              <a:rPr lang="ja-JP" altLang="en-US" sz="1600">
                <a:latin typeface="ＭＳ Ｐゴシック" panose="020B0600070205080204" pitchFamily="50" charset="-128"/>
              </a:rPr>
              <a:t>オフがある項目を示す</a:t>
            </a:r>
          </a:p>
        </p:txBody>
      </p:sp>
      <p:sp>
        <p:nvSpPr>
          <p:cNvPr id="59416" name="AutoShape 84"/>
          <p:cNvSpPr>
            <a:spLocks noChangeArrowheads="1"/>
          </p:cNvSpPr>
          <p:nvPr/>
        </p:nvSpPr>
        <p:spPr bwMode="gray">
          <a:xfrm>
            <a:off x="5918200" y="2830513"/>
            <a:ext cx="2857500" cy="1460500"/>
          </a:xfrm>
          <a:prstGeom prst="roundRect">
            <a:avLst>
              <a:gd name="adj" fmla="val 840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59417" name="Text Box 12"/>
          <p:cNvSpPr txBox="1">
            <a:spLocks noChangeArrowheads="1"/>
          </p:cNvSpPr>
          <p:nvPr/>
        </p:nvSpPr>
        <p:spPr bwMode="gray">
          <a:xfrm>
            <a:off x="6826250" y="4078288"/>
            <a:ext cx="1949450" cy="406400"/>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b="1" u="sng">
                <a:solidFill>
                  <a:srgbClr val="AA2C2C"/>
                </a:solidFill>
                <a:latin typeface="ＭＳ Ｐゴシック" panose="020B0600070205080204" pitchFamily="50" charset="-128"/>
              </a:rPr>
              <a:t>備考（説明）</a:t>
            </a:r>
          </a:p>
        </p:txBody>
      </p:sp>
      <p:sp>
        <p:nvSpPr>
          <p:cNvPr id="59418" name="AutoShape 76"/>
          <p:cNvSpPr>
            <a:spLocks noChangeArrowheads="1"/>
          </p:cNvSpPr>
          <p:nvPr/>
        </p:nvSpPr>
        <p:spPr bwMode="gray">
          <a:xfrm>
            <a:off x="3400425" y="2830513"/>
            <a:ext cx="355600" cy="1460500"/>
          </a:xfrm>
          <a:prstGeom prst="roundRect">
            <a:avLst>
              <a:gd name="adj" fmla="val 840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59419" name="Text Box 80"/>
          <p:cNvSpPr txBox="1">
            <a:spLocks noChangeArrowheads="1"/>
          </p:cNvSpPr>
          <p:nvPr/>
        </p:nvSpPr>
        <p:spPr bwMode="gray">
          <a:xfrm>
            <a:off x="4068763" y="5165725"/>
            <a:ext cx="2468562" cy="1169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1">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b="1" u="sng">
                <a:solidFill>
                  <a:srgbClr val="AA2C2C"/>
                </a:solidFill>
                <a:latin typeface="ＭＳ Ｐゴシック" panose="020B0600070205080204" pitchFamily="50" charset="-128"/>
              </a:rPr>
              <a:t>メトリクス（指標）</a:t>
            </a:r>
            <a:br>
              <a:rPr lang="ja-JP" altLang="en-US" sz="2000">
                <a:solidFill>
                  <a:srgbClr val="AA2C2C"/>
                </a:solidFill>
                <a:latin typeface="ＭＳ Ｐゴシック" panose="020B0600070205080204" pitchFamily="50" charset="-128"/>
              </a:rPr>
            </a:br>
            <a:r>
              <a:rPr lang="ja-JP" altLang="en-US" sz="1600">
                <a:latin typeface="ＭＳ Ｐゴシック" panose="020B0600070205080204" pitchFamily="50" charset="-128"/>
              </a:rPr>
              <a:t>当該項目を定量的に表現するための指標</a:t>
            </a:r>
            <a:br>
              <a:rPr lang="en-US" altLang="ja-JP" sz="1600">
                <a:latin typeface="ＭＳ Ｐゴシック" panose="020B0600070205080204" pitchFamily="50" charset="-128"/>
              </a:rPr>
            </a:br>
            <a:r>
              <a:rPr lang="en-US" altLang="ja-JP" sz="1600" b="1">
                <a:latin typeface="ＭＳ Ｐゴシック" panose="020B0600070205080204" pitchFamily="50" charset="-128"/>
              </a:rPr>
              <a:t>238</a:t>
            </a:r>
            <a:r>
              <a:rPr lang="ja-JP" altLang="en-US" sz="1600" b="1">
                <a:latin typeface="ＭＳ Ｐゴシック" panose="020B0600070205080204" pitchFamily="50" charset="-128"/>
              </a:rPr>
              <a:t>メトリクス</a:t>
            </a:r>
            <a:endParaRPr lang="ja-JP" altLang="en-US" sz="1400" b="1">
              <a:latin typeface="ＭＳ Ｐゴシック" panose="020B0600070205080204" pitchFamily="50" charset="-128"/>
            </a:endParaRPr>
          </a:p>
        </p:txBody>
      </p:sp>
      <p:sp>
        <p:nvSpPr>
          <p:cNvPr id="59420" name="Line 79"/>
          <p:cNvSpPr>
            <a:spLocks noChangeShapeType="1"/>
          </p:cNvSpPr>
          <p:nvPr/>
        </p:nvSpPr>
        <p:spPr bwMode="gray">
          <a:xfrm flipH="1" flipV="1">
            <a:off x="3541713" y="4356100"/>
            <a:ext cx="868362" cy="869950"/>
          </a:xfrm>
          <a:prstGeom prst="line">
            <a:avLst/>
          </a:prstGeom>
          <a:noFill/>
          <a:ln w="57150">
            <a:solidFill>
              <a:srgbClr val="2D2D8B"/>
            </a:solidFill>
            <a:round/>
            <a:headEnd/>
            <a:tailEnd type="triangle" w="med" len="med"/>
          </a:ln>
          <a:extLst>
            <a:ext uri="{909E8E84-426E-40DD-AFC4-6F175D3DCCD1}">
              <a14:hiddenFill xmlns:a14="http://schemas.microsoft.com/office/drawing/2010/main">
                <a:noFill/>
              </a14:hiddenFill>
            </a:ext>
          </a:extLst>
        </p:spPr>
        <p:txBody>
          <a:bodyPr lIns="288000" tIns="90000" rIns="288000" bIns="90000" anchor="ctr"/>
          <a:lstStyle/>
          <a:p>
            <a:endParaRPr lang="ja-JP" altLang="en-US"/>
          </a:p>
        </p:txBody>
      </p:sp>
      <p:sp>
        <p:nvSpPr>
          <p:cNvPr id="59422" name="タイトル 1"/>
          <p:cNvSpPr txBox="1">
            <a:spLocks/>
          </p:cNvSpPr>
          <p:nvPr/>
        </p:nvSpPr>
        <p:spPr bwMode="auto">
          <a:xfrm>
            <a:off x="57150" y="-93663"/>
            <a:ext cx="8324850" cy="892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3.3</a:t>
            </a:r>
            <a:r>
              <a:rPr lang="ja-JP" altLang="en-US" sz="2600" b="1">
                <a:solidFill>
                  <a:schemeClr val="tx2"/>
                </a:solidFill>
                <a:latin typeface="HGPｺﾞｼｯｸM" panose="020B0600000000000000" pitchFamily="50" charset="-128"/>
                <a:ea typeface="HGPｺﾞｼｯｸM" panose="020B0600000000000000" pitchFamily="50" charset="-128"/>
              </a:rPr>
              <a:t>非機能要求グレードのコンテンツ</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(2)</a:t>
            </a:r>
            <a:r>
              <a:rPr lang="ja-JP" altLang="en-US" sz="2600" b="1">
                <a:solidFill>
                  <a:schemeClr val="tx2"/>
                </a:solidFill>
                <a:latin typeface="HGPｺﾞｼｯｸM" panose="020B0600000000000000" pitchFamily="50" charset="-128"/>
                <a:ea typeface="HGPｺﾞｼｯｸM" panose="020B0600000000000000" pitchFamily="50" charset="-128"/>
              </a:rPr>
              <a:t>項目一覧</a:t>
            </a:r>
            <a:endParaRPr lang="en-US" altLang="ja-JP" sz="2600" b="1">
              <a:solidFill>
                <a:schemeClr val="tx2"/>
              </a:solidFill>
              <a:latin typeface="HGPｺﾞｼｯｸM" panose="020B0600000000000000" pitchFamily="50" charset="-128"/>
              <a:ea typeface="HGPｺﾞｼｯｸM" panose="020B0600000000000000" pitchFamily="50" charset="-128"/>
            </a:endParaRPr>
          </a:p>
        </p:txBody>
      </p:sp>
      <p:sp>
        <p:nvSpPr>
          <p:cNvPr id="31"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Rectangle 3"/>
          <p:cNvSpPr txBox="1">
            <a:spLocks noChangeArrowheads="1"/>
          </p:cNvSpPr>
          <p:nvPr/>
        </p:nvSpPr>
        <p:spPr bwMode="auto">
          <a:xfrm>
            <a:off x="420688" y="1746250"/>
            <a:ext cx="8723312" cy="1071563"/>
          </a:xfrm>
          <a:prstGeom prst="rect">
            <a:avLst/>
          </a:prstGeom>
          <a:noFill/>
          <a:ln>
            <a:noFill/>
          </a:ln>
          <a:extLst/>
        </p:spPr>
        <p:txBody>
          <a:bodyPr lIns="0" tIns="0" rIns="0" bIns="0">
            <a:spAutoFit/>
          </a:bodyPr>
          <a:lstStyle>
            <a:lvl1pPr marL="185738" indent="-185738"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nSpc>
                <a:spcPct val="90000"/>
              </a:lnSpc>
              <a:spcBef>
                <a:spcPct val="20000"/>
              </a:spcBef>
              <a:buClr>
                <a:schemeClr val="hlink"/>
              </a:buClr>
              <a:buFont typeface="Wingdings" pitchFamily="2" charset="2"/>
              <a:buChar char="n"/>
              <a:defRPr/>
            </a:pPr>
            <a:r>
              <a:rPr lang="ja-JP" altLang="en-US" sz="2400" b="1" dirty="0">
                <a:solidFill>
                  <a:schemeClr val="tx1"/>
                </a:solidFill>
                <a:latin typeface="HGPｺﾞｼｯｸM" pitchFamily="50" charset="-128"/>
                <a:ea typeface="HGPｺﾞｼｯｸM" pitchFamily="50" charset="-128"/>
              </a:rPr>
              <a:t>モデルシステム</a:t>
            </a:r>
            <a:endParaRPr lang="en-US" altLang="ja-JP" sz="2400" b="1" dirty="0">
              <a:solidFill>
                <a:schemeClr val="tx1"/>
              </a:solidFill>
              <a:latin typeface="HGPｺﾞｼｯｸM" pitchFamily="50" charset="-128"/>
              <a:ea typeface="HGPｺﾞｼｯｸM" pitchFamily="50" charset="-128"/>
            </a:endParaRPr>
          </a:p>
          <a:p>
            <a:pPr marL="0" indent="0">
              <a:lnSpc>
                <a:spcPct val="90000"/>
              </a:lnSpc>
              <a:spcBef>
                <a:spcPct val="20000"/>
              </a:spcBef>
              <a:buClr>
                <a:schemeClr val="hlink"/>
              </a:buClr>
              <a:defRPr/>
            </a:pPr>
            <a:r>
              <a:rPr lang="ja-JP" altLang="en-US" sz="2400" dirty="0">
                <a:solidFill>
                  <a:schemeClr val="tx1"/>
                </a:solidFill>
                <a:latin typeface="HGPｺﾞｼｯｸM" pitchFamily="50" charset="-128"/>
                <a:ea typeface="HGPｺﾞｼｯｸM" pitchFamily="50" charset="-128"/>
              </a:rPr>
              <a:t>　</a:t>
            </a:r>
            <a:r>
              <a:rPr lang="ja-JP" altLang="en-US" sz="2200" dirty="0">
                <a:solidFill>
                  <a:schemeClr val="tx1"/>
                </a:solidFill>
                <a:latin typeface="HGPｺﾞｼｯｸM" pitchFamily="50" charset="-128"/>
                <a:ea typeface="HGPｺﾞｼｯｸM" pitchFamily="50" charset="-128"/>
              </a:rPr>
              <a:t>利用目的、規模、障害時に社会に与える影響の差で３つの</a:t>
            </a:r>
            <a:br>
              <a:rPr lang="en-US" altLang="ja-JP" sz="2200" dirty="0">
                <a:solidFill>
                  <a:schemeClr val="tx1"/>
                </a:solidFill>
                <a:latin typeface="HGPｺﾞｼｯｸM" pitchFamily="50" charset="-128"/>
                <a:ea typeface="HGPｺﾞｼｯｸM" pitchFamily="50" charset="-128"/>
              </a:rPr>
            </a:br>
            <a:r>
              <a:rPr lang="ja-JP" altLang="en-US" sz="2200" dirty="0">
                <a:solidFill>
                  <a:schemeClr val="tx1"/>
                </a:solidFill>
                <a:latin typeface="HGPｺﾞｼｯｸM" pitchFamily="50" charset="-128"/>
                <a:ea typeface="HGPｺﾞｼｯｸM" pitchFamily="50" charset="-128"/>
              </a:rPr>
              <a:t>　</a:t>
            </a:r>
            <a:r>
              <a:rPr lang="ja-JP" altLang="en-US" sz="2200" b="1" dirty="0">
                <a:solidFill>
                  <a:srgbClr val="FF0000"/>
                </a:solidFill>
                <a:latin typeface="HGPｺﾞｼｯｸM" pitchFamily="50" charset="-128"/>
                <a:ea typeface="HGPｺﾞｼｯｸM" pitchFamily="50" charset="-128"/>
              </a:rPr>
              <a:t>「モデルシステム」</a:t>
            </a:r>
            <a:r>
              <a:rPr lang="ja-JP" altLang="en-US" sz="2200" dirty="0">
                <a:solidFill>
                  <a:schemeClr val="tx1"/>
                </a:solidFill>
                <a:latin typeface="HGPｺﾞｼｯｸM" pitchFamily="50" charset="-128"/>
                <a:ea typeface="HGPｺﾞｼｯｸM" pitchFamily="50" charset="-128"/>
              </a:rPr>
              <a:t>を定義。</a:t>
            </a:r>
          </a:p>
        </p:txBody>
      </p:sp>
      <p:graphicFrame>
        <p:nvGraphicFramePr>
          <p:cNvPr id="7" name="Group 100"/>
          <p:cNvGraphicFramePr>
            <a:graphicFrameLocks noGrp="1"/>
          </p:cNvGraphicFramePr>
          <p:nvPr/>
        </p:nvGraphicFramePr>
        <p:xfrm>
          <a:off x="374650" y="2867025"/>
          <a:ext cx="8464550" cy="3687763"/>
        </p:xfrm>
        <a:graphic>
          <a:graphicData uri="http://schemas.openxmlformats.org/drawingml/2006/table">
            <a:tbl>
              <a:tblPr/>
              <a:tblGrid>
                <a:gridCol w="908050">
                  <a:extLst>
                    <a:ext uri="{9D8B030D-6E8A-4147-A177-3AD203B41FA5}">
                      <a16:colId xmlns:a16="http://schemas.microsoft.com/office/drawing/2014/main" val="20000"/>
                    </a:ext>
                  </a:extLst>
                </a:gridCol>
                <a:gridCol w="2486025">
                  <a:extLst>
                    <a:ext uri="{9D8B030D-6E8A-4147-A177-3AD203B41FA5}">
                      <a16:colId xmlns:a16="http://schemas.microsoft.com/office/drawing/2014/main" val="20001"/>
                    </a:ext>
                  </a:extLst>
                </a:gridCol>
                <a:gridCol w="2630488">
                  <a:extLst>
                    <a:ext uri="{9D8B030D-6E8A-4147-A177-3AD203B41FA5}">
                      <a16:colId xmlns:a16="http://schemas.microsoft.com/office/drawing/2014/main" val="20002"/>
                    </a:ext>
                  </a:extLst>
                </a:gridCol>
                <a:gridCol w="2439987">
                  <a:extLst>
                    <a:ext uri="{9D8B030D-6E8A-4147-A177-3AD203B41FA5}">
                      <a16:colId xmlns:a16="http://schemas.microsoft.com/office/drawing/2014/main" val="20003"/>
                    </a:ext>
                  </a:extLst>
                </a:gridCol>
              </a:tblGrid>
              <a:tr h="11557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800" b="0" i="0" u="none" strike="noStrike" cap="none" normalizeH="0" baseline="0" dirty="0">
                          <a:ln>
                            <a:noFill/>
                          </a:ln>
                          <a:solidFill>
                            <a:schemeClr val="tx1"/>
                          </a:solidFill>
                          <a:effectLst/>
                          <a:latin typeface="Arial" charset="0"/>
                          <a:ea typeface="HGP創英角ｺﾞｼｯｸUB" pitchFamily="50" charset="-128"/>
                        </a:rPr>
                        <a:t>モデル</a:t>
                      </a:r>
                      <a:br>
                        <a:rPr kumimoji="1" lang="ja-JP" altLang="en-US" sz="18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800" b="0" i="0" u="none" strike="noStrike" cap="none" normalizeH="0" baseline="0" dirty="0">
                          <a:ln>
                            <a:noFill/>
                          </a:ln>
                          <a:solidFill>
                            <a:schemeClr val="tx1"/>
                          </a:solidFill>
                          <a:effectLst/>
                          <a:latin typeface="Arial" charset="0"/>
                          <a:ea typeface="HGP創英角ｺﾞｼｯｸUB" pitchFamily="50" charset="-128"/>
                        </a:rPr>
                        <a:t>システム名</a:t>
                      </a:r>
                    </a:p>
                  </a:txBody>
                  <a:tcPr marL="39000" marR="39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800" b="0" i="0" u="none" strike="noStrike" cap="none" normalizeH="0" baseline="0" dirty="0">
                          <a:ln>
                            <a:noFill/>
                          </a:ln>
                          <a:solidFill>
                            <a:srgbClr val="FF0000"/>
                          </a:solidFill>
                          <a:effectLst/>
                          <a:latin typeface="Arial" charset="0"/>
                          <a:ea typeface="HGP創英角ｺﾞｼｯｸUB" pitchFamily="50" charset="-128"/>
                        </a:rPr>
                        <a:t>社会的影響が殆ど無いシステム</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800" b="0" i="0" u="none" strike="noStrike" cap="none" normalizeH="0" baseline="0" dirty="0">
                          <a:ln>
                            <a:noFill/>
                          </a:ln>
                          <a:solidFill>
                            <a:srgbClr val="FF0000"/>
                          </a:solidFill>
                          <a:effectLst/>
                          <a:latin typeface="Arial" charset="0"/>
                          <a:ea typeface="HGP創英角ｺﾞｼｯｸUB" pitchFamily="50" charset="-128"/>
                        </a:rPr>
                        <a:t>社会的影響が限定されるシステム</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800" b="0" i="0" u="none" strike="noStrike" cap="none" normalizeH="0" baseline="0" dirty="0">
                          <a:ln>
                            <a:noFill/>
                          </a:ln>
                          <a:solidFill>
                            <a:srgbClr val="FF0000"/>
                          </a:solidFill>
                          <a:effectLst/>
                          <a:latin typeface="Arial" charset="0"/>
                          <a:ea typeface="HGP創英角ｺﾞｼｯｸUB" pitchFamily="50" charset="-128"/>
                        </a:rPr>
                        <a:t>社会的影響が極めて</a:t>
                      </a:r>
                      <a:br>
                        <a:rPr kumimoji="1" lang="ja-JP" altLang="en-US" sz="1800" b="0" i="0" u="none" strike="noStrike" cap="none" normalizeH="0" baseline="0" dirty="0">
                          <a:ln>
                            <a:noFill/>
                          </a:ln>
                          <a:solidFill>
                            <a:srgbClr val="FF0000"/>
                          </a:solidFill>
                          <a:effectLst/>
                          <a:latin typeface="Arial" charset="0"/>
                          <a:ea typeface="HGP創英角ｺﾞｼｯｸUB" pitchFamily="50" charset="-128"/>
                        </a:rPr>
                      </a:br>
                      <a:r>
                        <a:rPr kumimoji="1" lang="ja-JP" altLang="en-US" sz="1800" b="0" i="0" u="none" strike="noStrike" cap="none" normalizeH="0" baseline="0" dirty="0">
                          <a:ln>
                            <a:noFill/>
                          </a:ln>
                          <a:solidFill>
                            <a:srgbClr val="FF0000"/>
                          </a:solidFill>
                          <a:effectLst/>
                          <a:latin typeface="Arial" charset="0"/>
                          <a:ea typeface="HGP創英角ｺﾞｼｯｸUB" pitchFamily="50" charset="-128"/>
                        </a:rPr>
                        <a:t>大きいシステム</a:t>
                      </a:r>
                    </a:p>
                  </a:txBody>
                  <a:tcPr marL="39000" marR="39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extLst>
                  <a:ext uri="{0D108BD9-81ED-4DB2-BD59-A6C34878D82A}">
                    <a16:rowId xmlns:a16="http://schemas.microsoft.com/office/drawing/2014/main" val="10000"/>
                  </a:ext>
                </a:extLst>
              </a:tr>
              <a:tr h="25320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800" b="0" i="0" u="none" strike="noStrike" cap="none" normalizeH="0" baseline="0" dirty="0">
                          <a:ln>
                            <a:noFill/>
                          </a:ln>
                          <a:solidFill>
                            <a:schemeClr val="tx1"/>
                          </a:solidFill>
                          <a:effectLst/>
                          <a:latin typeface="Arial" charset="0"/>
                          <a:ea typeface="HGP創英角ｺﾞｼｯｸUB" pitchFamily="50" charset="-128"/>
                        </a:rPr>
                        <a:t>システムの概要</a:t>
                      </a:r>
                    </a:p>
                  </a:txBody>
                  <a:tcPr marL="39000" marR="39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rgbClr val="C00000"/>
                          </a:solidFill>
                          <a:effectLst/>
                          <a:latin typeface="Arial" charset="0"/>
                          <a:ea typeface="HGP創英角ｺﾞｼｯｸUB" pitchFamily="50" charset="-128"/>
                        </a:rPr>
                        <a:t>企業の特定部門が比較的限られた範囲で利用しているシステム</a:t>
                      </a: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で、機能が低下または利用不可な状態になった場合、</a:t>
                      </a:r>
                      <a:r>
                        <a:rPr kumimoji="1" lang="ja-JP" altLang="en-US" sz="1600" b="0" i="0" u="none" strike="noStrike" cap="none" normalizeH="0" baseline="0" dirty="0">
                          <a:ln>
                            <a:noFill/>
                          </a:ln>
                          <a:solidFill>
                            <a:srgbClr val="C00000"/>
                          </a:solidFill>
                          <a:effectLst/>
                          <a:latin typeface="Arial" charset="0"/>
                          <a:ea typeface="HGP創英角ｺﾞｼｯｸUB" pitchFamily="50" charset="-128"/>
                        </a:rPr>
                        <a:t>利用部門では大きな影響があるが、その他には影響しない</a:t>
                      </a: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もの。</a:t>
                      </a:r>
                    </a:p>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ここでは、ごく小規模のインターネット公開システムを想定している。</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rgbClr val="C00000"/>
                          </a:solidFill>
                          <a:effectLst/>
                          <a:latin typeface="Arial" charset="0"/>
                          <a:ea typeface="HGP創英角ｺﾞｼｯｸUB" pitchFamily="50" charset="-128"/>
                        </a:rPr>
                        <a:t>企業活動の基盤となるシステム</a:t>
                      </a:r>
                      <a:r>
                        <a:rPr kumimoji="1" lang="ja-JP" altLang="en-US" sz="1600" b="0" i="0" u="none" strike="noStrike" cap="none" normalizeH="0" baseline="0" dirty="0">
                          <a:ln>
                            <a:noFill/>
                          </a:ln>
                          <a:solidFill>
                            <a:schemeClr val="tx2"/>
                          </a:solidFill>
                          <a:effectLst/>
                          <a:latin typeface="Arial" charset="0"/>
                          <a:ea typeface="HGP創英角ｺﾞｼｯｸUB" pitchFamily="50" charset="-128"/>
                        </a:rPr>
                        <a:t>で、その機能が低下又は利用不可能な状態に陥った場合、</a:t>
                      </a:r>
                      <a:r>
                        <a:rPr kumimoji="1" lang="ja-JP" altLang="en-US" sz="1600" b="0" i="0" u="none" strike="noStrike" cap="none" normalizeH="0" baseline="0" dirty="0">
                          <a:ln>
                            <a:noFill/>
                          </a:ln>
                          <a:solidFill>
                            <a:srgbClr val="C00000"/>
                          </a:solidFill>
                          <a:effectLst/>
                          <a:latin typeface="Arial" charset="0"/>
                          <a:ea typeface="HGP創英角ｺﾞｼｯｸUB" pitchFamily="50" charset="-128"/>
                        </a:rPr>
                        <a:t>当該企業活動に多大の影響を及ぼすと共に取引先や顧客等の外部利用者にも影響を及ぼす</a:t>
                      </a:r>
                      <a:r>
                        <a:rPr kumimoji="1" lang="ja-JP" altLang="en-US" sz="1600" b="0" i="0" u="none" strike="noStrike" cap="none" normalizeH="0" baseline="0" dirty="0">
                          <a:ln>
                            <a:noFill/>
                          </a:ln>
                          <a:solidFill>
                            <a:schemeClr val="tx2"/>
                          </a:solidFill>
                          <a:effectLst/>
                          <a:latin typeface="Arial" charset="0"/>
                          <a:ea typeface="HGP創英角ｺﾞｼｯｸUB" pitchFamily="50" charset="-128"/>
                        </a:rPr>
                        <a:t>もの。</a:t>
                      </a:r>
                    </a:p>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2"/>
                          </a:solidFill>
                          <a:effectLst/>
                          <a:latin typeface="Arial" charset="0"/>
                          <a:ea typeface="HGP創英角ｺﾞｼｯｸUB" pitchFamily="50" charset="-128"/>
                        </a:rPr>
                        <a:t>ここでは、</a:t>
                      </a:r>
                      <a:r>
                        <a:rPr kumimoji="1" lang="ja-JP" altLang="en-US" sz="1600" b="0" i="0" u="none" strike="noStrike" cap="none" normalizeH="0" baseline="0" dirty="0">
                          <a:ln>
                            <a:noFill/>
                          </a:ln>
                          <a:solidFill>
                            <a:srgbClr val="FF0000"/>
                          </a:solidFill>
                          <a:effectLst/>
                          <a:latin typeface="Arial" charset="0"/>
                          <a:ea typeface="HGP創英角ｺﾞｼｯｸUB" pitchFamily="50" charset="-128"/>
                        </a:rPr>
                        <a:t>企業内のネットワークに限定した基幹システム</a:t>
                      </a:r>
                      <a:r>
                        <a:rPr kumimoji="1" lang="ja-JP" altLang="en-US" sz="1600" b="0" i="0" u="none" strike="noStrike" cap="none" normalizeH="0" baseline="0" dirty="0">
                          <a:ln>
                            <a:noFill/>
                          </a:ln>
                          <a:solidFill>
                            <a:schemeClr val="tx2"/>
                          </a:solidFill>
                          <a:effectLst/>
                          <a:latin typeface="Arial" charset="0"/>
                          <a:ea typeface="HGP創英角ｺﾞｼｯｸUB" pitchFamily="50" charset="-128"/>
                        </a:rPr>
                        <a:t>を想定している。</a:t>
                      </a:r>
                    </a:p>
                  </a:txBody>
                  <a:tcPr marL="39000" marR="39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rgbClr val="C00000"/>
                          </a:solidFill>
                          <a:effectLst/>
                          <a:latin typeface="Arial" charset="0"/>
                          <a:ea typeface="HGP創英角ｺﾞｼｯｸUB" pitchFamily="50" charset="-128"/>
                        </a:rPr>
                        <a:t>国民生活・社会経済活動の基盤となるシステム</a:t>
                      </a:r>
                      <a:r>
                        <a:rPr kumimoji="1" lang="ja-JP" altLang="en-US" sz="1600" b="0" i="0" u="none" strike="noStrike" cap="none" normalizeH="0" baseline="0" dirty="0">
                          <a:ln>
                            <a:noFill/>
                          </a:ln>
                          <a:solidFill>
                            <a:schemeClr val="tx2"/>
                          </a:solidFill>
                          <a:effectLst/>
                          <a:latin typeface="Arial" charset="0"/>
                          <a:ea typeface="HGP創英角ｺﾞｼｯｸUB" pitchFamily="50" charset="-128"/>
                        </a:rPr>
                        <a:t>で、その機能が低下又は利用不可能な状態に陥った場合、</a:t>
                      </a:r>
                      <a:r>
                        <a:rPr kumimoji="1" lang="ja-JP" altLang="en-US" sz="1600" b="0" i="0" u="none" strike="noStrike" cap="none" normalizeH="0" baseline="0" dirty="0">
                          <a:ln>
                            <a:noFill/>
                          </a:ln>
                          <a:solidFill>
                            <a:srgbClr val="C00000"/>
                          </a:solidFill>
                          <a:effectLst/>
                          <a:latin typeface="Arial" charset="0"/>
                          <a:ea typeface="HGP創英角ｺﾞｼｯｸUB" pitchFamily="50" charset="-128"/>
                        </a:rPr>
                        <a:t>国民生活・社会経済活動に多大な影響を与える</a:t>
                      </a:r>
                      <a:r>
                        <a:rPr kumimoji="1" lang="ja-JP" altLang="en-US" sz="1600" b="0" i="0" u="none" strike="noStrike" cap="none" normalizeH="0" baseline="0" dirty="0">
                          <a:ln>
                            <a:noFill/>
                          </a:ln>
                          <a:solidFill>
                            <a:schemeClr val="tx2"/>
                          </a:solidFill>
                          <a:effectLst/>
                          <a:latin typeface="Arial" charset="0"/>
                          <a:ea typeface="HGP創英角ｺﾞｼｯｸUB" pitchFamily="50" charset="-128"/>
                        </a:rPr>
                        <a:t>もの。</a:t>
                      </a:r>
                    </a:p>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2"/>
                          </a:solidFill>
                          <a:effectLst/>
                          <a:latin typeface="Arial" charset="0"/>
                          <a:ea typeface="HGP創英角ｺﾞｼｯｸUB" pitchFamily="50" charset="-128"/>
                        </a:rPr>
                        <a:t>ここでは、不特定多数の人が利用するインフラシステムを想定している。</a:t>
                      </a:r>
                    </a:p>
                  </a:txBody>
                  <a:tcPr marL="39000" marR="39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bl>
          </a:graphicData>
        </a:graphic>
      </p:graphicFrame>
      <p:grpSp>
        <p:nvGrpSpPr>
          <p:cNvPr id="61460" name="Group 63"/>
          <p:cNvGrpSpPr>
            <a:grpSpLocks/>
          </p:cNvGrpSpPr>
          <p:nvPr/>
        </p:nvGrpSpPr>
        <p:grpSpPr bwMode="auto">
          <a:xfrm>
            <a:off x="2692400" y="3238500"/>
            <a:ext cx="933450" cy="695325"/>
            <a:chOff x="1696" y="2040"/>
            <a:chExt cx="588" cy="438"/>
          </a:xfrm>
        </p:grpSpPr>
        <p:sp>
          <p:nvSpPr>
            <p:cNvPr id="61483" name="Oval 102"/>
            <p:cNvSpPr>
              <a:spLocks noChangeArrowheads="1"/>
            </p:cNvSpPr>
            <p:nvPr/>
          </p:nvSpPr>
          <p:spPr bwMode="gray">
            <a:xfrm>
              <a:off x="1696" y="2040"/>
              <a:ext cx="588" cy="438"/>
            </a:xfrm>
            <a:prstGeom prst="ellipse">
              <a:avLst/>
            </a:prstGeom>
            <a:gradFill rotWithShape="1">
              <a:gsLst>
                <a:gs pos="0">
                  <a:schemeClr val="bg1"/>
                </a:gs>
                <a:gs pos="100000">
                  <a:srgbClr val="99CCFF"/>
                </a:gs>
              </a:gsLst>
              <a:path path="shape">
                <a:fillToRect l="50000" t="50000" r="50000" b="50000"/>
              </a:path>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nvGrpSpPr>
            <p:cNvPr id="61484" name="Group 103"/>
            <p:cNvGrpSpPr>
              <a:grpSpLocks/>
            </p:cNvGrpSpPr>
            <p:nvPr/>
          </p:nvGrpSpPr>
          <p:grpSpPr bwMode="auto">
            <a:xfrm>
              <a:off x="1859" y="2101"/>
              <a:ext cx="324" cy="289"/>
              <a:chOff x="691" y="1309"/>
              <a:chExt cx="324" cy="289"/>
            </a:xfrm>
          </p:grpSpPr>
          <p:pic>
            <p:nvPicPr>
              <p:cNvPr id="61485" name="Picture 104"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3" y="1437"/>
                <a:ext cx="152" cy="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86" name="Picture 105" descr="images"/>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auto">
              <a:xfrm>
                <a:off x="691" y="1309"/>
                <a:ext cx="195"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61461" name="Group 67"/>
          <p:cNvGrpSpPr>
            <a:grpSpLocks/>
          </p:cNvGrpSpPr>
          <p:nvPr/>
        </p:nvGrpSpPr>
        <p:grpSpPr bwMode="auto">
          <a:xfrm>
            <a:off x="5413375" y="3248025"/>
            <a:ext cx="933450" cy="695325"/>
            <a:chOff x="3410" y="2046"/>
            <a:chExt cx="588" cy="438"/>
          </a:xfrm>
        </p:grpSpPr>
        <p:sp>
          <p:nvSpPr>
            <p:cNvPr id="61477" name="Oval 107"/>
            <p:cNvSpPr>
              <a:spLocks noChangeArrowheads="1"/>
            </p:cNvSpPr>
            <p:nvPr/>
          </p:nvSpPr>
          <p:spPr bwMode="gray">
            <a:xfrm>
              <a:off x="3410" y="2046"/>
              <a:ext cx="588" cy="438"/>
            </a:xfrm>
            <a:prstGeom prst="ellipse">
              <a:avLst/>
            </a:prstGeom>
            <a:gradFill rotWithShape="1">
              <a:gsLst>
                <a:gs pos="0">
                  <a:schemeClr val="bg1"/>
                </a:gs>
                <a:gs pos="100000">
                  <a:srgbClr val="99CCFF"/>
                </a:gs>
              </a:gsLst>
              <a:path path="shape">
                <a:fillToRect l="50000" t="50000" r="50000" b="50000"/>
              </a:path>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nvGrpSpPr>
            <p:cNvPr id="61478" name="Group 108"/>
            <p:cNvGrpSpPr>
              <a:grpSpLocks/>
            </p:cNvGrpSpPr>
            <p:nvPr/>
          </p:nvGrpSpPr>
          <p:grpSpPr bwMode="auto">
            <a:xfrm>
              <a:off x="3533" y="2156"/>
              <a:ext cx="370" cy="267"/>
              <a:chOff x="1401" y="1352"/>
              <a:chExt cx="370" cy="267"/>
            </a:xfrm>
          </p:grpSpPr>
          <p:pic>
            <p:nvPicPr>
              <p:cNvPr id="61479" name="Picture 109" descr="DB"/>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56" y="1453"/>
                <a:ext cx="11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80" name="Picture 110" descr="images"/>
              <p:cNvPicPr>
                <a:picLocks noChangeAspect="1" noChangeArrowheads="1"/>
              </p:cNvPicPr>
              <p:nvPr/>
            </p:nvPicPr>
            <p:blipFill>
              <a:blip r:embed="rId6">
                <a:lum bright="30000"/>
                <a:extLst>
                  <a:ext uri="{28A0092B-C50C-407E-A947-70E740481C1C}">
                    <a14:useLocalDpi xmlns:a14="http://schemas.microsoft.com/office/drawing/2010/main" val="0"/>
                  </a:ext>
                </a:extLst>
              </a:blip>
              <a:srcRect/>
              <a:stretch>
                <a:fillRect/>
              </a:stretch>
            </p:blipFill>
            <p:spPr bwMode="auto">
              <a:xfrm>
                <a:off x="1401" y="1379"/>
                <a:ext cx="16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81" name="Picture 111" descr="DB"/>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50" y="1352"/>
                <a:ext cx="117"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82" name="Picture 112" descr="images"/>
              <p:cNvPicPr>
                <a:picLocks noChangeAspect="1" noChangeArrowheads="1"/>
              </p:cNvPicPr>
              <p:nvPr/>
            </p:nvPicPr>
            <p:blipFill>
              <a:blip r:embed="rId8">
                <a:lum bright="30000"/>
                <a:extLst>
                  <a:ext uri="{28A0092B-C50C-407E-A947-70E740481C1C}">
                    <a14:useLocalDpi xmlns:a14="http://schemas.microsoft.com/office/drawing/2010/main" val="0"/>
                  </a:ext>
                </a:extLst>
              </a:blip>
              <a:srcRect/>
              <a:stretch>
                <a:fillRect/>
              </a:stretch>
            </p:blipFill>
            <p:spPr bwMode="auto">
              <a:xfrm>
                <a:off x="1522" y="1367"/>
                <a:ext cx="147"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61462" name="Group 71"/>
          <p:cNvGrpSpPr>
            <a:grpSpLocks/>
          </p:cNvGrpSpPr>
          <p:nvPr/>
        </p:nvGrpSpPr>
        <p:grpSpPr bwMode="auto">
          <a:xfrm>
            <a:off x="7856538" y="3248025"/>
            <a:ext cx="933450" cy="695325"/>
            <a:chOff x="4949" y="2046"/>
            <a:chExt cx="588" cy="438"/>
          </a:xfrm>
        </p:grpSpPr>
        <p:sp>
          <p:nvSpPr>
            <p:cNvPr id="61466" name="Oval 114"/>
            <p:cNvSpPr>
              <a:spLocks noChangeArrowheads="1"/>
            </p:cNvSpPr>
            <p:nvPr/>
          </p:nvSpPr>
          <p:spPr bwMode="gray">
            <a:xfrm>
              <a:off x="4949" y="2046"/>
              <a:ext cx="588" cy="438"/>
            </a:xfrm>
            <a:prstGeom prst="ellipse">
              <a:avLst/>
            </a:prstGeom>
            <a:gradFill rotWithShape="1">
              <a:gsLst>
                <a:gs pos="0">
                  <a:schemeClr val="bg1"/>
                </a:gs>
                <a:gs pos="100000">
                  <a:srgbClr val="99CCFF"/>
                </a:gs>
              </a:gsLst>
              <a:path path="shape">
                <a:fillToRect l="50000" t="50000" r="50000" b="50000"/>
              </a:path>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nvGrpSpPr>
            <p:cNvPr id="61467" name="Group 115"/>
            <p:cNvGrpSpPr>
              <a:grpSpLocks/>
            </p:cNvGrpSpPr>
            <p:nvPr/>
          </p:nvGrpSpPr>
          <p:grpSpPr bwMode="auto">
            <a:xfrm>
              <a:off x="5014" y="2088"/>
              <a:ext cx="461" cy="334"/>
              <a:chOff x="1445" y="3690"/>
              <a:chExt cx="461" cy="334"/>
            </a:xfrm>
          </p:grpSpPr>
          <p:sp>
            <p:nvSpPr>
              <p:cNvPr id="61468" name="Line 116"/>
              <p:cNvSpPr>
                <a:spLocks noChangeShapeType="1"/>
              </p:cNvSpPr>
              <p:nvPr/>
            </p:nvSpPr>
            <p:spPr bwMode="gray">
              <a:xfrm>
                <a:off x="1589" y="3905"/>
                <a:ext cx="74" cy="6"/>
              </a:xfrm>
              <a:prstGeom prst="line">
                <a:avLst/>
              </a:prstGeom>
              <a:noFill/>
              <a:ln w="38100">
                <a:solidFill>
                  <a:srgbClr val="505050"/>
                </a:solidFill>
                <a:round/>
                <a:headEnd/>
                <a:tailEnd/>
              </a:ln>
              <a:extLst>
                <a:ext uri="{909E8E84-426E-40DD-AFC4-6F175D3DCCD1}">
                  <a14:hiddenFill xmlns:a14="http://schemas.microsoft.com/office/drawing/2010/main">
                    <a:noFill/>
                  </a14:hiddenFill>
                </a:ext>
              </a:extLst>
            </p:spPr>
            <p:txBody>
              <a:bodyPr anchor="ctr"/>
              <a:lstStyle/>
              <a:p>
                <a:endParaRPr lang="ja-JP" altLang="en-US"/>
              </a:p>
            </p:txBody>
          </p:sp>
          <p:pic>
            <p:nvPicPr>
              <p:cNvPr id="61469" name="Picture 117" descr="images"/>
              <p:cNvPicPr>
                <a:picLocks noChangeAspect="1" noChangeArrowheads="1"/>
              </p:cNvPicPr>
              <p:nvPr/>
            </p:nvPicPr>
            <p:blipFill>
              <a:blip r:embed="rId9">
                <a:lum bright="30000"/>
                <a:extLst>
                  <a:ext uri="{28A0092B-C50C-407E-A947-70E740481C1C}">
                    <a14:useLocalDpi xmlns:a14="http://schemas.microsoft.com/office/drawing/2010/main" val="0"/>
                  </a:ext>
                </a:extLst>
              </a:blip>
              <a:srcRect/>
              <a:stretch>
                <a:fillRect/>
              </a:stretch>
            </p:blipFill>
            <p:spPr bwMode="auto">
              <a:xfrm>
                <a:off x="1512" y="3690"/>
                <a:ext cx="141"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0" name="Picture 118" descr="images"/>
              <p:cNvPicPr>
                <a:picLocks noChangeAspect="1" noChangeArrowheads="1"/>
              </p:cNvPicPr>
              <p:nvPr/>
            </p:nvPicPr>
            <p:blipFill>
              <a:blip r:embed="rId9">
                <a:lum bright="30000"/>
                <a:extLst>
                  <a:ext uri="{28A0092B-C50C-407E-A947-70E740481C1C}">
                    <a14:useLocalDpi xmlns:a14="http://schemas.microsoft.com/office/drawing/2010/main" val="0"/>
                  </a:ext>
                </a:extLst>
              </a:blip>
              <a:srcRect/>
              <a:stretch>
                <a:fillRect/>
              </a:stretch>
            </p:blipFill>
            <p:spPr bwMode="auto">
              <a:xfrm>
                <a:off x="1445" y="3773"/>
                <a:ext cx="141"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1" name="Picture 119" descr="D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593" y="3849"/>
                <a:ext cx="11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2" name="Picture 120" descr="D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593" y="3763"/>
                <a:ext cx="11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3" name="Picture 121" descr="images"/>
              <p:cNvPicPr>
                <a:picLocks noChangeAspect="1" noChangeArrowheads="1"/>
              </p:cNvPicPr>
              <p:nvPr/>
            </p:nvPicPr>
            <p:blipFill>
              <a:blip r:embed="rId9">
                <a:lum bright="30000"/>
                <a:extLst>
                  <a:ext uri="{28A0092B-C50C-407E-A947-70E740481C1C}">
                    <a14:useLocalDpi xmlns:a14="http://schemas.microsoft.com/office/drawing/2010/main" val="0"/>
                  </a:ext>
                </a:extLst>
              </a:blip>
              <a:srcRect/>
              <a:stretch>
                <a:fillRect/>
              </a:stretch>
            </p:blipFill>
            <p:spPr bwMode="auto">
              <a:xfrm>
                <a:off x="1702" y="3725"/>
                <a:ext cx="141"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4" name="Picture 122" descr="images"/>
              <p:cNvPicPr>
                <a:picLocks noChangeAspect="1" noChangeArrowheads="1"/>
              </p:cNvPicPr>
              <p:nvPr/>
            </p:nvPicPr>
            <p:blipFill>
              <a:blip r:embed="rId9">
                <a:lum bright="30000"/>
                <a:extLst>
                  <a:ext uri="{28A0092B-C50C-407E-A947-70E740481C1C}">
                    <a14:useLocalDpi xmlns:a14="http://schemas.microsoft.com/office/drawing/2010/main" val="0"/>
                  </a:ext>
                </a:extLst>
              </a:blip>
              <a:srcRect/>
              <a:stretch>
                <a:fillRect/>
              </a:stretch>
            </p:blipFill>
            <p:spPr bwMode="auto">
              <a:xfrm>
                <a:off x="1647" y="3814"/>
                <a:ext cx="141"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5" name="Picture 123" descr="D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795" y="3896"/>
                <a:ext cx="11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6" name="Picture 124" descr="DB"/>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789" y="3816"/>
                <a:ext cx="11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1464" name="タイトル 1"/>
          <p:cNvSpPr txBox="1">
            <a:spLocks/>
          </p:cNvSpPr>
          <p:nvPr/>
        </p:nvSpPr>
        <p:spPr bwMode="auto">
          <a:xfrm>
            <a:off x="57150" y="-93663"/>
            <a:ext cx="8324850" cy="892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3.3</a:t>
            </a:r>
            <a:r>
              <a:rPr lang="ja-JP" altLang="en-US" sz="2600" b="1">
                <a:solidFill>
                  <a:schemeClr val="tx2"/>
                </a:solidFill>
                <a:latin typeface="HGPｺﾞｼｯｸM" panose="020B0600000000000000" pitchFamily="50" charset="-128"/>
                <a:ea typeface="HGPｺﾞｼｯｸM" panose="020B0600000000000000" pitchFamily="50" charset="-128"/>
              </a:rPr>
              <a:t>非機能要求グレードのコンテンツ</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a:t>
            </a:r>
            <a:r>
              <a:rPr lang="ja-JP" altLang="en-US" sz="2600" b="1">
                <a:solidFill>
                  <a:schemeClr val="tx2"/>
                </a:solidFill>
                <a:latin typeface="HGPｺﾞｼｯｸM" panose="020B0600000000000000" pitchFamily="50" charset="-128"/>
                <a:ea typeface="HGPｺﾞｼｯｸM" panose="020B0600000000000000" pitchFamily="50" charset="-128"/>
              </a:rPr>
              <a:t>グレード表</a:t>
            </a:r>
            <a:r>
              <a:rPr lang="en-US" altLang="ja-JP" sz="2600" b="1">
                <a:solidFill>
                  <a:schemeClr val="tx2"/>
                </a:solidFill>
                <a:latin typeface="HGPｺﾞｼｯｸM" panose="020B0600000000000000" pitchFamily="50" charset="-128"/>
                <a:ea typeface="HGPｺﾞｼｯｸM" panose="020B0600000000000000" pitchFamily="50" charset="-128"/>
              </a:rPr>
              <a:t>(1/3)</a:t>
            </a:r>
          </a:p>
        </p:txBody>
      </p:sp>
      <p:sp>
        <p:nvSpPr>
          <p:cNvPr id="61465" name="Rectangle 8"/>
          <p:cNvSpPr txBox="1">
            <a:spLocks noChangeArrowheads="1"/>
          </p:cNvSpPr>
          <p:nvPr/>
        </p:nvSpPr>
        <p:spPr bwMode="auto">
          <a:xfrm>
            <a:off x="420688" y="815975"/>
            <a:ext cx="88487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185738" indent="-185738">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r>
              <a:rPr lang="ja-JP" altLang="en-US" b="1">
                <a:latin typeface="HGPｺﾞｼｯｸM" panose="020B0600000000000000" pitchFamily="50" charset="-128"/>
                <a:ea typeface="HGPｺﾞｼｯｸM" panose="020B0600000000000000" pitchFamily="50" charset="-128"/>
              </a:rPr>
              <a:t>グレード表</a:t>
            </a:r>
            <a:br>
              <a:rPr lang="en-US" altLang="ja-JP" sz="2500" b="1">
                <a:latin typeface="HGPｺﾞｼｯｸM" panose="020B0600000000000000" pitchFamily="50" charset="-128"/>
                <a:ea typeface="HGPｺﾞｼｯｸM" panose="020B0600000000000000" pitchFamily="50" charset="-128"/>
              </a:rPr>
            </a:br>
            <a:r>
              <a:rPr lang="ja-JP" altLang="en-US" sz="2200">
                <a:latin typeface="HGPｺﾞｼｯｸM" panose="020B0600000000000000" pitchFamily="50" charset="-128"/>
                <a:ea typeface="HGPｺﾞｼｯｸM" panose="020B0600000000000000" pitchFamily="50" charset="-128"/>
              </a:rPr>
              <a:t>　グレード表には①モデルシステムシート、②グレード表シートで構成　</a:t>
            </a:r>
          </a:p>
        </p:txBody>
      </p:sp>
      <p:sp>
        <p:nvSpPr>
          <p:cNvPr id="31"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3"/>
          <p:cNvSpPr>
            <a:spLocks noGrp="1" noChangeArrowheads="1"/>
          </p:cNvSpPr>
          <p:nvPr>
            <p:ph type="body" sz="half" idx="4294967295"/>
          </p:nvPr>
        </p:nvSpPr>
        <p:spPr>
          <a:xfrm>
            <a:off x="234950" y="815975"/>
            <a:ext cx="8521700" cy="1046163"/>
          </a:xfrm>
        </p:spPr>
        <p:txBody>
          <a:bodyPr lIns="0" tIns="0" rIns="0" bIns="0">
            <a:spAutoFit/>
          </a:bodyPr>
          <a:lstStyle/>
          <a:p>
            <a:pPr marL="185738" indent="-185738"/>
            <a:r>
              <a:rPr lang="ja-JP" altLang="en-US" b="1">
                <a:latin typeface="HGPｺﾞｼｯｸM" panose="020B0600000000000000" pitchFamily="50" charset="-128"/>
                <a:ea typeface="HGPｺﾞｼｯｸM" panose="020B0600000000000000" pitchFamily="50" charset="-128"/>
              </a:rPr>
              <a:t>モデルシステムシート</a:t>
            </a:r>
            <a:br>
              <a:rPr lang="en-US" altLang="ja-JP" b="1">
                <a:latin typeface="HGPｺﾞｼｯｸM" panose="020B0600000000000000" pitchFamily="50" charset="-128"/>
                <a:ea typeface="HGPｺﾞｼｯｸM" panose="020B0600000000000000" pitchFamily="50" charset="-128"/>
              </a:rPr>
            </a:br>
            <a:r>
              <a:rPr lang="ja-JP" altLang="en-US" sz="2200">
                <a:latin typeface="HGPｺﾞｼｯｸM" panose="020B0600000000000000" pitchFamily="50" charset="-128"/>
                <a:ea typeface="HGPｺﾞｼｯｸM" panose="020B0600000000000000" pitchFamily="50" charset="-128"/>
              </a:rPr>
              <a:t>　モデルシステムシートを定義するにあたり、個々のモデルシステムに対する非機能要求を典型的な</a:t>
            </a:r>
            <a:r>
              <a:rPr lang="ja-JP" altLang="en-US" sz="2200" b="1">
                <a:solidFill>
                  <a:srgbClr val="FF0000"/>
                </a:solidFill>
                <a:latin typeface="HGPｺﾞｼｯｸM" panose="020B0600000000000000" pitchFamily="50" charset="-128"/>
                <a:ea typeface="HGPｺﾞｼｯｸM" panose="020B0600000000000000" pitchFamily="50" charset="-128"/>
              </a:rPr>
              <a:t>１６の特徴</a:t>
            </a:r>
            <a:r>
              <a:rPr lang="ja-JP" altLang="en-US" sz="2200">
                <a:latin typeface="HGPｺﾞｼｯｸM" panose="020B0600000000000000" pitchFamily="50" charset="-128"/>
                <a:ea typeface="HGPｺﾞｼｯｸM" panose="020B0600000000000000" pitchFamily="50" charset="-128"/>
              </a:rPr>
              <a:t>で定義した。</a:t>
            </a:r>
          </a:p>
        </p:txBody>
      </p:sp>
      <p:graphicFrame>
        <p:nvGraphicFramePr>
          <p:cNvPr id="197637" name="Group 5"/>
          <p:cNvGraphicFramePr>
            <a:graphicFrameLocks noGrp="1"/>
          </p:cNvGraphicFramePr>
          <p:nvPr>
            <p:ph sz="half" idx="4294967295"/>
          </p:nvPr>
        </p:nvGraphicFramePr>
        <p:xfrm>
          <a:off x="280988" y="1928813"/>
          <a:ext cx="8634412" cy="4638681"/>
        </p:xfrm>
        <a:graphic>
          <a:graphicData uri="http://schemas.openxmlformats.org/drawingml/2006/table">
            <a:tbl>
              <a:tblPr/>
              <a:tblGrid>
                <a:gridCol w="466725">
                  <a:extLst>
                    <a:ext uri="{9D8B030D-6E8A-4147-A177-3AD203B41FA5}">
                      <a16:colId xmlns:a16="http://schemas.microsoft.com/office/drawing/2014/main" val="20000"/>
                    </a:ext>
                  </a:extLst>
                </a:gridCol>
                <a:gridCol w="606425">
                  <a:extLst>
                    <a:ext uri="{9D8B030D-6E8A-4147-A177-3AD203B41FA5}">
                      <a16:colId xmlns:a16="http://schemas.microsoft.com/office/drawing/2014/main" val="20001"/>
                    </a:ext>
                  </a:extLst>
                </a:gridCol>
                <a:gridCol w="2478087">
                  <a:extLst>
                    <a:ext uri="{9D8B030D-6E8A-4147-A177-3AD203B41FA5}">
                      <a16:colId xmlns:a16="http://schemas.microsoft.com/office/drawing/2014/main" val="20002"/>
                    </a:ext>
                  </a:extLst>
                </a:gridCol>
                <a:gridCol w="2528888">
                  <a:extLst>
                    <a:ext uri="{9D8B030D-6E8A-4147-A177-3AD203B41FA5}">
                      <a16:colId xmlns:a16="http://schemas.microsoft.com/office/drawing/2014/main" val="20003"/>
                    </a:ext>
                  </a:extLst>
                </a:gridCol>
                <a:gridCol w="2554287">
                  <a:extLst>
                    <a:ext uri="{9D8B030D-6E8A-4147-A177-3AD203B41FA5}">
                      <a16:colId xmlns:a16="http://schemas.microsoft.com/office/drawing/2014/main" val="20004"/>
                    </a:ext>
                  </a:extLst>
                </a:gridCol>
              </a:tblGrid>
              <a:tr h="535273">
                <a:tc gridSpan="2">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en-US" sz="1600" b="0" i="0" u="none" strike="noStrike" cap="none" normalizeH="0" baseline="0" dirty="0">
                        <a:ln>
                          <a:noFill/>
                        </a:ln>
                        <a:solidFill>
                          <a:schemeClr val="tx1"/>
                        </a:solidFill>
                        <a:effectLst/>
                        <a:latin typeface="Arial" charset="0"/>
                        <a:ea typeface="HGP創英角ｺﾞｼｯｸUB" pitchFamily="50" charset="-128"/>
                      </a:endParaRPr>
                    </a:p>
                  </a:txBody>
                  <a:tcPr marL="39000" marR="39000" marT="35989" marB="3598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h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社会的影響が殆ど無い</a:t>
                      </a:r>
                      <a:br>
                        <a:rPr kumimoji="1" lang="ja-JP" altLang="en-US" sz="16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システム</a:t>
                      </a:r>
                    </a:p>
                  </a:txBody>
                  <a:tcPr marL="39000" marR="39000" marT="35989" marB="35989" horzOverflow="overflow">
                    <a:lnL w="12700" cap="flat" cmpd="sng" algn="ctr">
                      <a:solidFill>
                        <a:schemeClr val="tx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社会的影響が限定される</a:t>
                      </a:r>
                      <a:br>
                        <a:rPr kumimoji="1" lang="ja-JP" altLang="en-US" sz="16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システム</a:t>
                      </a:r>
                    </a:p>
                  </a:txBody>
                  <a:tcPr marL="39000" marR="39000" marT="35989" marB="35989"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社会的影響が極めて大きい</a:t>
                      </a:r>
                      <a:br>
                        <a:rPr kumimoji="1" lang="ja-JP" altLang="en-US" sz="16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システム</a:t>
                      </a:r>
                    </a:p>
                  </a:txBody>
                  <a:tcPr marL="39000" marR="39000" marT="35989" marB="35989" horzOverflow="overflow">
                    <a:lnL w="762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extLst>
                  <a:ext uri="{0D108BD9-81ED-4DB2-BD59-A6C34878D82A}">
                    <a16:rowId xmlns:a16="http://schemas.microsoft.com/office/drawing/2014/main" val="10000"/>
                  </a:ext>
                </a:extLst>
              </a:tr>
              <a:tr h="535143">
                <a:tc rowSpan="3">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可用性</a:t>
                      </a:r>
                    </a:p>
                  </a:txBody>
                  <a:tcPr marL="39000" marR="39000" marT="35989" marB="3598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稼動率</a:t>
                      </a:r>
                    </a:p>
                  </a:txBody>
                  <a:tcPr marL="39000" marR="39000" marT="35989" marB="3598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９９％</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（年間許容停止時間　数日）</a:t>
                      </a:r>
                    </a:p>
                  </a:txBody>
                  <a:tcPr marL="39000" marR="39000" marT="35989" marB="35989" horzOverflow="overflow">
                    <a:lnL w="12700" cap="flat" cmpd="sng" algn="ctr">
                      <a:solidFill>
                        <a:schemeClr val="tx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９９．９９％</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（年間許容停止時間　約１時間）</a:t>
                      </a:r>
                    </a:p>
                  </a:txBody>
                  <a:tcPr marL="39000" marR="39000" marT="35989" marB="35989"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９９．９９９％</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（年間許容停止時間　約数分）</a:t>
                      </a:r>
                    </a:p>
                  </a:txBody>
                  <a:tcPr marL="39000" marR="39000" marT="35989" marB="35989" horzOverflow="overflow">
                    <a:lnL w="762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35143">
                <a:tc v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目標復旧水準</a:t>
                      </a:r>
                    </a:p>
                  </a:txBody>
                  <a:tcPr marL="39000" marR="39000" marT="35989" marB="3598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週次のバックアップからの復旧</a:t>
                      </a:r>
                    </a:p>
                  </a:txBody>
                  <a:tcPr marL="39000" marR="39000" marT="35989" marB="35989" horzOverflow="overflow">
                    <a:lnL w="12700" cap="flat" cmpd="sng" algn="ctr">
                      <a:solidFill>
                        <a:schemeClr val="tx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１営業日以内の復旧</a:t>
                      </a:r>
                    </a:p>
                  </a:txBody>
                  <a:tcPr marL="39000" marR="39000" marT="35989" marB="35989"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数時間で障害発生時点に復旧</a:t>
                      </a:r>
                    </a:p>
                  </a:txBody>
                  <a:tcPr marL="39000" marR="39000" marT="35989" marB="35989" horzOverflow="overflow">
                    <a:lnL w="762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19449">
                <a:tc v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大規模</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災害</a:t>
                      </a:r>
                    </a:p>
                  </a:txBody>
                  <a:tcPr marL="39000" marR="39000" marT="35989" marB="3598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システム再構築による復旧</a:t>
                      </a:r>
                    </a:p>
                  </a:txBody>
                  <a:tcPr marL="39000" marR="39000" marT="35989" marB="35989" horzOverflow="overflow">
                    <a:lnL w="12700" cap="flat" cmpd="sng" algn="ctr">
                      <a:solidFill>
                        <a:schemeClr val="tx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１週間以内の業務復旧</a:t>
                      </a:r>
                    </a:p>
                  </a:txBody>
                  <a:tcPr marL="39000" marR="39000" marT="35989" marB="35989"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ＤＲサイトで業務継続</a:t>
                      </a:r>
                    </a:p>
                  </a:txBody>
                  <a:tcPr marL="39000" marR="39000" marT="35989" marB="35989" horzOverflow="overflow">
                    <a:lnL w="762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541369">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性能</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拡張性</a:t>
                      </a:r>
                    </a:p>
                  </a:txBody>
                  <a:tcPr marL="39000" marR="39000" marT="35989" marB="3598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性能</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目標</a:t>
                      </a:r>
                    </a:p>
                  </a:txBody>
                  <a:tcPr marL="39000" marR="39000" marT="35989" marB="3598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大まかな性能目標</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（他の要求より重視しない）</a:t>
                      </a:r>
                    </a:p>
                  </a:txBody>
                  <a:tcPr marL="39000" marR="39000" marT="35989" marB="35989" horzOverflow="overflow">
                    <a:lnL w="12700" cap="flat" cmpd="sng" algn="ctr">
                      <a:solidFill>
                        <a:schemeClr val="tx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性能面でのサービスレベルを</a:t>
                      </a:r>
                      <a:endParaRPr kumimoji="1" lang="en-US" altLang="ja-JP" sz="1400" b="0" i="0" u="none" strike="noStrike" cap="none" normalizeH="0" baseline="0" dirty="0">
                        <a:ln>
                          <a:noFill/>
                        </a:ln>
                        <a:solidFill>
                          <a:schemeClr val="tx1"/>
                        </a:solidFill>
                        <a:effectLst/>
                        <a:latin typeface="Arial" charset="0"/>
                        <a:ea typeface="HGP創英角ｺﾞｼｯｸUB" pitchFamily="50" charset="-128"/>
                      </a:endParaRPr>
                    </a:p>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規定</a:t>
                      </a:r>
                    </a:p>
                  </a:txBody>
                  <a:tcPr marL="39000" marR="39000" marT="35989" marB="35989"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性能面でのサービスレベルを</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規定</a:t>
                      </a:r>
                    </a:p>
                  </a:txBody>
                  <a:tcPr marL="39000" marR="39000" marT="35989" marB="35989" horzOverflow="overflow">
                    <a:lnL w="762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36589">
                <a:tc v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拡張性</a:t>
                      </a:r>
                    </a:p>
                  </a:txBody>
                  <a:tcPr marL="39000" marR="39000" marT="35989" marB="3598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拡張性は考慮しない</a:t>
                      </a:r>
                    </a:p>
                  </a:txBody>
                  <a:tcPr marL="39000" marR="39000" marT="35989" marB="35989" horzOverflow="overflow">
                    <a:lnL w="12700" cap="flat" cmpd="sng" algn="ctr">
                      <a:solidFill>
                        <a:schemeClr val="tx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拡張計画が決められている</a:t>
                      </a:r>
                    </a:p>
                  </a:txBody>
                  <a:tcPr marL="39000" marR="39000" marT="35989" marB="35989"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拡張計画が決められている</a:t>
                      </a:r>
                    </a:p>
                  </a:txBody>
                  <a:tcPr marL="39000" marR="39000" marT="35989" marB="35989" horzOverflow="overflow">
                    <a:lnL w="762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477361">
                <a:tc rowSpan="3">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運用・保守性</a:t>
                      </a:r>
                    </a:p>
                  </a:txBody>
                  <a:tcPr marL="39000" marR="39000" marT="35989" marB="3598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運用時間</a:t>
                      </a:r>
                    </a:p>
                  </a:txBody>
                  <a:tcPr marL="39000" marR="39000" marT="35989" marB="3598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業務時間のみサービス提供</a:t>
                      </a:r>
                    </a:p>
                  </a:txBody>
                  <a:tcPr marL="39000" marR="39000" marT="35989" marB="35989" horzOverflow="overflow">
                    <a:lnL w="12700" cap="flat" cmpd="sng" algn="ctr">
                      <a:solidFill>
                        <a:schemeClr val="tx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夜間バッチ終了後、業務開始</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まで若干の停止時間あり</a:t>
                      </a:r>
                    </a:p>
                  </a:txBody>
                  <a:tcPr marL="39000" marR="39000" marT="35989" marB="35989"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常時サービス提供が前提</a:t>
                      </a:r>
                      <a:br>
                        <a:rPr kumimoji="1" lang="ja-JP" altLang="en-US" sz="14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（２４Ｈ／３６５日稼動）</a:t>
                      </a:r>
                    </a:p>
                  </a:txBody>
                  <a:tcPr marL="39000" marR="39000" marT="35989" marB="35989" horzOverflow="overflow">
                    <a:lnL w="762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77361">
                <a:tc v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バック</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アップ</a:t>
                      </a:r>
                    </a:p>
                  </a:txBody>
                  <a:tcPr marL="39000" marR="39000" marT="35989" marB="3598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手動で必要データのみ</a:t>
                      </a:r>
                    </a:p>
                  </a:txBody>
                  <a:tcPr marL="39000" marR="39000" marT="35989" marB="35989" horzOverflow="overflow">
                    <a:lnL w="12700" cap="flat" cmpd="sng" algn="ctr">
                      <a:solidFill>
                        <a:schemeClr val="tx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日次に自動でシステム全体</a:t>
                      </a:r>
                    </a:p>
                  </a:txBody>
                  <a:tcPr marL="39000" marR="39000" marT="35989" marB="35989"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運用サイトと同期したバックアップサイトを構成</a:t>
                      </a:r>
                    </a:p>
                  </a:txBody>
                  <a:tcPr marL="39000" marR="39000" marT="35989" marB="35989" horzOverflow="overflow">
                    <a:lnL w="762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419449">
                <a:tc v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運用監視</a:t>
                      </a:r>
                    </a:p>
                  </a:txBody>
                  <a:tcPr marL="39000" marR="39000" marT="35989" marB="3598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機器の死活監視</a:t>
                      </a:r>
                    </a:p>
                  </a:txBody>
                  <a:tcPr marL="39000" marR="39000" marT="35989" marB="35989" horzOverflow="overflow">
                    <a:lnL w="12700" cap="flat" cmpd="sng" algn="ctr">
                      <a:solidFill>
                        <a:schemeClr val="tx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業務機能を監視</a:t>
                      </a:r>
                    </a:p>
                  </a:txBody>
                  <a:tcPr marL="39000" marR="39000" marT="35989" marB="35989"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障害の予兆監視</a:t>
                      </a:r>
                    </a:p>
                  </a:txBody>
                  <a:tcPr marL="39000" marR="39000" marT="35989" marB="35989" horzOverflow="overflow">
                    <a:lnL w="762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61537">
                <a:tc>
                  <a:txBody>
                    <a:bodyPr/>
                    <a:lstStyle/>
                    <a:p>
                      <a:pPr marL="0" marR="0" lvl="0" indent="0" algn="ctr" defTabSz="914400" rtl="0" eaLnBrk="1" fontAlgn="ctr" latinLnBrk="0" hangingPunct="1">
                        <a:lnSpc>
                          <a:spcPct val="75000"/>
                        </a:lnSpc>
                        <a:spcBef>
                          <a:spcPct val="20000"/>
                        </a:spcBef>
                        <a:spcAft>
                          <a:spcPct val="10000"/>
                        </a:spcAft>
                        <a:buClr>
                          <a:schemeClr val="hlink"/>
                        </a:buClr>
                        <a:buSzTx/>
                        <a:buFont typeface="Arial" charset="0"/>
                        <a:buNone/>
                        <a:tabLst/>
                      </a:pPr>
                      <a:r>
                        <a:rPr kumimoji="1" lang="ja-JP" altLang="en-US" sz="20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35989" marB="35989" horzOverflow="overflow">
                    <a:lnL>
                      <a:noFill/>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defRPr/>
                      </a:pPr>
                      <a:r>
                        <a:rPr kumimoji="1" lang="ja-JP" altLang="en-US" sz="20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35989" marB="35989" horzOverflow="overflow">
                    <a:lnL>
                      <a:noFill/>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75000"/>
                        </a:lnSpc>
                        <a:spcBef>
                          <a:spcPct val="20000"/>
                        </a:spcBef>
                        <a:spcAft>
                          <a:spcPct val="10000"/>
                        </a:spcAft>
                        <a:buClr>
                          <a:schemeClr val="hlink"/>
                        </a:buClr>
                        <a:buSzTx/>
                        <a:buFont typeface="Arial" charset="0"/>
                        <a:buNone/>
                        <a:tabLst/>
                      </a:pPr>
                      <a:r>
                        <a:rPr kumimoji="1" lang="ja-JP" altLang="en-US" sz="20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35989" marB="35989" horzOverflow="overflow">
                    <a:lnL>
                      <a:noFill/>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75000"/>
                        </a:lnSpc>
                        <a:spcBef>
                          <a:spcPct val="20000"/>
                        </a:spcBef>
                        <a:spcAft>
                          <a:spcPct val="10000"/>
                        </a:spcAft>
                        <a:buClr>
                          <a:schemeClr val="hlink"/>
                        </a:buClr>
                        <a:buSzTx/>
                        <a:buFont typeface="Arial" charset="0"/>
                        <a:buNone/>
                        <a:tabLst/>
                      </a:pPr>
                      <a:r>
                        <a:rPr kumimoji="1" lang="ja-JP" altLang="en-US" sz="20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35989" marB="35989" horzOverflow="overflow">
                    <a:lnL>
                      <a:noFill/>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75000"/>
                        </a:lnSpc>
                        <a:spcBef>
                          <a:spcPct val="20000"/>
                        </a:spcBef>
                        <a:spcAft>
                          <a:spcPct val="10000"/>
                        </a:spcAft>
                        <a:buClr>
                          <a:schemeClr val="hlink"/>
                        </a:buClr>
                        <a:buSzTx/>
                        <a:buFont typeface="Arial" charset="0"/>
                        <a:buNone/>
                        <a:tabLst/>
                      </a:pPr>
                      <a:r>
                        <a:rPr kumimoji="1" lang="ja-JP" altLang="en-US" sz="20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35989" marB="35989" horzOverflow="overflow">
                    <a:lnL>
                      <a:noFill/>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9"/>
                  </a:ext>
                </a:extLst>
              </a:tr>
            </a:tbl>
          </a:graphicData>
        </a:graphic>
      </p:graphicFrame>
      <p:sp>
        <p:nvSpPr>
          <p:cNvPr id="63552" name="AutoShape 341"/>
          <p:cNvSpPr>
            <a:spLocks noChangeArrowheads="1"/>
          </p:cNvSpPr>
          <p:nvPr/>
        </p:nvSpPr>
        <p:spPr bwMode="gray">
          <a:xfrm>
            <a:off x="276225" y="2411413"/>
            <a:ext cx="1042988" cy="3794125"/>
          </a:xfrm>
          <a:prstGeom prst="roundRect">
            <a:avLst>
              <a:gd name="adj" fmla="val 10606"/>
            </a:avLst>
          </a:prstGeom>
          <a:noFill/>
          <a:ln w="38100" algn="ctr">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3553" name="AutoShape 344"/>
          <p:cNvSpPr>
            <a:spLocks noChangeArrowheads="1"/>
          </p:cNvSpPr>
          <p:nvPr/>
        </p:nvSpPr>
        <p:spPr bwMode="gray">
          <a:xfrm>
            <a:off x="1358900" y="1903413"/>
            <a:ext cx="2451100" cy="4302125"/>
          </a:xfrm>
          <a:prstGeom prst="roundRect">
            <a:avLst>
              <a:gd name="adj" fmla="val 3704"/>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3554" name="AutoShape 345"/>
          <p:cNvSpPr>
            <a:spLocks noChangeArrowheads="1"/>
          </p:cNvSpPr>
          <p:nvPr/>
        </p:nvSpPr>
        <p:spPr bwMode="gray">
          <a:xfrm>
            <a:off x="3848100" y="1916113"/>
            <a:ext cx="2476500" cy="4289425"/>
          </a:xfrm>
          <a:prstGeom prst="roundRect">
            <a:avLst>
              <a:gd name="adj" fmla="val 3704"/>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3555" name="AutoShape 346"/>
          <p:cNvSpPr>
            <a:spLocks noChangeArrowheads="1"/>
          </p:cNvSpPr>
          <p:nvPr/>
        </p:nvSpPr>
        <p:spPr bwMode="gray">
          <a:xfrm>
            <a:off x="6350000" y="1916113"/>
            <a:ext cx="2590800" cy="4289425"/>
          </a:xfrm>
          <a:prstGeom prst="roundRect">
            <a:avLst>
              <a:gd name="adj" fmla="val 3704"/>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3557" name="タイトル 1"/>
          <p:cNvSpPr txBox="1">
            <a:spLocks/>
          </p:cNvSpPr>
          <p:nvPr/>
        </p:nvSpPr>
        <p:spPr bwMode="auto">
          <a:xfrm>
            <a:off x="57150" y="-93663"/>
            <a:ext cx="8324850" cy="892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3.3</a:t>
            </a:r>
            <a:r>
              <a:rPr lang="ja-JP" altLang="en-US" sz="2600" b="1">
                <a:solidFill>
                  <a:schemeClr val="tx2"/>
                </a:solidFill>
                <a:latin typeface="HGPｺﾞｼｯｸM" panose="020B0600000000000000" pitchFamily="50" charset="-128"/>
                <a:ea typeface="HGPｺﾞｼｯｸM" panose="020B0600000000000000" pitchFamily="50" charset="-128"/>
              </a:rPr>
              <a:t>非機能要求グレードのコンテンツ</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a:t>
            </a:r>
            <a:r>
              <a:rPr lang="ja-JP" altLang="en-US" sz="2600" b="1">
                <a:solidFill>
                  <a:schemeClr val="tx2"/>
                </a:solidFill>
                <a:latin typeface="HGPｺﾞｼｯｸM" panose="020B0600000000000000" pitchFamily="50" charset="-128"/>
                <a:ea typeface="HGPｺﾞｼｯｸM" panose="020B0600000000000000" pitchFamily="50" charset="-128"/>
              </a:rPr>
              <a:t>グレード表</a:t>
            </a:r>
            <a:r>
              <a:rPr lang="en-US" altLang="ja-JP" sz="2600" b="1">
                <a:solidFill>
                  <a:schemeClr val="tx2"/>
                </a:solidFill>
                <a:latin typeface="HGPｺﾞｼｯｸM" panose="020B0600000000000000" pitchFamily="50" charset="-128"/>
                <a:ea typeface="HGPｺﾞｼｯｸM" panose="020B0600000000000000" pitchFamily="50" charset="-128"/>
              </a:rPr>
              <a:t>(2/3)</a:t>
            </a:r>
          </a:p>
        </p:txBody>
      </p:sp>
      <p:cxnSp>
        <p:nvCxnSpPr>
          <p:cNvPr id="63558" name="直線コネクタ 2"/>
          <p:cNvCxnSpPr>
            <a:cxnSpLocks noChangeShapeType="1"/>
          </p:cNvCxnSpPr>
          <p:nvPr/>
        </p:nvCxnSpPr>
        <p:spPr bwMode="auto">
          <a:xfrm>
            <a:off x="276225" y="1930400"/>
            <a:ext cx="1042988" cy="495300"/>
          </a:xfrm>
          <a:prstGeom prst="line">
            <a:avLst/>
          </a:prstGeom>
          <a:noFill/>
          <a:ln w="38100" algn="ctr">
            <a:solidFill>
              <a:schemeClr val="tx1"/>
            </a:solidFill>
            <a:round/>
            <a:headEnd/>
            <a:tailEnd/>
          </a:ln>
          <a:extLst>
            <a:ext uri="{909E8E84-426E-40DD-AFC4-6F175D3DCCD1}">
              <a14:hiddenFill xmlns:a14="http://schemas.microsoft.com/office/drawing/2010/main">
                <a:noFill/>
              </a14:hiddenFill>
            </a:ext>
          </a:extLst>
        </p:spPr>
      </p:cxnSp>
      <p:sp>
        <p:nvSpPr>
          <p:cNvPr id="63559" name="テキスト ボックス 3"/>
          <p:cNvSpPr txBox="1">
            <a:spLocks noChangeArrowheads="1"/>
          </p:cNvSpPr>
          <p:nvPr/>
        </p:nvSpPr>
        <p:spPr bwMode="auto">
          <a:xfrm>
            <a:off x="276225" y="2122488"/>
            <a:ext cx="7350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b="1">
                <a:solidFill>
                  <a:schemeClr val="tx2"/>
                </a:solidFill>
                <a:latin typeface="HGPｺﾞｼｯｸM" panose="020B0600000000000000" pitchFamily="50" charset="-128"/>
                <a:ea typeface="HGPｺﾞｼｯｸM" panose="020B0600000000000000" pitchFamily="50" charset="-128"/>
              </a:rPr>
              <a:t>特徴</a:t>
            </a:r>
          </a:p>
        </p:txBody>
      </p:sp>
      <p:sp>
        <p:nvSpPr>
          <p:cNvPr id="12"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5413" y="3011488"/>
            <a:ext cx="8907462" cy="3557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コンテンツ プレースホルダ 2"/>
          <p:cNvSpPr>
            <a:spLocks noGrp="1"/>
          </p:cNvSpPr>
          <p:nvPr>
            <p:ph idx="4294967295"/>
          </p:nvPr>
        </p:nvSpPr>
        <p:spPr>
          <a:xfrm>
            <a:off x="177800" y="790575"/>
            <a:ext cx="8535988" cy="1452563"/>
          </a:xfrm>
        </p:spPr>
        <p:txBody>
          <a:bodyPr lIns="0" tIns="0" rIns="0" bIns="0">
            <a:spAutoFit/>
          </a:bodyPr>
          <a:lstStyle/>
          <a:p>
            <a:pPr marL="185738" indent="-185738">
              <a:defRPr/>
            </a:pPr>
            <a:r>
              <a:rPr lang="ja-JP" altLang="en-US" b="1" dirty="0">
                <a:latin typeface="HGPｺﾞｼｯｸM" pitchFamily="50" charset="-128"/>
                <a:ea typeface="HGPｺﾞｼｯｸM" pitchFamily="50" charset="-128"/>
              </a:rPr>
              <a:t>グレードの定義（グレード表シート）</a:t>
            </a:r>
            <a:endParaRPr lang="en-US" altLang="ja-JP" b="1" dirty="0">
              <a:latin typeface="HGPｺﾞｼｯｸM" pitchFamily="50" charset="-128"/>
              <a:ea typeface="HGPｺﾞｼｯｸM" pitchFamily="50" charset="-128"/>
            </a:endParaRPr>
          </a:p>
          <a:p>
            <a:pPr marL="0" indent="0">
              <a:buFont typeface="Wingdings" panose="05000000000000000000" pitchFamily="2" charset="2"/>
              <a:buNone/>
              <a:defRPr/>
            </a:pPr>
            <a:r>
              <a:rPr lang="ja-JP" altLang="en-US" sz="2000" dirty="0">
                <a:latin typeface="HGPｺﾞｼｯｸM" pitchFamily="50" charset="-128"/>
                <a:ea typeface="HGPｺﾞｼｯｸM" pitchFamily="50" charset="-128"/>
              </a:rPr>
              <a:t>　重要項目についてグレード表が設定されており、モデルシステムごとにレベルの</a:t>
            </a:r>
            <a:r>
              <a:rPr lang="ja-JP" altLang="en-US" sz="2000" b="1" dirty="0">
                <a:solidFill>
                  <a:srgbClr val="FF0000"/>
                </a:solidFill>
                <a:latin typeface="HGPｺﾞｼｯｸM" pitchFamily="50" charset="-128"/>
                <a:ea typeface="HGPｺﾞｼｯｸM" pitchFamily="50" charset="-128"/>
              </a:rPr>
              <a:t>ベース値</a:t>
            </a:r>
            <a:r>
              <a:rPr lang="ja-JP" altLang="en-US" sz="2000" dirty="0">
                <a:latin typeface="HGPｺﾞｼｯｸM" pitchFamily="50" charset="-128"/>
                <a:ea typeface="HGPｺﾞｼｯｸM" pitchFamily="50" charset="-128"/>
              </a:rPr>
              <a:t>が設定されている。</a:t>
            </a:r>
            <a:endParaRPr lang="en-US" altLang="ja-JP" sz="2000" dirty="0">
              <a:latin typeface="HGPｺﾞｼｯｸM" pitchFamily="50" charset="-128"/>
              <a:ea typeface="HGPｺﾞｼｯｸM" pitchFamily="50" charset="-128"/>
            </a:endParaRPr>
          </a:p>
          <a:p>
            <a:pPr marL="0" indent="0">
              <a:buFont typeface="Wingdings" panose="05000000000000000000" pitchFamily="2" charset="2"/>
              <a:buNone/>
              <a:defRPr/>
            </a:pPr>
            <a:endParaRPr lang="ja-JP" altLang="en-US" sz="2200" dirty="0">
              <a:latin typeface="HGPｺﾞｼｯｸM" pitchFamily="50" charset="-128"/>
              <a:ea typeface="HGPｺﾞｼｯｸM" pitchFamily="50" charset="-128"/>
            </a:endParaRPr>
          </a:p>
        </p:txBody>
      </p:sp>
      <p:sp>
        <p:nvSpPr>
          <p:cNvPr id="65540" name="AutoShape 9"/>
          <p:cNvSpPr>
            <a:spLocks noChangeArrowheads="1"/>
          </p:cNvSpPr>
          <p:nvPr/>
        </p:nvSpPr>
        <p:spPr bwMode="gray">
          <a:xfrm>
            <a:off x="5345113" y="3641725"/>
            <a:ext cx="3735387" cy="2898775"/>
          </a:xfrm>
          <a:prstGeom prst="roundRect">
            <a:avLst>
              <a:gd name="adj" fmla="val 7463"/>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5541" name="AutoShape 67"/>
          <p:cNvSpPr>
            <a:spLocks noChangeArrowheads="1"/>
          </p:cNvSpPr>
          <p:nvPr/>
        </p:nvSpPr>
        <p:spPr bwMode="gray">
          <a:xfrm rot="4052841" flipV="1">
            <a:off x="3046413" y="2743200"/>
            <a:ext cx="1481138" cy="401637"/>
          </a:xfrm>
          <a:prstGeom prst="triangle">
            <a:avLst>
              <a:gd name="adj" fmla="val 0"/>
            </a:avLst>
          </a:prstGeom>
          <a:solidFill>
            <a:srgbClr val="131A1F"/>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5542" name="AutoShape 68"/>
          <p:cNvSpPr>
            <a:spLocks noChangeArrowheads="1"/>
          </p:cNvSpPr>
          <p:nvPr/>
        </p:nvSpPr>
        <p:spPr bwMode="gray">
          <a:xfrm>
            <a:off x="215900" y="1811338"/>
            <a:ext cx="4383088" cy="1195387"/>
          </a:xfrm>
          <a:prstGeom prst="roundRect">
            <a:avLst>
              <a:gd name="adj" fmla="val 16667"/>
            </a:avLst>
          </a:prstGeom>
          <a:solidFill>
            <a:srgbClr val="AA2C2C"/>
          </a:solidFill>
          <a:ln w="38100" algn="ctr">
            <a:solidFill>
              <a:srgbClr val="131A1F"/>
            </a:solidFill>
            <a:round/>
            <a:headEnd/>
            <a:tailEnd/>
          </a:ln>
        </p:spPr>
        <p:txBody>
          <a:bodyPr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dirty="0">
                <a:solidFill>
                  <a:schemeClr val="bg1"/>
                </a:solidFill>
                <a:latin typeface="HGP創英角ｺﾞｼｯｸUB" panose="020B0900000000000000" pitchFamily="50" charset="-128"/>
                <a:ea typeface="ＭＳ ゴシック" panose="020B0609070205080204" pitchFamily="49" charset="-128"/>
              </a:rPr>
              <a:t>選択レベル：</a:t>
            </a:r>
          </a:p>
          <a:p>
            <a:pPr algn="ctr" eaLnBrk="1" hangingPunct="1">
              <a:spcBef>
                <a:spcPct val="0"/>
              </a:spcBef>
              <a:buClrTx/>
              <a:buFontTx/>
              <a:buNone/>
            </a:pPr>
            <a:r>
              <a:rPr lang="ja-JP" altLang="en-US" sz="1800" b="1" dirty="0">
                <a:solidFill>
                  <a:schemeClr val="bg1"/>
                </a:solidFill>
                <a:latin typeface="HGP創英角ｺﾞｼｯｸUB" panose="020B0900000000000000" pitchFamily="50" charset="-128"/>
                <a:ea typeface="ＭＳ ゴシック" panose="020B0609070205080204" pitchFamily="49" charset="-128"/>
              </a:rPr>
              <a:t>個々のメトリクスに対して、該当するモデルシステムを想定して選択したレベル。ベース値と呼ぶ。</a:t>
            </a:r>
          </a:p>
        </p:txBody>
      </p:sp>
      <p:sp>
        <p:nvSpPr>
          <p:cNvPr id="65543" name="AutoShape 69"/>
          <p:cNvSpPr>
            <a:spLocks noChangeArrowheads="1"/>
          </p:cNvSpPr>
          <p:nvPr/>
        </p:nvSpPr>
        <p:spPr bwMode="gray">
          <a:xfrm rot="7159727">
            <a:off x="7036594" y="2655094"/>
            <a:ext cx="1773238" cy="438150"/>
          </a:xfrm>
          <a:prstGeom prst="triangle">
            <a:avLst>
              <a:gd name="adj" fmla="val 0"/>
            </a:avLst>
          </a:prstGeom>
          <a:solidFill>
            <a:srgbClr val="131A1F"/>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5544" name="AutoShape 70"/>
          <p:cNvSpPr>
            <a:spLocks noChangeArrowheads="1"/>
          </p:cNvSpPr>
          <p:nvPr/>
        </p:nvSpPr>
        <p:spPr bwMode="gray">
          <a:xfrm>
            <a:off x="4705350" y="1811338"/>
            <a:ext cx="4249738" cy="1195387"/>
          </a:xfrm>
          <a:prstGeom prst="roundRect">
            <a:avLst>
              <a:gd name="adj" fmla="val 16667"/>
            </a:avLst>
          </a:prstGeom>
          <a:solidFill>
            <a:srgbClr val="AA2C2C"/>
          </a:solidFill>
          <a:ln w="38100" algn="ctr">
            <a:solidFill>
              <a:srgbClr val="131A1F"/>
            </a:solidFill>
            <a:round/>
            <a:headEnd/>
            <a:tailEnd/>
          </a:ln>
        </p:spPr>
        <p:txBody>
          <a:bodyPr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dirty="0">
                <a:solidFill>
                  <a:schemeClr val="bg1"/>
                </a:solidFill>
                <a:latin typeface="HGP創英角ｺﾞｼｯｸUB" panose="020B0900000000000000" pitchFamily="50" charset="-128"/>
                <a:ea typeface="ＭＳ ゴシック" panose="020B0609070205080204" pitchFamily="49" charset="-128"/>
              </a:rPr>
              <a:t>選択時の条件：</a:t>
            </a:r>
          </a:p>
          <a:p>
            <a:pPr algn="ctr" eaLnBrk="1" hangingPunct="1">
              <a:spcBef>
                <a:spcPct val="0"/>
              </a:spcBef>
              <a:buClrTx/>
              <a:buFontTx/>
              <a:buNone/>
            </a:pPr>
            <a:r>
              <a:rPr lang="ja-JP" altLang="en-US" sz="1800" b="1" dirty="0">
                <a:solidFill>
                  <a:schemeClr val="bg1"/>
                </a:solidFill>
                <a:latin typeface="HGP創英角ｺﾞｼｯｸUB" panose="020B0900000000000000" pitchFamily="50" charset="-128"/>
                <a:ea typeface="ＭＳ ゴシック" panose="020B0609070205080204" pitchFamily="49" charset="-128"/>
              </a:rPr>
              <a:t>ベース値を選択したときの条件。さらに、ベース値を調整する際の条件を</a:t>
            </a:r>
            <a:r>
              <a:rPr lang="en-US" altLang="ja-JP" sz="1800" b="1" dirty="0">
                <a:solidFill>
                  <a:schemeClr val="bg1"/>
                </a:solidFill>
                <a:latin typeface="HGP創英角ｺﾞｼｯｸUB" panose="020B0900000000000000" pitchFamily="50" charset="-128"/>
                <a:ea typeface="ＭＳ ゴシック" panose="020B0609070205080204" pitchFamily="49" charset="-128"/>
              </a:rPr>
              <a:t>[</a:t>
            </a:r>
            <a:r>
              <a:rPr lang="ja-JP" altLang="en-US" sz="1800" b="1" dirty="0">
                <a:solidFill>
                  <a:schemeClr val="bg1"/>
                </a:solidFill>
                <a:latin typeface="HGP創英角ｺﾞｼｯｸUB" panose="020B0900000000000000" pitchFamily="50" charset="-128"/>
                <a:ea typeface="ＭＳ ゴシック" panose="020B0609070205080204" pitchFamily="49" charset="-128"/>
              </a:rPr>
              <a:t>＋</a:t>
            </a:r>
            <a:r>
              <a:rPr lang="en-US" altLang="ja-JP" sz="1800" b="1" dirty="0">
                <a:solidFill>
                  <a:schemeClr val="bg1"/>
                </a:solidFill>
                <a:latin typeface="HGP創英角ｺﾞｼｯｸUB" panose="020B0900000000000000" pitchFamily="50" charset="-128"/>
                <a:ea typeface="ＭＳ ゴシック" panose="020B0609070205080204" pitchFamily="49" charset="-128"/>
              </a:rPr>
              <a:t>][</a:t>
            </a:r>
            <a:r>
              <a:rPr lang="ja-JP" altLang="en-US" sz="1800" b="1" dirty="0">
                <a:solidFill>
                  <a:schemeClr val="bg1"/>
                </a:solidFill>
                <a:latin typeface="HGP創英角ｺﾞｼｯｸUB" panose="020B0900000000000000" pitchFamily="50" charset="-128"/>
                <a:ea typeface="ＭＳ ゴシック" panose="020B0609070205080204" pitchFamily="49" charset="-128"/>
              </a:rPr>
              <a:t>－</a:t>
            </a:r>
            <a:r>
              <a:rPr lang="en-US" altLang="ja-JP" sz="1800" b="1" dirty="0">
                <a:solidFill>
                  <a:schemeClr val="bg1"/>
                </a:solidFill>
                <a:latin typeface="HGP創英角ｺﾞｼｯｸUB" panose="020B0900000000000000" pitchFamily="50" charset="-128"/>
                <a:ea typeface="ＭＳ ゴシック" panose="020B0609070205080204" pitchFamily="49" charset="-128"/>
              </a:rPr>
              <a:t>]</a:t>
            </a:r>
            <a:r>
              <a:rPr lang="ja-JP" altLang="en-US" sz="1800" b="1" dirty="0">
                <a:solidFill>
                  <a:schemeClr val="bg1"/>
                </a:solidFill>
                <a:latin typeface="HGP創英角ｺﾞｼｯｸUB" panose="020B0900000000000000" pitchFamily="50" charset="-128"/>
                <a:ea typeface="ＭＳ ゴシック" panose="020B0609070205080204" pitchFamily="49" charset="-128"/>
              </a:rPr>
              <a:t>で示した。</a:t>
            </a:r>
          </a:p>
        </p:txBody>
      </p:sp>
      <p:sp>
        <p:nvSpPr>
          <p:cNvPr id="65546" name="タイトル 1"/>
          <p:cNvSpPr txBox="1">
            <a:spLocks/>
          </p:cNvSpPr>
          <p:nvPr/>
        </p:nvSpPr>
        <p:spPr bwMode="auto">
          <a:xfrm>
            <a:off x="57150" y="-93663"/>
            <a:ext cx="8324850" cy="892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3.3</a:t>
            </a:r>
            <a:r>
              <a:rPr lang="ja-JP" altLang="en-US" sz="2600" b="1">
                <a:solidFill>
                  <a:schemeClr val="tx2"/>
                </a:solidFill>
                <a:latin typeface="HGPｺﾞｼｯｸM" panose="020B0600000000000000" pitchFamily="50" charset="-128"/>
                <a:ea typeface="HGPｺﾞｼｯｸM" panose="020B0600000000000000" pitchFamily="50" charset="-128"/>
              </a:rPr>
              <a:t>非機能要求グレードのコンテンツ</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a:t>
            </a:r>
            <a:r>
              <a:rPr lang="ja-JP" altLang="en-US" sz="2600" b="1">
                <a:solidFill>
                  <a:schemeClr val="tx2"/>
                </a:solidFill>
                <a:latin typeface="HGPｺﾞｼｯｸM" panose="020B0600000000000000" pitchFamily="50" charset="-128"/>
                <a:ea typeface="HGPｺﾞｼｯｸM" panose="020B0600000000000000" pitchFamily="50" charset="-128"/>
              </a:rPr>
              <a:t>グレード表</a:t>
            </a:r>
            <a:r>
              <a:rPr lang="en-US" altLang="ja-JP" sz="2600" b="1">
                <a:solidFill>
                  <a:schemeClr val="tx2"/>
                </a:solidFill>
                <a:latin typeface="HGPｺﾞｼｯｸM" panose="020B0600000000000000" pitchFamily="50" charset="-128"/>
                <a:ea typeface="HGPｺﾞｼｯｸM" panose="020B0600000000000000" pitchFamily="50" charset="-128"/>
              </a:rPr>
              <a:t>(3/3)</a:t>
            </a:r>
          </a:p>
        </p:txBody>
      </p:sp>
      <p:sp>
        <p:nvSpPr>
          <p:cNvPr id="65547" name="AutoShape 9"/>
          <p:cNvSpPr>
            <a:spLocks noChangeArrowheads="1"/>
          </p:cNvSpPr>
          <p:nvPr/>
        </p:nvSpPr>
        <p:spPr bwMode="gray">
          <a:xfrm>
            <a:off x="3562350" y="3641725"/>
            <a:ext cx="1624013" cy="2898775"/>
          </a:xfrm>
          <a:prstGeom prst="roundRect">
            <a:avLst>
              <a:gd name="adj" fmla="val 7463"/>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2"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タイトル 1"/>
          <p:cNvSpPr txBox="1">
            <a:spLocks/>
          </p:cNvSpPr>
          <p:nvPr/>
        </p:nvSpPr>
        <p:spPr bwMode="auto">
          <a:xfrm>
            <a:off x="231775" y="168275"/>
            <a:ext cx="701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spcBef>
                <a:spcPct val="0"/>
              </a:spcBef>
              <a:buClrTx/>
              <a:buFontTx/>
              <a:buNone/>
            </a:pPr>
            <a:r>
              <a:rPr lang="ja-JP" altLang="en-US" sz="2800" b="1">
                <a:solidFill>
                  <a:schemeClr val="tx2"/>
                </a:solidFill>
                <a:latin typeface="HGP創英角ｺﾞｼｯｸUB" panose="020B0900000000000000" pitchFamily="50" charset="-128"/>
                <a:ea typeface="HGP創英角ｺﾞｼｯｸUB" panose="020B0900000000000000" pitchFamily="50" charset="-128"/>
              </a:rPr>
              <a:t>目　　　　　　　次</a:t>
            </a:r>
          </a:p>
        </p:txBody>
      </p:sp>
      <p:sp>
        <p:nvSpPr>
          <p:cNvPr id="11269" name="タイトル 1"/>
          <p:cNvSpPr txBox="1">
            <a:spLocks/>
          </p:cNvSpPr>
          <p:nvPr/>
        </p:nvSpPr>
        <p:spPr bwMode="auto">
          <a:xfrm>
            <a:off x="406400" y="1266825"/>
            <a:ext cx="8461375" cy="353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ja-JP" altLang="en-US" sz="2800" b="1">
                <a:solidFill>
                  <a:schemeClr val="tx2"/>
                </a:solidFill>
                <a:latin typeface="HGPｺﾞｼｯｸM" panose="020B0600000000000000" pitchFamily="50" charset="-128"/>
                <a:ea typeface="HGPｺﾞｼｯｸM" panose="020B0600000000000000" pitchFamily="50" charset="-128"/>
              </a:rPr>
              <a:t>１．要求定義について</a:t>
            </a:r>
            <a:endParaRPr lang="en-US" altLang="ja-JP" sz="28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ja-JP" altLang="en-US" sz="2800" b="1">
                <a:solidFill>
                  <a:schemeClr val="tx2"/>
                </a:solidFill>
                <a:latin typeface="HGPｺﾞｼｯｸM" panose="020B0600000000000000" pitchFamily="50" charset="-128"/>
                <a:ea typeface="HGPｺﾞｼｯｸM" panose="020B0600000000000000" pitchFamily="50" charset="-128"/>
              </a:rPr>
              <a:t>２．非機能要求について</a:t>
            </a:r>
            <a:endParaRPr lang="en-US" altLang="ja-JP" sz="28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ja-JP" altLang="en-US" sz="2800" b="1">
                <a:solidFill>
                  <a:schemeClr val="tx2"/>
                </a:solidFill>
                <a:latin typeface="HGPｺﾞｼｯｸM" panose="020B0600000000000000" pitchFamily="50" charset="-128"/>
                <a:ea typeface="HGPｺﾞｼｯｸM" panose="020B0600000000000000" pitchFamily="50" charset="-128"/>
              </a:rPr>
              <a:t>３．非機能要求グレード</a:t>
            </a:r>
            <a:endParaRPr lang="en-US" altLang="ja-JP" sz="28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ja-JP" altLang="en-US" sz="2800" b="1">
                <a:solidFill>
                  <a:schemeClr val="tx2"/>
                </a:solidFill>
                <a:latin typeface="HGPｺﾞｼｯｸM" panose="020B0600000000000000" pitchFamily="50" charset="-128"/>
                <a:ea typeface="HGPｺﾞｼｯｸM" panose="020B0600000000000000" pitchFamily="50" charset="-128"/>
              </a:rPr>
              <a:t>４．非機能要求項目のレベル決定法</a:t>
            </a:r>
            <a:endParaRPr lang="en-US" altLang="ja-JP" sz="28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ja-JP" altLang="en-US" sz="2800" b="1">
                <a:solidFill>
                  <a:schemeClr val="tx2"/>
                </a:solidFill>
                <a:latin typeface="HGPｺﾞｼｯｸM" panose="020B0600000000000000" pitchFamily="50" charset="-128"/>
                <a:ea typeface="HGPｺﾞｼｯｸM" panose="020B0600000000000000" pitchFamily="50" charset="-128"/>
              </a:rPr>
              <a:t>５．非機能要求項目の留意点</a:t>
            </a:r>
            <a:endParaRPr lang="en-US" altLang="ja-JP" sz="28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ja-JP" altLang="en-US" sz="2800" b="1">
                <a:solidFill>
                  <a:schemeClr val="tx2"/>
                </a:solidFill>
                <a:latin typeface="HGPｺﾞｼｯｸM" panose="020B0600000000000000" pitchFamily="50" charset="-128"/>
                <a:ea typeface="HGPｺﾞｼｯｸM" panose="020B0600000000000000" pitchFamily="50" charset="-128"/>
              </a:rPr>
              <a:t>６．機能要求検討時の非機能要求グレード利用法</a:t>
            </a:r>
            <a:endParaRPr lang="en-US" altLang="ja-JP" sz="28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ja-JP" altLang="en-US" sz="2800" b="1">
                <a:solidFill>
                  <a:schemeClr val="tx2"/>
                </a:solidFill>
                <a:latin typeface="HGPｺﾞｼｯｸM" panose="020B0600000000000000" pitchFamily="50" charset="-128"/>
                <a:ea typeface="HGPｺﾞｼｯｸM" panose="020B0600000000000000" pitchFamily="50" charset="-128"/>
              </a:rPr>
              <a:t>７．非機能要求の適用事例</a:t>
            </a:r>
            <a:endParaRPr lang="en-US" altLang="ja-JP" sz="28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ja-JP" altLang="en-US" sz="2800" b="1">
                <a:solidFill>
                  <a:schemeClr val="tx2"/>
                </a:solidFill>
                <a:latin typeface="HGPｺﾞｼｯｸM" panose="020B0600000000000000" pitchFamily="50" charset="-128"/>
                <a:ea typeface="HGPｺﾞｼｯｸM" panose="020B0600000000000000" pitchFamily="50" charset="-128"/>
              </a:rPr>
              <a:t>８．参考資料</a:t>
            </a:r>
          </a:p>
        </p:txBody>
      </p:sp>
      <p:sp>
        <p:nvSpPr>
          <p:cNvPr id="6" name="Text Box 25"/>
          <p:cNvSpPr txBox="1">
            <a:spLocks noChangeArrowheads="1"/>
          </p:cNvSpPr>
          <p:nvPr/>
        </p:nvSpPr>
        <p:spPr bwMode="auto">
          <a:xfrm>
            <a:off x="32939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BDE048D9-1021-47EF-A669-8490AEB533B8}"/>
              </a:ext>
            </a:extLst>
          </p:cNvPr>
          <p:cNvPicPr>
            <a:picLocks noChangeAspect="1"/>
          </p:cNvPicPr>
          <p:nvPr/>
        </p:nvPicPr>
        <p:blipFill>
          <a:blip r:embed="rId3"/>
          <a:stretch>
            <a:fillRect/>
          </a:stretch>
        </p:blipFill>
        <p:spPr>
          <a:xfrm>
            <a:off x="310448" y="2257426"/>
            <a:ext cx="8785364" cy="3505200"/>
          </a:xfrm>
          <a:prstGeom prst="rect">
            <a:avLst/>
          </a:prstGeom>
        </p:spPr>
      </p:pic>
      <p:sp>
        <p:nvSpPr>
          <p:cNvPr id="67586" name="Rectangle 3"/>
          <p:cNvSpPr>
            <a:spLocks noGrp="1" noChangeArrowheads="1"/>
          </p:cNvSpPr>
          <p:nvPr>
            <p:ph type="body" idx="4294967295"/>
          </p:nvPr>
        </p:nvSpPr>
        <p:spPr>
          <a:xfrm>
            <a:off x="527050" y="800100"/>
            <a:ext cx="8048625" cy="738188"/>
          </a:xfrm>
        </p:spPr>
        <p:txBody>
          <a:bodyPr lIns="0" tIns="0" rIns="0" bIns="0">
            <a:spAutoFit/>
          </a:bodyPr>
          <a:lstStyle/>
          <a:p>
            <a:pPr marL="185738" indent="-185738"/>
            <a:r>
              <a:rPr lang="ja-JP" altLang="en-US">
                <a:latin typeface="HGPｺﾞｼｯｸM" panose="020B0600000000000000" pitchFamily="50" charset="-128"/>
                <a:ea typeface="HGPｺﾞｼｯｸM" panose="020B0600000000000000" pitchFamily="50" charset="-128"/>
              </a:rPr>
              <a:t>非機能要求項目の</a:t>
            </a:r>
            <a:r>
              <a:rPr lang="en-US" altLang="ja-JP">
                <a:solidFill>
                  <a:srgbClr val="FF0000"/>
                </a:solidFill>
                <a:latin typeface="HGPｺﾞｼｯｸM" panose="020B0600000000000000" pitchFamily="50" charset="-128"/>
                <a:ea typeface="HGPｺﾞｼｯｸM" panose="020B0600000000000000" pitchFamily="50" charset="-128"/>
              </a:rPr>
              <a:t>6</a:t>
            </a:r>
            <a:r>
              <a:rPr lang="ja-JP" altLang="en-US">
                <a:solidFill>
                  <a:srgbClr val="FF0000"/>
                </a:solidFill>
                <a:latin typeface="HGPｺﾞｼｯｸM" panose="020B0600000000000000" pitchFamily="50" charset="-128"/>
                <a:ea typeface="HGPｺﾞｼｯｸM" panose="020B0600000000000000" pitchFamily="50" charset="-128"/>
              </a:rPr>
              <a:t>大項目単位</a:t>
            </a:r>
            <a:r>
              <a:rPr lang="ja-JP" altLang="en-US">
                <a:latin typeface="HGPｺﾞｼｯｸM" panose="020B0600000000000000" pitchFamily="50" charset="-128"/>
                <a:ea typeface="HGPｺﾞｼｯｸM" panose="020B0600000000000000" pitchFamily="50" charset="-128"/>
              </a:rPr>
              <a:t>に中項目以下の検討順序を</a:t>
            </a:r>
            <a:br>
              <a:rPr lang="ja-JP" altLang="en-US">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可視化したもの（視覚的に検討項目順を俯瞰）</a:t>
            </a:r>
          </a:p>
        </p:txBody>
      </p:sp>
      <p:grpSp>
        <p:nvGrpSpPr>
          <p:cNvPr id="67588" name="Group 14"/>
          <p:cNvGrpSpPr>
            <a:grpSpLocks/>
          </p:cNvGrpSpPr>
          <p:nvPr/>
        </p:nvGrpSpPr>
        <p:grpSpPr bwMode="auto">
          <a:xfrm>
            <a:off x="153988" y="1323975"/>
            <a:ext cx="508000" cy="514350"/>
            <a:chOff x="104" y="764"/>
            <a:chExt cx="320" cy="324"/>
          </a:xfrm>
        </p:grpSpPr>
        <p:sp>
          <p:nvSpPr>
            <p:cNvPr id="67605" name="Oval 8"/>
            <p:cNvSpPr>
              <a:spLocks noChangeArrowheads="1"/>
            </p:cNvSpPr>
            <p:nvPr/>
          </p:nvSpPr>
          <p:spPr bwMode="gray">
            <a:xfrm>
              <a:off x="104" y="768"/>
              <a:ext cx="320" cy="320"/>
            </a:xfrm>
            <a:prstGeom prst="ellipse">
              <a:avLst/>
            </a:prstGeom>
            <a:solidFill>
              <a:srgbClr val="AA2C2C"/>
            </a:solidFill>
            <a:ln w="57150" cmpd="thinThick" algn="ctr">
              <a:solidFill>
                <a:srgbClr val="E59B9B"/>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7606" name="Text Box 9"/>
            <p:cNvSpPr txBox="1">
              <a:spLocks noChangeArrowheads="1"/>
            </p:cNvSpPr>
            <p:nvPr/>
          </p:nvSpPr>
          <p:spPr bwMode="gray">
            <a:xfrm>
              <a:off x="156" y="764"/>
              <a:ext cx="202" cy="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500">
                  <a:solidFill>
                    <a:schemeClr val="bg1"/>
                  </a:solidFill>
                  <a:latin typeface="HGP創英角ｺﾞｼｯｸUB" panose="020B0900000000000000" pitchFamily="50" charset="-128"/>
                  <a:ea typeface="ＭＳ ゴシック" panose="020B0609070205080204" pitchFamily="49" charset="-128"/>
                </a:rPr>
                <a:t>先</a:t>
              </a:r>
            </a:p>
          </p:txBody>
        </p:sp>
      </p:grpSp>
      <p:grpSp>
        <p:nvGrpSpPr>
          <p:cNvPr id="67589" name="Group 15"/>
          <p:cNvGrpSpPr>
            <a:grpSpLocks/>
          </p:cNvGrpSpPr>
          <p:nvPr/>
        </p:nvGrpSpPr>
        <p:grpSpPr bwMode="auto">
          <a:xfrm>
            <a:off x="8305800" y="2300288"/>
            <a:ext cx="508000" cy="514350"/>
            <a:chOff x="5600" y="980"/>
            <a:chExt cx="320" cy="324"/>
          </a:xfrm>
        </p:grpSpPr>
        <p:sp>
          <p:nvSpPr>
            <p:cNvPr id="67603" name="Oval 10"/>
            <p:cNvSpPr>
              <a:spLocks noChangeArrowheads="1"/>
            </p:cNvSpPr>
            <p:nvPr/>
          </p:nvSpPr>
          <p:spPr bwMode="gray">
            <a:xfrm>
              <a:off x="5600" y="984"/>
              <a:ext cx="320" cy="320"/>
            </a:xfrm>
            <a:prstGeom prst="ellipse">
              <a:avLst/>
            </a:prstGeom>
            <a:solidFill>
              <a:srgbClr val="AA2C2C"/>
            </a:solidFill>
            <a:ln w="57150" cmpd="thinThick" algn="ctr">
              <a:solidFill>
                <a:srgbClr val="E59B9B"/>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7604" name="Text Box 11"/>
            <p:cNvSpPr txBox="1">
              <a:spLocks noChangeArrowheads="1"/>
            </p:cNvSpPr>
            <p:nvPr/>
          </p:nvSpPr>
          <p:spPr bwMode="gray">
            <a:xfrm>
              <a:off x="5660" y="980"/>
              <a:ext cx="200"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500">
                  <a:solidFill>
                    <a:schemeClr val="bg1"/>
                  </a:solidFill>
                  <a:latin typeface="HGP創英角ｺﾞｼｯｸUB" panose="020B0900000000000000" pitchFamily="50" charset="-128"/>
                  <a:ea typeface="ＭＳ ゴシック" panose="020B0609070205080204" pitchFamily="49" charset="-128"/>
                </a:rPr>
                <a:t>後</a:t>
              </a:r>
            </a:p>
          </p:txBody>
        </p:sp>
      </p:grpSp>
      <p:sp>
        <p:nvSpPr>
          <p:cNvPr id="67590" name="AutoShape 12"/>
          <p:cNvSpPr>
            <a:spLocks noChangeArrowheads="1"/>
          </p:cNvSpPr>
          <p:nvPr/>
        </p:nvSpPr>
        <p:spPr bwMode="gray">
          <a:xfrm rot="19887736" flipV="1">
            <a:off x="5373688" y="1895475"/>
            <a:ext cx="1179512" cy="454025"/>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nvGrpSpPr>
          <p:cNvPr id="67591" name="Group 16"/>
          <p:cNvGrpSpPr>
            <a:grpSpLocks/>
          </p:cNvGrpSpPr>
          <p:nvPr/>
        </p:nvGrpSpPr>
        <p:grpSpPr bwMode="auto">
          <a:xfrm>
            <a:off x="355600" y="5543550"/>
            <a:ext cx="508000" cy="514350"/>
            <a:chOff x="5600" y="980"/>
            <a:chExt cx="320" cy="324"/>
          </a:xfrm>
        </p:grpSpPr>
        <p:sp>
          <p:nvSpPr>
            <p:cNvPr id="67601" name="Oval 17"/>
            <p:cNvSpPr>
              <a:spLocks noChangeArrowheads="1"/>
            </p:cNvSpPr>
            <p:nvPr/>
          </p:nvSpPr>
          <p:spPr bwMode="gray">
            <a:xfrm>
              <a:off x="5600" y="984"/>
              <a:ext cx="320" cy="320"/>
            </a:xfrm>
            <a:prstGeom prst="ellipse">
              <a:avLst/>
            </a:prstGeom>
            <a:solidFill>
              <a:srgbClr val="AA2C2C"/>
            </a:solidFill>
            <a:ln w="57150" cmpd="thinThick" algn="ctr">
              <a:solidFill>
                <a:srgbClr val="E59B9B"/>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7602" name="Text Box 18"/>
            <p:cNvSpPr txBox="1">
              <a:spLocks noChangeArrowheads="1"/>
            </p:cNvSpPr>
            <p:nvPr/>
          </p:nvSpPr>
          <p:spPr bwMode="gray">
            <a:xfrm>
              <a:off x="5661" y="980"/>
              <a:ext cx="200"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500">
                  <a:solidFill>
                    <a:schemeClr val="bg1"/>
                  </a:solidFill>
                  <a:latin typeface="HGP創英角ｺﾞｼｯｸUB" panose="020B0900000000000000" pitchFamily="50" charset="-128"/>
                  <a:ea typeface="ＭＳ ゴシック" panose="020B0609070205080204" pitchFamily="49" charset="-128"/>
                </a:rPr>
                <a:t>後</a:t>
              </a:r>
            </a:p>
          </p:txBody>
        </p:sp>
      </p:grpSp>
      <p:sp>
        <p:nvSpPr>
          <p:cNvPr id="67592" name="AutoShape 19"/>
          <p:cNvSpPr>
            <a:spLocks noChangeArrowheads="1"/>
          </p:cNvSpPr>
          <p:nvPr/>
        </p:nvSpPr>
        <p:spPr bwMode="gray">
          <a:xfrm>
            <a:off x="1371600" y="2795588"/>
            <a:ext cx="1282700" cy="582611"/>
          </a:xfrm>
          <a:prstGeom prst="roundRect">
            <a:avLst>
              <a:gd name="adj" fmla="val 16667"/>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288000" tIns="90000" rIns="288000" bIns="90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67593" name="Text Box 21"/>
          <p:cNvSpPr txBox="1">
            <a:spLocks noChangeArrowheads="1"/>
          </p:cNvSpPr>
          <p:nvPr/>
        </p:nvSpPr>
        <p:spPr bwMode="gray">
          <a:xfrm>
            <a:off x="1987550" y="1716088"/>
            <a:ext cx="3160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18000" rIns="36000" b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b="1">
                <a:solidFill>
                  <a:srgbClr val="AA2C2C"/>
                </a:solidFill>
                <a:ea typeface="ＭＳ ゴシック" panose="020B0609070205080204" pitchFamily="49" charset="-128"/>
              </a:rPr>
              <a:t>重要な非機能要求項目</a:t>
            </a:r>
          </a:p>
        </p:txBody>
      </p:sp>
      <p:sp>
        <p:nvSpPr>
          <p:cNvPr id="67594" name="AutoShape 70"/>
          <p:cNvSpPr>
            <a:spLocks noChangeArrowheads="1"/>
          </p:cNvSpPr>
          <p:nvPr/>
        </p:nvSpPr>
        <p:spPr bwMode="gray">
          <a:xfrm>
            <a:off x="6316663" y="1589088"/>
            <a:ext cx="1454150" cy="498475"/>
          </a:xfrm>
          <a:prstGeom prst="roundRect">
            <a:avLst>
              <a:gd name="adj" fmla="val 16667"/>
            </a:avLst>
          </a:prstGeom>
          <a:solidFill>
            <a:srgbClr val="AA2C2C"/>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b="1">
                <a:solidFill>
                  <a:schemeClr val="bg1"/>
                </a:solidFill>
                <a:latin typeface="HGP創英角ｺﾞｼｯｸUB" panose="020B0900000000000000" pitchFamily="50" charset="-128"/>
                <a:ea typeface="ＭＳ ゴシック" panose="020B0609070205080204" pitchFamily="49" charset="-128"/>
              </a:rPr>
              <a:t>検討順序</a:t>
            </a:r>
          </a:p>
        </p:txBody>
      </p:sp>
      <p:sp>
        <p:nvSpPr>
          <p:cNvPr id="67595" name="Line 79"/>
          <p:cNvSpPr>
            <a:spLocks noChangeShapeType="1"/>
          </p:cNvSpPr>
          <p:nvPr/>
        </p:nvSpPr>
        <p:spPr bwMode="gray">
          <a:xfrm flipH="1">
            <a:off x="2098675" y="2089150"/>
            <a:ext cx="152400" cy="781050"/>
          </a:xfrm>
          <a:prstGeom prst="line">
            <a:avLst/>
          </a:prstGeom>
          <a:noFill/>
          <a:ln w="57150">
            <a:solidFill>
              <a:srgbClr val="2D2D8B"/>
            </a:solidFill>
            <a:round/>
            <a:headEnd/>
            <a:tailEnd type="triangle" w="med" len="med"/>
          </a:ln>
          <a:extLst>
            <a:ext uri="{909E8E84-426E-40DD-AFC4-6F175D3DCCD1}">
              <a14:hiddenFill xmlns:a14="http://schemas.microsoft.com/office/drawing/2010/main">
                <a:noFill/>
              </a14:hiddenFill>
            </a:ext>
          </a:extLst>
        </p:spPr>
        <p:txBody>
          <a:bodyPr lIns="288000" tIns="90000" rIns="288000" bIns="90000" anchor="ctr"/>
          <a:lstStyle/>
          <a:p>
            <a:endParaRPr lang="ja-JP" altLang="en-US"/>
          </a:p>
        </p:txBody>
      </p:sp>
      <p:sp>
        <p:nvSpPr>
          <p:cNvPr id="67596" name="タイトル 1"/>
          <p:cNvSpPr txBox="1">
            <a:spLocks/>
          </p:cNvSpPr>
          <p:nvPr/>
        </p:nvSpPr>
        <p:spPr bwMode="auto">
          <a:xfrm>
            <a:off x="57150" y="-84138"/>
            <a:ext cx="8324850" cy="89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3.3</a:t>
            </a:r>
            <a:r>
              <a:rPr lang="ja-JP" altLang="en-US" sz="2600" b="1">
                <a:solidFill>
                  <a:schemeClr val="tx2"/>
                </a:solidFill>
                <a:latin typeface="HGPｺﾞｼｯｸM" panose="020B0600000000000000" pitchFamily="50" charset="-128"/>
                <a:ea typeface="HGPｺﾞｼｯｸM" panose="020B0600000000000000" pitchFamily="50" charset="-128"/>
              </a:rPr>
              <a:t>非機能要求グレードのコンテンツ</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a:t>
            </a:r>
            <a:r>
              <a:rPr lang="ja-JP" altLang="en-US" sz="2600" b="1">
                <a:solidFill>
                  <a:schemeClr val="tx2"/>
                </a:solidFill>
                <a:latin typeface="HGPｺﾞｼｯｸM" panose="020B0600000000000000" pitchFamily="50" charset="-128"/>
                <a:ea typeface="HGPｺﾞｼｯｸM" panose="020B0600000000000000" pitchFamily="50" charset="-128"/>
              </a:rPr>
              <a:t>樹系図</a:t>
            </a:r>
            <a:endParaRPr lang="en-US" altLang="ja-JP" sz="2600" b="1">
              <a:solidFill>
                <a:schemeClr val="tx2"/>
              </a:solidFill>
              <a:latin typeface="HGPｺﾞｼｯｸM" panose="020B0600000000000000" pitchFamily="50" charset="-128"/>
              <a:ea typeface="HGPｺﾞｼｯｸM" panose="020B0600000000000000" pitchFamily="50" charset="-128"/>
            </a:endParaRPr>
          </a:p>
        </p:txBody>
      </p:sp>
      <p:sp>
        <p:nvSpPr>
          <p:cNvPr id="67598" name="Line 7"/>
          <p:cNvSpPr>
            <a:spLocks noChangeShapeType="1"/>
          </p:cNvSpPr>
          <p:nvPr/>
        </p:nvSpPr>
        <p:spPr bwMode="gray">
          <a:xfrm>
            <a:off x="236538" y="1803400"/>
            <a:ext cx="368300" cy="3724275"/>
          </a:xfrm>
          <a:prstGeom prst="line">
            <a:avLst/>
          </a:prstGeom>
          <a:noFill/>
          <a:ln w="38100">
            <a:solidFill>
              <a:srgbClr val="AA2C2C"/>
            </a:solidFill>
            <a:round/>
            <a:headEnd/>
            <a:tailEnd type="triangle" w="med" len="med"/>
          </a:ln>
          <a:extLst>
            <a:ext uri="{909E8E84-426E-40DD-AFC4-6F175D3DCCD1}">
              <a14:hiddenFill xmlns:a14="http://schemas.microsoft.com/office/drawing/2010/main">
                <a:noFill/>
              </a14:hiddenFill>
            </a:ext>
          </a:extLst>
        </p:spPr>
        <p:txBody>
          <a:bodyPr wrap="none" lIns="0" tIns="46800" rIns="0" bIns="46800" anchor="ctr"/>
          <a:lstStyle/>
          <a:p>
            <a:endParaRPr lang="ja-JP" altLang="en-US"/>
          </a:p>
        </p:txBody>
      </p:sp>
      <p:sp>
        <p:nvSpPr>
          <p:cNvPr id="67599" name="Line 6"/>
          <p:cNvSpPr>
            <a:spLocks noChangeShapeType="1"/>
          </p:cNvSpPr>
          <p:nvPr/>
        </p:nvSpPr>
        <p:spPr bwMode="gray">
          <a:xfrm>
            <a:off x="611188" y="1716088"/>
            <a:ext cx="7694612" cy="790575"/>
          </a:xfrm>
          <a:prstGeom prst="line">
            <a:avLst/>
          </a:prstGeom>
          <a:noFill/>
          <a:ln w="38100">
            <a:solidFill>
              <a:srgbClr val="AA2C2C"/>
            </a:solidFill>
            <a:round/>
            <a:headEnd/>
            <a:tailEnd type="triangle" w="med" len="med"/>
          </a:ln>
          <a:extLst>
            <a:ext uri="{909E8E84-426E-40DD-AFC4-6F175D3DCCD1}">
              <a14:hiddenFill xmlns:a14="http://schemas.microsoft.com/office/drawing/2010/main">
                <a:noFill/>
              </a14:hiddenFill>
            </a:ext>
          </a:extLst>
        </p:spPr>
        <p:txBody>
          <a:bodyPr wrap="none" lIns="0" tIns="46800" rIns="0" bIns="46800" anchor="ctr"/>
          <a:lstStyle/>
          <a:p>
            <a:endParaRPr lang="ja-JP" altLang="en-US"/>
          </a:p>
        </p:txBody>
      </p:sp>
      <p:sp>
        <p:nvSpPr>
          <p:cNvPr id="67600" name="円/楕円 1"/>
          <p:cNvSpPr>
            <a:spLocks noChangeArrowheads="1"/>
          </p:cNvSpPr>
          <p:nvPr/>
        </p:nvSpPr>
        <p:spPr bwMode="auto">
          <a:xfrm>
            <a:off x="25400" y="1857375"/>
            <a:ext cx="1441450" cy="428625"/>
          </a:xfrm>
          <a:prstGeom prst="ellipse">
            <a:avLst/>
          </a:prstGeom>
          <a:solidFill>
            <a:schemeClr val="bg1"/>
          </a:solidFill>
          <a:ln w="254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dirty="0">
                <a:solidFill>
                  <a:schemeClr val="tx2"/>
                </a:solidFill>
                <a:latin typeface="HGPｺﾞｼｯｸM" panose="020B0600000000000000" pitchFamily="50" charset="-128"/>
                <a:ea typeface="HGPｺﾞｼｯｸM" panose="020B0600000000000000" pitchFamily="50" charset="-128"/>
              </a:rPr>
              <a:t>性能・拡張性</a:t>
            </a:r>
          </a:p>
        </p:txBody>
      </p:sp>
      <p:sp>
        <p:nvSpPr>
          <p:cNvPr id="23"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extLst>
      <p:ext uri="{BB962C8B-B14F-4D97-AF65-F5344CB8AC3E}">
        <p14:creationId xmlns:p14="http://schemas.microsoft.com/office/powerpoint/2010/main" val="2291940509"/>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6763" y="2551113"/>
            <a:ext cx="4965700" cy="1454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69635" name="Text Box 6"/>
          <p:cNvSpPr txBox="1">
            <a:spLocks noChangeArrowheads="1"/>
          </p:cNvSpPr>
          <p:nvPr/>
        </p:nvSpPr>
        <p:spPr bwMode="auto">
          <a:xfrm>
            <a:off x="2074863" y="2153603"/>
            <a:ext cx="39370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vert="eaVert" wrap="none" lIns="90000" tIns="46800" rIns="9000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1400" b="1" dirty="0">
                <a:solidFill>
                  <a:schemeClr val="tx2"/>
                </a:solidFill>
                <a:latin typeface="ＭＳ Ｐゴシック" panose="020B0600070205080204" pitchFamily="50" charset="-128"/>
              </a:rPr>
              <a:t>…</a:t>
            </a:r>
          </a:p>
        </p:txBody>
      </p:sp>
      <p:pic>
        <p:nvPicPr>
          <p:cNvPr id="69636" name="Picture 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6763" y="1281113"/>
            <a:ext cx="3040062" cy="8969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69638" name="Rectangle 366"/>
          <p:cNvSpPr>
            <a:spLocks noChangeArrowheads="1"/>
          </p:cNvSpPr>
          <p:nvPr/>
        </p:nvSpPr>
        <p:spPr bwMode="auto">
          <a:xfrm>
            <a:off x="766763" y="935038"/>
            <a:ext cx="4384675"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wrap="none" lIns="90000" tIns="46800" rIns="90000" bIns="46800">
            <a:no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b="1" u="sng" dirty="0">
                <a:solidFill>
                  <a:schemeClr val="tx2"/>
                </a:solidFill>
                <a:latin typeface="ＭＳ Ｐゴシック" panose="020B0600070205080204" pitchFamily="50" charset="-128"/>
              </a:rPr>
              <a:t>①</a:t>
            </a:r>
            <a:r>
              <a:rPr lang="en-US" altLang="ja-JP" sz="2000" b="1" u="sng" dirty="0">
                <a:solidFill>
                  <a:schemeClr val="tx2"/>
                </a:solidFill>
                <a:latin typeface="ＭＳ Ｐゴシック" panose="020B0600070205080204" pitchFamily="50" charset="-128"/>
              </a:rPr>
              <a:t> </a:t>
            </a:r>
            <a:r>
              <a:rPr lang="ja-JP" altLang="en-US" sz="2000" b="1" u="sng" dirty="0">
                <a:solidFill>
                  <a:schemeClr val="tx2"/>
                </a:solidFill>
                <a:latin typeface="ＭＳ Ｐゴシック" panose="020B0600070205080204" pitchFamily="50" charset="-128"/>
              </a:rPr>
              <a:t>項目一覧</a:t>
            </a:r>
            <a:r>
              <a:rPr lang="ja-JP" altLang="en-US" sz="2000" dirty="0">
                <a:solidFill>
                  <a:schemeClr val="tx2"/>
                </a:solidFill>
                <a:latin typeface="ＭＳ Ｐゴシック" panose="020B0600070205080204" pitchFamily="50" charset="-128"/>
              </a:rPr>
              <a:t>：</a:t>
            </a:r>
            <a:r>
              <a:rPr lang="en-US" altLang="ja-JP" sz="2000" dirty="0">
                <a:solidFill>
                  <a:schemeClr val="tx2"/>
                </a:solidFill>
                <a:latin typeface="ＭＳ Ｐゴシック" panose="020B0600070205080204" pitchFamily="50" charset="-128"/>
              </a:rPr>
              <a:t>04_</a:t>
            </a:r>
            <a:r>
              <a:rPr lang="ja-JP" altLang="en-US" sz="2000" dirty="0">
                <a:solidFill>
                  <a:schemeClr val="tx2"/>
                </a:solidFill>
                <a:latin typeface="ＭＳ Ｐゴシック" panose="020B0600070205080204" pitchFamily="50" charset="-128"/>
              </a:rPr>
              <a:t>項目一覧</a:t>
            </a:r>
            <a:r>
              <a:rPr lang="en-US" altLang="ja-JP" sz="2000" dirty="0">
                <a:solidFill>
                  <a:schemeClr val="tx2"/>
                </a:solidFill>
                <a:latin typeface="ＭＳ Ｐゴシック" panose="020B0600070205080204" pitchFamily="50" charset="-128"/>
              </a:rPr>
              <a:t>.pdf</a:t>
            </a:r>
            <a:endParaRPr lang="en-US" altLang="ja-JP" sz="1800" dirty="0">
              <a:solidFill>
                <a:schemeClr val="tx2"/>
              </a:solidFill>
              <a:latin typeface="ＭＳ Ｐゴシック" panose="020B0600070205080204" pitchFamily="50" charset="-128"/>
            </a:endParaRPr>
          </a:p>
        </p:txBody>
      </p:sp>
      <p:pic>
        <p:nvPicPr>
          <p:cNvPr id="69639" name="Picture 2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4700" y="4360863"/>
            <a:ext cx="4975225" cy="22066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69640" name="Line 24"/>
          <p:cNvSpPr>
            <a:spLocks noChangeShapeType="1"/>
          </p:cNvSpPr>
          <p:nvPr/>
        </p:nvSpPr>
        <p:spPr bwMode="auto">
          <a:xfrm flipH="1">
            <a:off x="5681663" y="2530475"/>
            <a:ext cx="9525" cy="2054225"/>
          </a:xfrm>
          <a:prstGeom prst="line">
            <a:avLst/>
          </a:prstGeom>
          <a:noFill/>
          <a:ln w="3175">
            <a:solidFill>
              <a:schemeClr val="tx1"/>
            </a:solidFill>
            <a:prstDash val="dash"/>
            <a:round/>
            <a:headEnd/>
            <a:tailEnd/>
          </a:ln>
          <a:extLst>
            <a:ext uri="{909E8E84-426E-40DD-AFC4-6F175D3DCCD1}">
              <a14:hiddenFill xmlns:a14="http://schemas.microsoft.com/office/drawing/2010/main">
                <a:noFill/>
              </a14:hiddenFill>
            </a:ext>
          </a:extLst>
        </p:spPr>
        <p:txBody>
          <a:bodyPr wrap="none" lIns="90000" tIns="46800" rIns="90000" bIns="46800"/>
          <a:lstStyle/>
          <a:p>
            <a:endParaRPr lang="ja-JP" altLang="en-US"/>
          </a:p>
        </p:txBody>
      </p:sp>
      <p:sp>
        <p:nvSpPr>
          <p:cNvPr id="69641" name="Text Box 25"/>
          <p:cNvSpPr txBox="1">
            <a:spLocks noChangeArrowheads="1"/>
          </p:cNvSpPr>
          <p:nvPr/>
        </p:nvSpPr>
        <p:spPr bwMode="auto">
          <a:xfrm>
            <a:off x="2324100" y="4002088"/>
            <a:ext cx="39370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vert="eaVert" wrap="none" lIns="90000" tIns="46800" rIns="9000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1400" b="1">
                <a:solidFill>
                  <a:schemeClr val="tx2"/>
                </a:solidFill>
                <a:latin typeface="ＭＳ Ｐゴシック" panose="020B0600070205080204" pitchFamily="50" charset="-128"/>
              </a:rPr>
              <a:t>…</a:t>
            </a:r>
          </a:p>
        </p:txBody>
      </p:sp>
      <p:sp>
        <p:nvSpPr>
          <p:cNvPr id="69642" name="Text Box 26"/>
          <p:cNvSpPr txBox="1">
            <a:spLocks noChangeArrowheads="1"/>
          </p:cNvSpPr>
          <p:nvPr/>
        </p:nvSpPr>
        <p:spPr bwMode="auto">
          <a:xfrm>
            <a:off x="2132013" y="6453188"/>
            <a:ext cx="39370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vert="eaVert" wrap="none" lIns="90000" tIns="46800" rIns="9000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1400" b="1">
                <a:solidFill>
                  <a:schemeClr val="tx2"/>
                </a:solidFill>
                <a:latin typeface="ＭＳ Ｐゴシック" panose="020B0600070205080204" pitchFamily="50" charset="-128"/>
              </a:rPr>
              <a:t>…</a:t>
            </a:r>
          </a:p>
        </p:txBody>
      </p:sp>
      <p:grpSp>
        <p:nvGrpSpPr>
          <p:cNvPr id="69643" name="Group 51"/>
          <p:cNvGrpSpPr>
            <a:grpSpLocks/>
          </p:cNvGrpSpPr>
          <p:nvPr/>
        </p:nvGrpSpPr>
        <p:grpSpPr bwMode="auto">
          <a:xfrm>
            <a:off x="34925" y="1409700"/>
            <a:ext cx="641350" cy="4025900"/>
            <a:chOff x="22" y="888"/>
            <a:chExt cx="404" cy="2536"/>
          </a:xfrm>
        </p:grpSpPr>
        <p:sp>
          <p:nvSpPr>
            <p:cNvPr id="69657" name="Text Box 28"/>
            <p:cNvSpPr txBox="1">
              <a:spLocks noChangeArrowheads="1"/>
            </p:cNvSpPr>
            <p:nvPr/>
          </p:nvSpPr>
          <p:spPr bwMode="auto">
            <a:xfrm>
              <a:off x="22" y="888"/>
              <a:ext cx="4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3600">
                  <a:solidFill>
                    <a:schemeClr val="tx2"/>
                  </a:solidFill>
                  <a:latin typeface="ＭＳ Ｐゴシック" panose="020B0600070205080204" pitchFamily="50" charset="-128"/>
                </a:rPr>
                <a:t>①</a:t>
              </a:r>
            </a:p>
          </p:txBody>
        </p:sp>
        <p:sp>
          <p:nvSpPr>
            <p:cNvPr id="69658" name="Text Box 29"/>
            <p:cNvSpPr txBox="1">
              <a:spLocks noChangeArrowheads="1"/>
            </p:cNvSpPr>
            <p:nvPr/>
          </p:nvSpPr>
          <p:spPr bwMode="auto">
            <a:xfrm>
              <a:off x="70" y="1531"/>
              <a:ext cx="30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b="1">
                  <a:solidFill>
                    <a:schemeClr val="tx2"/>
                  </a:solidFill>
                  <a:latin typeface="ＭＳ Ｐゴシック" panose="020B0600070205080204" pitchFamily="50" charset="-128"/>
                </a:rPr>
                <a:t>＋</a:t>
              </a:r>
            </a:p>
          </p:txBody>
        </p:sp>
        <p:sp>
          <p:nvSpPr>
            <p:cNvPr id="69659" name="Text Box 30"/>
            <p:cNvSpPr txBox="1">
              <a:spLocks noChangeArrowheads="1"/>
            </p:cNvSpPr>
            <p:nvPr/>
          </p:nvSpPr>
          <p:spPr bwMode="auto">
            <a:xfrm>
              <a:off x="22" y="1858"/>
              <a:ext cx="4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3600">
                  <a:solidFill>
                    <a:schemeClr val="tx2"/>
                  </a:solidFill>
                  <a:latin typeface="ＭＳ Ｐゴシック" panose="020B0600070205080204" pitchFamily="50" charset="-128"/>
                </a:rPr>
                <a:t>②</a:t>
              </a:r>
            </a:p>
          </p:txBody>
        </p:sp>
        <p:sp>
          <p:nvSpPr>
            <p:cNvPr id="69660" name="Text Box 31"/>
            <p:cNvSpPr txBox="1">
              <a:spLocks noChangeArrowheads="1"/>
            </p:cNvSpPr>
            <p:nvPr/>
          </p:nvSpPr>
          <p:spPr bwMode="auto">
            <a:xfrm>
              <a:off x="72" y="2497"/>
              <a:ext cx="346"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b="1">
                  <a:solidFill>
                    <a:schemeClr val="tx2"/>
                  </a:solidFill>
                  <a:latin typeface="ＭＳ Ｐゴシック" panose="020B0600070205080204" pitchFamily="50" charset="-128"/>
                </a:rPr>
                <a:t>＝</a:t>
              </a:r>
            </a:p>
          </p:txBody>
        </p:sp>
        <p:sp>
          <p:nvSpPr>
            <p:cNvPr id="69661" name="Text Box 32"/>
            <p:cNvSpPr txBox="1">
              <a:spLocks noChangeArrowheads="1"/>
            </p:cNvSpPr>
            <p:nvPr/>
          </p:nvSpPr>
          <p:spPr bwMode="auto">
            <a:xfrm>
              <a:off x="22" y="3020"/>
              <a:ext cx="4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3600">
                  <a:solidFill>
                    <a:schemeClr val="tx2"/>
                  </a:solidFill>
                  <a:latin typeface="ＭＳ Ｐゴシック" panose="020B0600070205080204" pitchFamily="50" charset="-128"/>
                </a:rPr>
                <a:t>③</a:t>
              </a:r>
            </a:p>
          </p:txBody>
        </p:sp>
      </p:grpSp>
      <p:sp>
        <p:nvSpPr>
          <p:cNvPr id="69644" name="AutoShape 34"/>
          <p:cNvSpPr>
            <a:spLocks noChangeArrowheads="1"/>
          </p:cNvSpPr>
          <p:nvPr/>
        </p:nvSpPr>
        <p:spPr bwMode="auto">
          <a:xfrm>
            <a:off x="684213" y="4360863"/>
            <a:ext cx="3240087" cy="2192337"/>
          </a:xfrm>
          <a:prstGeom prst="roundRect">
            <a:avLst>
              <a:gd name="adj" fmla="val 5606"/>
            </a:avLst>
          </a:prstGeom>
          <a:noFill/>
          <a:ln w="5080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sp>
        <p:nvSpPr>
          <p:cNvPr id="36879" name="AutoShape 35"/>
          <p:cNvSpPr>
            <a:spLocks noChangeArrowheads="1"/>
          </p:cNvSpPr>
          <p:nvPr/>
        </p:nvSpPr>
        <p:spPr bwMode="auto">
          <a:xfrm>
            <a:off x="3924300" y="4360863"/>
            <a:ext cx="1765300" cy="2192337"/>
          </a:xfrm>
          <a:prstGeom prst="roundRect">
            <a:avLst>
              <a:gd name="adj" fmla="val 5606"/>
            </a:avLst>
          </a:prstGeom>
          <a:noFill/>
          <a:ln w="50800">
            <a:solidFill>
              <a:schemeClr val="accent2">
                <a:lumMod val="5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1" hangingPunct="1">
              <a:defRPr/>
            </a:pPr>
            <a:endParaRPr lang="ja-JP" altLang="ja-JP" sz="1600" b="1">
              <a:latin typeface="ＭＳ Ｐゴシック" pitchFamily="50" charset="-128"/>
              <a:ea typeface="ＭＳ Ｐゴシック" pitchFamily="50" charset="-128"/>
            </a:endParaRPr>
          </a:p>
        </p:txBody>
      </p:sp>
      <p:sp>
        <p:nvSpPr>
          <p:cNvPr id="69646" name="AutoShape 36"/>
          <p:cNvSpPr>
            <a:spLocks noChangeArrowheads="1"/>
          </p:cNvSpPr>
          <p:nvPr/>
        </p:nvSpPr>
        <p:spPr bwMode="auto">
          <a:xfrm>
            <a:off x="5803900" y="3863975"/>
            <a:ext cx="360363" cy="360363"/>
          </a:xfrm>
          <a:prstGeom prst="roundRect">
            <a:avLst>
              <a:gd name="adj" fmla="val 5606"/>
            </a:avLst>
          </a:prstGeom>
          <a:noFill/>
          <a:ln w="5080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ＭＳ Ｐゴシック" panose="020B0600070205080204" pitchFamily="50" charset="-128"/>
              </a:rPr>
              <a:t>①</a:t>
            </a:r>
            <a:endParaRPr lang="ja-JP" altLang="ja-JP" sz="2000">
              <a:solidFill>
                <a:schemeClr val="tx2"/>
              </a:solidFill>
              <a:latin typeface="ＭＳ Ｐゴシック" panose="020B0600070205080204" pitchFamily="50" charset="-128"/>
            </a:endParaRPr>
          </a:p>
        </p:txBody>
      </p:sp>
      <p:sp>
        <p:nvSpPr>
          <p:cNvPr id="69647" name="AutoShape 37"/>
          <p:cNvSpPr>
            <a:spLocks noChangeArrowheads="1"/>
          </p:cNvSpPr>
          <p:nvPr/>
        </p:nvSpPr>
        <p:spPr bwMode="auto">
          <a:xfrm>
            <a:off x="5838825" y="5022850"/>
            <a:ext cx="361950" cy="360363"/>
          </a:xfrm>
          <a:prstGeom prst="roundRect">
            <a:avLst>
              <a:gd name="adj" fmla="val 5606"/>
            </a:avLst>
          </a:prstGeom>
          <a:noFill/>
          <a:ln w="50800">
            <a:solidFill>
              <a:srgbClr val="0000FF"/>
            </a:solidFill>
            <a:prstDash val="sysDash"/>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ＭＳ Ｐゴシック" panose="020B0600070205080204" pitchFamily="50" charset="-128"/>
              </a:rPr>
              <a:t>②</a:t>
            </a:r>
            <a:endParaRPr lang="ja-JP" altLang="ja-JP" sz="2000">
              <a:solidFill>
                <a:schemeClr val="tx2"/>
              </a:solidFill>
              <a:latin typeface="ＭＳ Ｐゴシック" panose="020B0600070205080204" pitchFamily="50" charset="-128"/>
            </a:endParaRPr>
          </a:p>
        </p:txBody>
      </p:sp>
      <p:sp>
        <p:nvSpPr>
          <p:cNvPr id="69648" name="Text Box 54"/>
          <p:cNvSpPr txBox="1">
            <a:spLocks noChangeArrowheads="1"/>
          </p:cNvSpPr>
          <p:nvPr/>
        </p:nvSpPr>
        <p:spPr bwMode="auto">
          <a:xfrm>
            <a:off x="6243638" y="3770313"/>
            <a:ext cx="3022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項目一覧と同一の情報</a:t>
            </a: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a:t>
            </a:r>
            <a:r>
              <a:rPr lang="en-US" altLang="ja-JP" sz="2000" dirty="0">
                <a:solidFill>
                  <a:schemeClr val="tx2"/>
                </a:solidFill>
                <a:latin typeface="HGPｺﾞｼｯｸM" panose="020B0600000000000000" pitchFamily="50" charset="-128"/>
                <a:ea typeface="HGPｺﾞｼｯｸM" panose="020B0600000000000000" pitchFamily="50" charset="-128"/>
              </a:rPr>
              <a:t>238</a:t>
            </a:r>
            <a:r>
              <a:rPr lang="ja-JP" altLang="en-US" sz="2000" dirty="0">
                <a:solidFill>
                  <a:schemeClr val="tx2"/>
                </a:solidFill>
                <a:latin typeface="HGPｺﾞｼｯｸM" panose="020B0600000000000000" pitchFamily="50" charset="-128"/>
                <a:ea typeface="HGPｺﾞｼｯｸM" panose="020B0600000000000000" pitchFamily="50" charset="-128"/>
              </a:rPr>
              <a:t>項目分： 「項目」</a:t>
            </a:r>
            <a:br>
              <a:rPr lang="en-US" altLang="ja-JP" sz="2000" dirty="0">
                <a:solidFill>
                  <a:schemeClr val="tx2"/>
                </a:solidFill>
                <a:latin typeface="HGPｺﾞｼｯｸM" panose="020B0600000000000000" pitchFamily="50" charset="-128"/>
                <a:ea typeface="HGPｺﾞｼｯｸM" panose="020B0600000000000000" pitchFamily="50" charset="-128"/>
              </a:rPr>
            </a:br>
            <a:r>
              <a:rPr lang="ja-JP" altLang="en-US" sz="2000" dirty="0">
                <a:solidFill>
                  <a:schemeClr val="tx2"/>
                </a:solidFill>
                <a:latin typeface="HGPｺﾞｼｯｸM" panose="020B0600000000000000" pitchFamily="50" charset="-128"/>
                <a:ea typeface="HGPｺﾞｼｯｸM" panose="020B0600000000000000" pitchFamily="50" charset="-128"/>
              </a:rPr>
              <a:t>「レベル」「備考」など）</a:t>
            </a:r>
          </a:p>
        </p:txBody>
      </p:sp>
      <p:sp>
        <p:nvSpPr>
          <p:cNvPr id="69649" name="Text Box 55"/>
          <p:cNvSpPr txBox="1">
            <a:spLocks noChangeArrowheads="1"/>
          </p:cNvSpPr>
          <p:nvPr/>
        </p:nvSpPr>
        <p:spPr bwMode="auto">
          <a:xfrm>
            <a:off x="6227763" y="4992688"/>
            <a:ext cx="283845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グレード表で追加されている情報</a:t>
            </a:r>
          </a:p>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a:t>
            </a:r>
            <a:r>
              <a:rPr lang="en-US" altLang="ja-JP" sz="2000">
                <a:solidFill>
                  <a:schemeClr val="tx2"/>
                </a:solidFill>
                <a:latin typeface="HGPｺﾞｼｯｸM" panose="020B0600000000000000" pitchFamily="50" charset="-128"/>
                <a:ea typeface="HGPｺﾞｼｯｸM" panose="020B0600000000000000" pitchFamily="50" charset="-128"/>
              </a:rPr>
              <a:t>92</a:t>
            </a:r>
            <a:r>
              <a:rPr lang="ja-JP" altLang="en-US" sz="2000">
                <a:solidFill>
                  <a:schemeClr val="tx2"/>
                </a:solidFill>
                <a:latin typeface="HGPｺﾞｼｯｸM" panose="020B0600000000000000" pitchFamily="50" charset="-128"/>
                <a:ea typeface="HGPｺﾞｼｯｸM" panose="020B0600000000000000" pitchFamily="50" charset="-128"/>
              </a:rPr>
              <a:t>項目分： モデルシステムのレベル値）</a:t>
            </a:r>
          </a:p>
        </p:txBody>
      </p:sp>
      <p:sp>
        <p:nvSpPr>
          <p:cNvPr id="69650" name="Rectangle 366"/>
          <p:cNvSpPr>
            <a:spLocks noChangeArrowheads="1"/>
          </p:cNvSpPr>
          <p:nvPr/>
        </p:nvSpPr>
        <p:spPr bwMode="auto">
          <a:xfrm>
            <a:off x="766763" y="2247900"/>
            <a:ext cx="7446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0" tIns="0" rIns="0" bIns="0">
            <a:no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b="1" u="sng" dirty="0">
                <a:solidFill>
                  <a:schemeClr val="tx2"/>
                </a:solidFill>
                <a:latin typeface="ＭＳ Ｐゴシック" panose="020B0600070205080204" pitchFamily="50" charset="-128"/>
              </a:rPr>
              <a:t>②</a:t>
            </a:r>
            <a:r>
              <a:rPr lang="en-US" altLang="ja-JP" sz="2000" b="1" u="sng" dirty="0">
                <a:solidFill>
                  <a:schemeClr val="tx2"/>
                </a:solidFill>
                <a:latin typeface="ＭＳ Ｐゴシック" panose="020B0600070205080204" pitchFamily="50" charset="-128"/>
              </a:rPr>
              <a:t> </a:t>
            </a:r>
            <a:r>
              <a:rPr lang="ja-JP" altLang="en-US" sz="2000" b="1" u="sng" dirty="0">
                <a:solidFill>
                  <a:schemeClr val="tx2"/>
                </a:solidFill>
                <a:latin typeface="ＭＳ Ｐゴシック" panose="020B0600070205080204" pitchFamily="50" charset="-128"/>
              </a:rPr>
              <a:t>グレード表</a:t>
            </a:r>
            <a:r>
              <a:rPr lang="ja-JP" altLang="en-US" sz="2000" dirty="0">
                <a:solidFill>
                  <a:schemeClr val="tx2"/>
                </a:solidFill>
                <a:latin typeface="ＭＳ Ｐゴシック" panose="020B0600070205080204" pitchFamily="50" charset="-128"/>
              </a:rPr>
              <a:t>：</a:t>
            </a:r>
            <a:r>
              <a:rPr lang="en-US" altLang="ja-JP" sz="2000" dirty="0">
                <a:solidFill>
                  <a:schemeClr val="tx2"/>
                </a:solidFill>
                <a:latin typeface="ＭＳ Ｐゴシック" panose="020B0600070205080204" pitchFamily="50" charset="-128"/>
              </a:rPr>
              <a:t>03_</a:t>
            </a:r>
            <a:r>
              <a:rPr lang="ja-JP" altLang="en-US" sz="2000" dirty="0">
                <a:solidFill>
                  <a:schemeClr val="tx2"/>
                </a:solidFill>
                <a:latin typeface="ＭＳ Ｐゴシック" panose="020B0600070205080204" pitchFamily="50" charset="-128"/>
              </a:rPr>
              <a:t>グレード表</a:t>
            </a:r>
            <a:r>
              <a:rPr lang="en-US" altLang="ja-JP" sz="2000" dirty="0">
                <a:solidFill>
                  <a:schemeClr val="tx2"/>
                </a:solidFill>
                <a:latin typeface="ＭＳ Ｐゴシック" panose="020B0600070205080204" pitchFamily="50" charset="-128"/>
              </a:rPr>
              <a:t>.pdf</a:t>
            </a:r>
            <a:endParaRPr lang="en-US" altLang="ja-JP" sz="1800" dirty="0">
              <a:solidFill>
                <a:schemeClr val="tx2"/>
              </a:solidFill>
              <a:latin typeface="ＭＳ Ｐゴシック" panose="020B0600070205080204" pitchFamily="50" charset="-128"/>
            </a:endParaRPr>
          </a:p>
        </p:txBody>
      </p:sp>
      <p:sp>
        <p:nvSpPr>
          <p:cNvPr id="69651" name="Rectangle 366"/>
          <p:cNvSpPr>
            <a:spLocks noChangeArrowheads="1"/>
          </p:cNvSpPr>
          <p:nvPr/>
        </p:nvSpPr>
        <p:spPr bwMode="auto">
          <a:xfrm>
            <a:off x="687388" y="4022725"/>
            <a:ext cx="739775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90000" tIns="46800" rIns="90000" bIns="46800">
            <a:no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en-US" altLang="ja-JP" sz="2000" b="1" u="sng" dirty="0">
                <a:solidFill>
                  <a:schemeClr val="tx2"/>
                </a:solidFill>
                <a:latin typeface="ＭＳ Ｐゴシック" panose="020B0600070205080204" pitchFamily="50" charset="-128"/>
              </a:rPr>
              <a:t>③ </a:t>
            </a:r>
            <a:r>
              <a:rPr lang="ja-JP" altLang="en-US" sz="2000" b="1" u="sng" dirty="0">
                <a:solidFill>
                  <a:schemeClr val="tx2"/>
                </a:solidFill>
                <a:latin typeface="ＭＳ Ｐゴシック" panose="020B0600070205080204" pitchFamily="50" charset="-128"/>
              </a:rPr>
              <a:t>活用シート</a:t>
            </a:r>
            <a:r>
              <a:rPr lang="ja-JP" altLang="en-US" sz="2000" dirty="0">
                <a:solidFill>
                  <a:schemeClr val="tx2"/>
                </a:solidFill>
                <a:latin typeface="ＭＳ Ｐゴシック" panose="020B0600070205080204" pitchFamily="50" charset="-128"/>
              </a:rPr>
              <a:t>：</a:t>
            </a:r>
            <a:r>
              <a:rPr lang="en-US" altLang="ja-JP" sz="2000" dirty="0">
                <a:solidFill>
                  <a:schemeClr val="tx2"/>
                </a:solidFill>
                <a:latin typeface="ＭＳ Ｐゴシック" panose="020B0600070205080204" pitchFamily="50" charset="-128"/>
              </a:rPr>
              <a:t>06_</a:t>
            </a:r>
            <a:r>
              <a:rPr lang="ja-JP" altLang="en-US" sz="2000" dirty="0">
                <a:solidFill>
                  <a:schemeClr val="tx2"/>
                </a:solidFill>
                <a:latin typeface="ＭＳ Ｐゴシック" panose="020B0600070205080204" pitchFamily="50" charset="-128"/>
              </a:rPr>
              <a:t>活用シート</a:t>
            </a:r>
            <a:r>
              <a:rPr lang="en-US" altLang="ja-JP" sz="2000" dirty="0">
                <a:solidFill>
                  <a:schemeClr val="tx2"/>
                </a:solidFill>
                <a:latin typeface="ＭＳ Ｐゴシック" panose="020B0600070205080204" pitchFamily="50" charset="-128"/>
              </a:rPr>
              <a:t>.xls</a:t>
            </a:r>
            <a:endParaRPr lang="en-US" altLang="ja-JP" sz="1800" dirty="0">
              <a:solidFill>
                <a:schemeClr val="tx2"/>
              </a:solidFill>
              <a:latin typeface="ＭＳ Ｐゴシック" panose="020B0600070205080204" pitchFamily="50" charset="-128"/>
            </a:endParaRPr>
          </a:p>
        </p:txBody>
      </p:sp>
      <p:sp>
        <p:nvSpPr>
          <p:cNvPr id="69653"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3.3</a:t>
            </a:r>
            <a:r>
              <a:rPr lang="ja-JP" altLang="en-US" sz="2600" b="1">
                <a:solidFill>
                  <a:schemeClr val="tx2"/>
                </a:solidFill>
                <a:latin typeface="HGPｺﾞｼｯｸM" panose="020B0600000000000000" pitchFamily="50" charset="-128"/>
                <a:ea typeface="HGPｺﾞｼｯｸM" panose="020B0600000000000000" pitchFamily="50" charset="-128"/>
              </a:rPr>
              <a:t>非機能要求グレードのコンテンツ</a:t>
            </a: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(5)</a:t>
            </a:r>
            <a:r>
              <a:rPr lang="ja-JP" altLang="en-US" sz="2600" b="1">
                <a:solidFill>
                  <a:schemeClr val="tx2"/>
                </a:solidFill>
                <a:latin typeface="HGPｺﾞｼｯｸM" panose="020B0600000000000000" pitchFamily="50" charset="-128"/>
                <a:ea typeface="HGPｺﾞｼｯｸM" panose="020B0600000000000000" pitchFamily="50" charset="-128"/>
              </a:rPr>
              <a:t>活用シート</a:t>
            </a:r>
            <a:endParaRPr lang="en-US" altLang="ja-JP" sz="2600" b="1">
              <a:solidFill>
                <a:schemeClr val="tx2"/>
              </a:solidFill>
              <a:latin typeface="HGPｺﾞｼｯｸM" panose="020B0600000000000000" pitchFamily="50" charset="-128"/>
              <a:ea typeface="HGPｺﾞｼｯｸM" panose="020B0600000000000000" pitchFamily="50" charset="-128"/>
            </a:endParaRPr>
          </a:p>
        </p:txBody>
      </p:sp>
      <p:sp>
        <p:nvSpPr>
          <p:cNvPr id="2" name="角丸四角形 1"/>
          <p:cNvSpPr/>
          <p:nvPr/>
        </p:nvSpPr>
        <p:spPr bwMode="auto">
          <a:xfrm>
            <a:off x="6196013" y="1260475"/>
            <a:ext cx="2097087" cy="1309688"/>
          </a:xfrm>
          <a:prstGeom prst="roundRect">
            <a:avLst/>
          </a:prstGeom>
          <a:solidFill>
            <a:schemeClr val="accent1">
              <a:lumMod val="90000"/>
              <a:alpha val="85000"/>
            </a:schemeClr>
          </a:solidFill>
          <a:ln w="38100" cap="flat" cmpd="sng" algn="ctr">
            <a:solidFill>
              <a:schemeClr val="tx1"/>
            </a:solidFill>
            <a:prstDash val="solid"/>
            <a:round/>
            <a:headEnd type="none" w="med" len="med"/>
            <a:tailEnd type="none" w="med" len="med"/>
          </a:ln>
          <a:effectLst/>
        </p:spPr>
        <p:txBody>
          <a:bodyPr wrap="none" anchor="ctr"/>
          <a:lstStyle/>
          <a:p>
            <a:pPr eaLnBrk="1" hangingPunct="1">
              <a:defRPr/>
            </a:pPr>
            <a:r>
              <a:rPr lang="ja-JP" altLang="en-US" sz="2000" b="1" dirty="0">
                <a:latin typeface="HGPｺﾞｼｯｸM" pitchFamily="50" charset="-128"/>
                <a:ea typeface="HGPｺﾞｼｯｸM" pitchFamily="50" charset="-128"/>
              </a:rPr>
              <a:t>活用シート</a:t>
            </a:r>
            <a:endParaRPr lang="en-US" altLang="ja-JP" sz="2000" b="1" dirty="0">
              <a:latin typeface="HGPｺﾞｼｯｸM" pitchFamily="50" charset="-128"/>
              <a:ea typeface="HGPｺﾞｼｯｸM" pitchFamily="50" charset="-128"/>
            </a:endParaRPr>
          </a:p>
          <a:p>
            <a:pPr eaLnBrk="1" hangingPunct="1">
              <a:defRPr/>
            </a:pPr>
            <a:r>
              <a:rPr lang="ja-JP" altLang="en-US" sz="1800" b="1" dirty="0">
                <a:latin typeface="HGPｺﾞｼｯｸM" pitchFamily="50" charset="-128"/>
                <a:ea typeface="HGPｺﾞｼｯｸM" pitchFamily="50" charset="-128"/>
              </a:rPr>
              <a:t>　　項目一覧①と</a:t>
            </a:r>
            <a:br>
              <a:rPr lang="en-US" altLang="ja-JP" sz="1800" b="1" dirty="0">
                <a:latin typeface="HGPｺﾞｼｯｸM" pitchFamily="50" charset="-128"/>
                <a:ea typeface="HGPｺﾞｼｯｸM" pitchFamily="50" charset="-128"/>
              </a:rPr>
            </a:br>
            <a:r>
              <a:rPr lang="ja-JP" altLang="en-US" sz="1800" b="1" dirty="0">
                <a:latin typeface="HGPｺﾞｼｯｸM" pitchFamily="50" charset="-128"/>
                <a:ea typeface="HGPｺﾞｼｯｸM" pitchFamily="50" charset="-128"/>
              </a:rPr>
              <a:t>　　グレード表②を</a:t>
            </a:r>
            <a:endParaRPr lang="en-US" altLang="ja-JP" sz="1800" b="1" dirty="0">
              <a:latin typeface="HGPｺﾞｼｯｸM" pitchFamily="50" charset="-128"/>
              <a:ea typeface="HGPｺﾞｼｯｸM" pitchFamily="50" charset="-128"/>
            </a:endParaRPr>
          </a:p>
          <a:p>
            <a:pPr eaLnBrk="1" hangingPunct="1">
              <a:defRPr/>
            </a:pPr>
            <a:r>
              <a:rPr lang="ja-JP" altLang="en-US" sz="1800" b="1" dirty="0">
                <a:latin typeface="HGPｺﾞｼｯｸM" pitchFamily="50" charset="-128"/>
                <a:ea typeface="HGPｺﾞｼｯｸM" pitchFamily="50" charset="-128"/>
              </a:rPr>
              <a:t>　　合体化</a:t>
            </a:r>
          </a:p>
        </p:txBody>
      </p:sp>
      <p:sp>
        <p:nvSpPr>
          <p:cNvPr id="69655" name="テキスト ボックス 2"/>
          <p:cNvSpPr txBox="1">
            <a:spLocks noChangeArrowheads="1"/>
          </p:cNvSpPr>
          <p:nvPr/>
        </p:nvSpPr>
        <p:spPr bwMode="auto">
          <a:xfrm>
            <a:off x="2020888" y="5124450"/>
            <a:ext cx="6159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800">
                <a:solidFill>
                  <a:schemeClr val="tx2"/>
                </a:solidFill>
                <a:latin typeface="HGPｺﾞｼｯｸM" panose="020B0600000000000000" pitchFamily="50" charset="-128"/>
                <a:ea typeface="HGPｺﾞｼｯｸM" panose="020B0600000000000000" pitchFamily="50" charset="-128"/>
              </a:rPr>
              <a:t>①</a:t>
            </a:r>
          </a:p>
        </p:txBody>
      </p:sp>
      <p:sp>
        <p:nvSpPr>
          <p:cNvPr id="69656" name="テキスト ボックス 33"/>
          <p:cNvSpPr txBox="1">
            <a:spLocks noChangeArrowheads="1"/>
          </p:cNvSpPr>
          <p:nvPr/>
        </p:nvSpPr>
        <p:spPr bwMode="auto">
          <a:xfrm>
            <a:off x="4386263" y="5124450"/>
            <a:ext cx="614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800">
                <a:solidFill>
                  <a:schemeClr val="tx2"/>
                </a:solidFill>
                <a:latin typeface="HGPｺﾞｼｯｸM" panose="020B0600000000000000" pitchFamily="50" charset="-128"/>
                <a:ea typeface="HGPｺﾞｼｯｸM" panose="020B0600000000000000" pitchFamily="50" charset="-128"/>
              </a:rPr>
              <a:t>②</a:t>
            </a:r>
          </a:p>
        </p:txBody>
      </p:sp>
      <p:sp>
        <p:nvSpPr>
          <p:cNvPr id="30"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タイトル 1"/>
          <p:cNvSpPr txBox="1">
            <a:spLocks/>
          </p:cNvSpPr>
          <p:nvPr/>
        </p:nvSpPr>
        <p:spPr bwMode="auto">
          <a:xfrm>
            <a:off x="57150" y="168275"/>
            <a:ext cx="832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3.4</a:t>
            </a:r>
            <a:r>
              <a:rPr lang="ja-JP" altLang="en-US" sz="2800" b="1">
                <a:solidFill>
                  <a:schemeClr val="tx2"/>
                </a:solidFill>
                <a:latin typeface="HGPｺﾞｼｯｸM" panose="020B0600000000000000" pitchFamily="50" charset="-128"/>
                <a:ea typeface="HGPｺﾞｼｯｸM" panose="020B0600000000000000" pitchFamily="50" charset="-128"/>
              </a:rPr>
              <a:t>非機能要求グレードのまとめ</a:t>
            </a:r>
            <a:endParaRPr lang="en-US" altLang="ja-JP" sz="2800" b="1">
              <a:solidFill>
                <a:schemeClr val="tx2"/>
              </a:solidFill>
              <a:latin typeface="HGPｺﾞｼｯｸM" panose="020B0600000000000000" pitchFamily="50" charset="-128"/>
              <a:ea typeface="HGPｺﾞｼｯｸM" panose="020B0600000000000000" pitchFamily="50" charset="-128"/>
            </a:endParaRPr>
          </a:p>
        </p:txBody>
      </p:sp>
      <p:sp>
        <p:nvSpPr>
          <p:cNvPr id="71683" name="テキスト ボックス 2"/>
          <p:cNvSpPr txBox="1">
            <a:spLocks noChangeArrowheads="1"/>
          </p:cNvSpPr>
          <p:nvPr/>
        </p:nvSpPr>
        <p:spPr bwMode="auto">
          <a:xfrm>
            <a:off x="539750" y="955675"/>
            <a:ext cx="8386763" cy="538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dirty="0">
                <a:solidFill>
                  <a:schemeClr val="tx2"/>
                </a:solidFill>
                <a:latin typeface="HGPｺﾞｼｯｸM" panose="020B0600000000000000" pitchFamily="50" charset="-128"/>
                <a:ea typeface="HGPｺﾞｼｯｸM" panose="020B0600000000000000" pitchFamily="50" charset="-128"/>
              </a:rPr>
              <a:t>●非機能要求グレードのまとめ</a:t>
            </a:r>
            <a:endParaRPr lang="en-US" altLang="ja-JP"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en-US" altLang="ja-JP" sz="16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a:t>
            </a:r>
            <a:r>
              <a:rPr lang="en-US" altLang="ja-JP" sz="2000" dirty="0">
                <a:solidFill>
                  <a:schemeClr val="tx2"/>
                </a:solidFill>
                <a:latin typeface="HGPｺﾞｼｯｸM" panose="020B0600000000000000" pitchFamily="50" charset="-128"/>
                <a:ea typeface="HGPｺﾞｼｯｸM" panose="020B0600000000000000" pitchFamily="50" charset="-128"/>
              </a:rPr>
              <a:t>(1)</a:t>
            </a:r>
            <a:r>
              <a:rPr lang="ja-JP" altLang="en-US" sz="2000" dirty="0">
                <a:solidFill>
                  <a:schemeClr val="tx2"/>
                </a:solidFill>
                <a:latin typeface="HGPｺﾞｼｯｸM" panose="020B0600000000000000" pitchFamily="50" charset="-128"/>
                <a:ea typeface="HGPｺﾞｼｯｸM" panose="020B0600000000000000" pitchFamily="50" charset="-128"/>
              </a:rPr>
              <a:t>分類体系</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体系的・網羅的に非機能要求項目を整理</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a:t>
            </a:r>
            <a:r>
              <a:rPr lang="en-US" altLang="ja-JP" sz="2000" dirty="0">
                <a:solidFill>
                  <a:schemeClr val="tx2"/>
                </a:solidFill>
                <a:latin typeface="HGPｺﾞｼｯｸM" panose="020B0600000000000000" pitchFamily="50" charset="-128"/>
                <a:ea typeface="HGPｺﾞｼｯｸM" panose="020B0600000000000000" pitchFamily="50" charset="-128"/>
              </a:rPr>
              <a:t>(2)</a:t>
            </a:r>
            <a:r>
              <a:rPr lang="ja-JP" altLang="en-US" sz="2000" dirty="0">
                <a:solidFill>
                  <a:schemeClr val="tx2"/>
                </a:solidFill>
                <a:latin typeface="HGPｺﾞｼｯｸM" panose="020B0600000000000000" pitchFamily="50" charset="-128"/>
                <a:ea typeface="HGPｺﾞｼｯｸM" panose="020B0600000000000000" pitchFamily="50" charset="-128"/>
              </a:rPr>
              <a:t>要求項目のレベル分け</a:t>
            </a: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①非機能要求の項目を定量的に表現できるレベルで指標化</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②各項目をコストや</a:t>
            </a:r>
            <a:r>
              <a:rPr lang="ja-JP" altLang="en-US" sz="2000" dirty="0">
                <a:latin typeface="HGPｺﾞｼｯｸM" panose="020B0600000000000000" pitchFamily="50" charset="-128"/>
                <a:ea typeface="HGPｺﾞｼｯｸM" panose="020B0600000000000000" pitchFamily="50" charset="-128"/>
              </a:rPr>
              <a:t>技術・製品</a:t>
            </a:r>
            <a:r>
              <a:rPr lang="ja-JP" altLang="en-US" sz="2000" dirty="0">
                <a:solidFill>
                  <a:schemeClr val="tx2"/>
                </a:solidFill>
                <a:latin typeface="HGPｺﾞｼｯｸM" panose="020B0600000000000000" pitchFamily="50" charset="-128"/>
                <a:ea typeface="HGPｺﾞｼｯｸM" panose="020B0600000000000000" pitchFamily="50" charset="-128"/>
              </a:rPr>
              <a:t>に応じてレベルを設定</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a:t>
            </a:r>
            <a:r>
              <a:rPr lang="en-US" altLang="ja-JP" sz="2000" dirty="0">
                <a:solidFill>
                  <a:schemeClr val="tx2"/>
                </a:solidFill>
                <a:latin typeface="HGPｺﾞｼｯｸM" panose="020B0600000000000000" pitchFamily="50" charset="-128"/>
                <a:ea typeface="HGPｺﾞｼｯｸM" panose="020B0600000000000000" pitchFamily="50" charset="-128"/>
              </a:rPr>
              <a:t>(3)</a:t>
            </a:r>
            <a:r>
              <a:rPr lang="ja-JP" altLang="en-US" sz="2000" dirty="0">
                <a:solidFill>
                  <a:schemeClr val="tx2"/>
                </a:solidFill>
                <a:latin typeface="HGPｺﾞｼｯｸM" panose="020B0600000000000000" pitchFamily="50" charset="-128"/>
                <a:ea typeface="HGPｺﾞｼｯｸM" panose="020B0600000000000000" pitchFamily="50" charset="-128"/>
              </a:rPr>
              <a:t>要求項目のレベル設定</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①システムはそれぞれ利用目的、規模、そのシステムが社会へ与える　　</a:t>
            </a:r>
            <a:br>
              <a:rPr lang="en-US" altLang="ja-JP" sz="2000" dirty="0">
                <a:solidFill>
                  <a:schemeClr val="tx2"/>
                </a:solidFill>
                <a:latin typeface="HGPｺﾞｼｯｸM" panose="020B0600000000000000" pitchFamily="50" charset="-128"/>
                <a:ea typeface="HGPｺﾞｼｯｸM" panose="020B0600000000000000" pitchFamily="50" charset="-128"/>
              </a:rPr>
            </a:br>
            <a:r>
              <a:rPr lang="ja-JP" altLang="en-US" sz="2000" dirty="0">
                <a:solidFill>
                  <a:schemeClr val="tx2"/>
                </a:solidFill>
                <a:latin typeface="HGPｺﾞｼｯｸM" panose="020B0600000000000000" pitchFamily="50" charset="-128"/>
                <a:ea typeface="HGPｺﾞｼｯｸM" panose="020B0600000000000000" pitchFamily="50" charset="-128"/>
              </a:rPr>
              <a:t>　　　　影響は異なる</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②システムを大きく</a:t>
            </a:r>
            <a:r>
              <a:rPr lang="en-US" altLang="ja-JP" sz="2000" dirty="0">
                <a:solidFill>
                  <a:schemeClr val="tx2"/>
                </a:solidFill>
                <a:latin typeface="HGPｺﾞｼｯｸM" panose="020B0600000000000000" pitchFamily="50" charset="-128"/>
                <a:ea typeface="HGPｺﾞｼｯｸM" panose="020B0600000000000000" pitchFamily="50" charset="-128"/>
              </a:rPr>
              <a:t>3</a:t>
            </a:r>
            <a:r>
              <a:rPr lang="ja-JP" altLang="en-US" sz="2000" dirty="0" err="1">
                <a:solidFill>
                  <a:schemeClr val="tx2"/>
                </a:solidFill>
                <a:latin typeface="HGPｺﾞｼｯｸM" panose="020B0600000000000000" pitchFamily="50" charset="-128"/>
                <a:ea typeface="HGPｺﾞｼｯｸM" panose="020B0600000000000000" pitchFamily="50" charset="-128"/>
              </a:rPr>
              <a:t>つに</a:t>
            </a:r>
            <a:r>
              <a:rPr lang="ja-JP" altLang="en-US" sz="2000" dirty="0">
                <a:solidFill>
                  <a:schemeClr val="tx2"/>
                </a:solidFill>
                <a:latin typeface="HGPｺﾞｼｯｸM" panose="020B0600000000000000" pitchFamily="50" charset="-128"/>
                <a:ea typeface="HGPｺﾞｼｯｸM" panose="020B0600000000000000" pitchFamily="50" charset="-128"/>
              </a:rPr>
              <a:t>分類し典型的なモデルシステムを設定</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③要求項目ごとにベース値をグレードとして示す</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a:t>
            </a:r>
            <a:r>
              <a:rPr lang="en-US" altLang="ja-JP" sz="2000" dirty="0">
                <a:solidFill>
                  <a:schemeClr val="tx2"/>
                </a:solidFill>
                <a:latin typeface="HGPｺﾞｼｯｸM" panose="020B0600000000000000" pitchFamily="50" charset="-128"/>
                <a:ea typeface="HGPｺﾞｼｯｸM" panose="020B0600000000000000" pitchFamily="50" charset="-128"/>
              </a:rPr>
              <a:t>(4)</a:t>
            </a:r>
            <a:r>
              <a:rPr lang="ja-JP" altLang="en-US" sz="2000" dirty="0">
                <a:solidFill>
                  <a:schemeClr val="tx2"/>
                </a:solidFill>
                <a:latin typeface="HGPｺﾞｼｯｸM" panose="020B0600000000000000" pitchFamily="50" charset="-128"/>
                <a:ea typeface="HGPｺﾞｼｯｸM" panose="020B0600000000000000" pitchFamily="50" charset="-128"/>
              </a:rPr>
              <a:t>段階的な要求項目の詳細化</a:t>
            </a:r>
            <a:endParaRPr lang="en-US" altLang="ja-JP" sz="2000" dirty="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dirty="0">
                <a:solidFill>
                  <a:schemeClr val="tx2"/>
                </a:solidFill>
                <a:latin typeface="HGPｺﾞｼｯｸM" panose="020B0600000000000000" pitchFamily="50" charset="-128"/>
                <a:ea typeface="HGPｺﾞｼｯｸM" panose="020B0600000000000000" pitchFamily="50" charset="-128"/>
              </a:rPr>
              <a:t>　　　　非機能要求を</a:t>
            </a:r>
            <a:r>
              <a:rPr lang="ja-JP" altLang="en-US" sz="2000" dirty="0">
                <a:latin typeface="HGPｺﾞｼｯｸM" panose="020B0600000000000000" pitchFamily="50" charset="-128"/>
                <a:ea typeface="HGPｺﾞｼｯｸM" panose="020B0600000000000000" pitchFamily="50" charset="-128"/>
              </a:rPr>
              <a:t>発注者と受注者</a:t>
            </a:r>
            <a:r>
              <a:rPr lang="ja-JP" altLang="en-US" sz="2000" dirty="0">
                <a:solidFill>
                  <a:schemeClr val="tx2"/>
                </a:solidFill>
                <a:latin typeface="HGPｺﾞｼｯｸM" panose="020B0600000000000000" pitchFamily="50" charset="-128"/>
                <a:ea typeface="HGPｺﾞｼｯｸM" panose="020B0600000000000000" pitchFamily="50" charset="-128"/>
              </a:rPr>
              <a:t>間で段階的に決定しながら合意形成</a:t>
            </a: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2" name="タイトル 1"/>
          <p:cNvSpPr txBox="1">
            <a:spLocks/>
          </p:cNvSpPr>
          <p:nvPr/>
        </p:nvSpPr>
        <p:spPr bwMode="auto">
          <a:xfrm>
            <a:off x="231775" y="168275"/>
            <a:ext cx="701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spcBef>
                <a:spcPct val="0"/>
              </a:spcBef>
              <a:buClrTx/>
              <a:buFontTx/>
              <a:buNone/>
            </a:pPr>
            <a:r>
              <a:rPr lang="ja-JP" altLang="en-US" sz="2800" b="1">
                <a:solidFill>
                  <a:schemeClr val="tx2"/>
                </a:solidFill>
                <a:latin typeface="HGP創英角ｺﾞｼｯｸUB" panose="020B0900000000000000" pitchFamily="50" charset="-128"/>
                <a:ea typeface="HGP創英角ｺﾞｼｯｸUB" panose="020B0900000000000000" pitchFamily="50" charset="-128"/>
              </a:rPr>
              <a:t>目　　　　　　　次</a:t>
            </a:r>
          </a:p>
        </p:txBody>
      </p:sp>
      <p:sp>
        <p:nvSpPr>
          <p:cNvPr id="8" name="タイトル 1"/>
          <p:cNvSpPr txBox="1">
            <a:spLocks/>
          </p:cNvSpPr>
          <p:nvPr/>
        </p:nvSpPr>
        <p:spPr bwMode="auto">
          <a:xfrm>
            <a:off x="406400" y="1204913"/>
            <a:ext cx="8461375" cy="4830762"/>
          </a:xfrm>
          <a:prstGeom prst="rect">
            <a:avLst/>
          </a:prstGeom>
          <a:noFill/>
          <a:ln>
            <a:noFill/>
          </a:ln>
          <a:extLst/>
        </p:spPr>
        <p:txBody>
          <a:bodyPr anchor="b">
            <a:spAutoFit/>
          </a:bodyPr>
          <a:lstStyle>
            <a:lvl1pPr algn="l" rtl="0" eaLnBrk="0" fontAlgn="base" hangingPunct="0">
              <a:spcBef>
                <a:spcPct val="0"/>
              </a:spcBef>
              <a:spcAft>
                <a:spcPct val="0"/>
              </a:spcAft>
              <a:defRPr kumimoji="1" sz="2800">
                <a:solidFill>
                  <a:schemeClr val="tx2"/>
                </a:solidFill>
                <a:latin typeface="+mj-lt"/>
                <a:ea typeface="ＭＳ Ｐゴシック" pitchFamily="50" charset="-128"/>
                <a:cs typeface="+mj-cs"/>
              </a:defRPr>
            </a:lvl1pPr>
            <a:lvl2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2pPr>
            <a:lvl3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3pPr>
            <a:lvl4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4pPr>
            <a:lvl5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5pPr>
            <a:lvl6pPr marL="4572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6pPr>
            <a:lvl7pPr marL="9144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7pPr>
            <a:lvl8pPr marL="13716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8pPr>
            <a:lvl9pPr marL="18288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9pPr>
          </a:lstStyle>
          <a:p>
            <a:pPr>
              <a:defRPr/>
            </a:pPr>
            <a:r>
              <a:rPr lang="ja-JP" altLang="en-US" b="1" dirty="0">
                <a:solidFill>
                  <a:schemeClr val="bg1">
                    <a:lumMod val="85000"/>
                  </a:schemeClr>
                </a:solidFill>
                <a:latin typeface="HGPｺﾞｼｯｸM" pitchFamily="50" charset="-128"/>
                <a:ea typeface="HGPｺﾞｼｯｸM" pitchFamily="50" charset="-128"/>
              </a:rPr>
              <a:t>１．要求定義について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２．非機能要求について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３．非機能要求グレード</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４．非機能要求項目のレベル決定法</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4.1</a:t>
            </a:r>
            <a:r>
              <a:rPr lang="ja-JP" altLang="en-US" b="1" dirty="0">
                <a:latin typeface="HGPｺﾞｼｯｸM" pitchFamily="50" charset="-128"/>
                <a:ea typeface="HGPｺﾞｼｯｸM" pitchFamily="50" charset="-128"/>
              </a:rPr>
              <a:t>モデルシステムによるレベル決定法</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4.2</a:t>
            </a:r>
            <a:r>
              <a:rPr lang="ja-JP" altLang="en-US" b="1" dirty="0">
                <a:latin typeface="HGPｺﾞｼｯｸM" pitchFamily="50" charset="-128"/>
                <a:ea typeface="HGPｺﾞｼｯｸM" pitchFamily="50" charset="-128"/>
              </a:rPr>
              <a:t>項目一覧によるレベル決定法</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4.3</a:t>
            </a:r>
            <a:r>
              <a:rPr lang="ja-JP" altLang="en-US" b="1" dirty="0">
                <a:latin typeface="HGPｺﾞｼｯｸM" pitchFamily="50" charset="-128"/>
                <a:ea typeface="HGPｺﾞｼｯｸM" pitchFamily="50" charset="-128"/>
              </a:rPr>
              <a:t>非機能要求の最終チェック</a:t>
            </a:r>
          </a:p>
          <a:p>
            <a:pPr>
              <a:defRPr/>
            </a:pPr>
            <a:r>
              <a:rPr lang="ja-JP" altLang="en-US" b="1" dirty="0">
                <a:solidFill>
                  <a:schemeClr val="bg1">
                    <a:lumMod val="85000"/>
                  </a:schemeClr>
                </a:solidFill>
                <a:latin typeface="HGPｺﾞｼｯｸM" pitchFamily="50" charset="-128"/>
                <a:ea typeface="HGPｺﾞｼｯｸM" pitchFamily="50" charset="-128"/>
              </a:rPr>
              <a:t>５．非機能要求項目の留意点</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６．機能要求検討時の非機能要求グレード利用法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７．非機能要求の適用事例</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８．参考資料</a:t>
            </a:r>
          </a:p>
        </p:txBody>
      </p:sp>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ChangeArrowheads="1"/>
          </p:cNvSpPr>
          <p:nvPr/>
        </p:nvSpPr>
        <p:spPr bwMode="gray">
          <a:xfrm>
            <a:off x="457200" y="2941638"/>
            <a:ext cx="8239125" cy="2203450"/>
          </a:xfrm>
          <a:prstGeom prst="rect">
            <a:avLst/>
          </a:prstGeom>
          <a:solidFill>
            <a:srgbClr val="BED1EC"/>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nvGrpSpPr>
          <p:cNvPr id="75779" name="Group 144"/>
          <p:cNvGrpSpPr>
            <a:grpSpLocks/>
          </p:cNvGrpSpPr>
          <p:nvPr/>
        </p:nvGrpSpPr>
        <p:grpSpPr bwMode="auto">
          <a:xfrm>
            <a:off x="3740150" y="3111500"/>
            <a:ext cx="1017588" cy="1225550"/>
            <a:chOff x="2356" y="1730"/>
            <a:chExt cx="641" cy="772"/>
          </a:xfrm>
        </p:grpSpPr>
        <p:sp>
          <p:nvSpPr>
            <p:cNvPr id="75891" name="AutoShape 4"/>
            <p:cNvSpPr>
              <a:spLocks noChangeArrowheads="1"/>
            </p:cNvSpPr>
            <p:nvPr/>
          </p:nvSpPr>
          <p:spPr bwMode="gray">
            <a:xfrm>
              <a:off x="2356" y="1730"/>
              <a:ext cx="641"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5892" name="AutoShape 1"/>
            <p:cNvSpPr>
              <a:spLocks noChangeArrowheads="1"/>
            </p:cNvSpPr>
            <p:nvPr/>
          </p:nvSpPr>
          <p:spPr bwMode="gray">
            <a:xfrm>
              <a:off x="2452" y="1801"/>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5893" name="Oval 142"/>
            <p:cNvSpPr>
              <a:spLocks noChangeArrowheads="1"/>
            </p:cNvSpPr>
            <p:nvPr/>
          </p:nvSpPr>
          <p:spPr bwMode="gray">
            <a:xfrm>
              <a:off x="2660" y="2101"/>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5894" name="Oval 142"/>
            <p:cNvSpPr>
              <a:spLocks noChangeArrowheads="1"/>
            </p:cNvSpPr>
            <p:nvPr/>
          </p:nvSpPr>
          <p:spPr bwMode="gray">
            <a:xfrm>
              <a:off x="2660" y="2303"/>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5895" name="Oval 142"/>
            <p:cNvSpPr>
              <a:spLocks noChangeArrowheads="1"/>
            </p:cNvSpPr>
            <p:nvPr/>
          </p:nvSpPr>
          <p:spPr bwMode="gray">
            <a:xfrm flipV="1">
              <a:off x="2660" y="2202"/>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5896" name="Text Box 141"/>
            <p:cNvSpPr txBox="1">
              <a:spLocks noChangeArrowheads="1"/>
            </p:cNvSpPr>
            <p:nvPr/>
          </p:nvSpPr>
          <p:spPr bwMode="gray">
            <a:xfrm>
              <a:off x="2500" y="1964"/>
              <a:ext cx="216"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cxnSp>
          <p:nvCxnSpPr>
            <p:cNvPr id="75897" name="AutoShape 10"/>
            <p:cNvCxnSpPr>
              <a:cxnSpLocks noChangeShapeType="1"/>
            </p:cNvCxnSpPr>
            <p:nvPr/>
          </p:nvCxnSpPr>
          <p:spPr bwMode="gray">
            <a:xfrm rot="16200000" flipH="1">
              <a:off x="2564" y="1914"/>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5898" name="AutoShape 11"/>
            <p:cNvCxnSpPr>
              <a:cxnSpLocks noChangeShapeType="1"/>
            </p:cNvCxnSpPr>
            <p:nvPr/>
          </p:nvCxnSpPr>
          <p:spPr bwMode="gray">
            <a:xfrm rot="16200000" flipH="1">
              <a:off x="2581" y="2060"/>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5899" name="AutoShape 12"/>
            <p:cNvCxnSpPr>
              <a:cxnSpLocks noChangeShapeType="1"/>
            </p:cNvCxnSpPr>
            <p:nvPr/>
          </p:nvCxnSpPr>
          <p:spPr bwMode="gray">
            <a:xfrm rot="16200000" flipH="1">
              <a:off x="2531" y="2110"/>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5900" name="AutoShape 13"/>
            <p:cNvCxnSpPr>
              <a:cxnSpLocks noChangeShapeType="1"/>
            </p:cNvCxnSpPr>
            <p:nvPr/>
          </p:nvCxnSpPr>
          <p:spPr bwMode="gray">
            <a:xfrm rot="16200000" flipH="1">
              <a:off x="2480" y="2161"/>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sp>
        <p:nvSpPr>
          <p:cNvPr id="75780" name="Rectangle 15"/>
          <p:cNvSpPr>
            <a:spLocks noGrp="1" noChangeArrowheads="1"/>
          </p:cNvSpPr>
          <p:nvPr>
            <p:ph type="body" idx="4294967295"/>
          </p:nvPr>
        </p:nvSpPr>
        <p:spPr>
          <a:xfrm>
            <a:off x="254000" y="914400"/>
            <a:ext cx="8890000" cy="430213"/>
          </a:xfrm>
        </p:spPr>
        <p:txBody>
          <a:bodyPr lIns="0" tIns="0" rIns="0" bIns="0">
            <a:spAutoFit/>
          </a:bodyPr>
          <a:lstStyle/>
          <a:p>
            <a:pPr>
              <a:buFont typeface="Wingdings" panose="05000000000000000000" pitchFamily="2" charset="2"/>
              <a:buNone/>
            </a:pPr>
            <a:r>
              <a:rPr lang="en-US" altLang="ja-JP" sz="2800">
                <a:latin typeface="HGPｺﾞｼｯｸM" panose="020B0600000000000000" pitchFamily="50" charset="-128"/>
                <a:ea typeface="HGPｺﾞｼｯｸM" panose="020B0600000000000000" pitchFamily="50" charset="-128"/>
              </a:rPr>
              <a:t>(1)</a:t>
            </a:r>
            <a:r>
              <a:rPr lang="ja-JP" altLang="en-US" sz="2800">
                <a:latin typeface="HGPｺﾞｼｯｸM" panose="020B0600000000000000" pitchFamily="50" charset="-128"/>
                <a:ea typeface="HGPｺﾞｼｯｸM" panose="020B0600000000000000" pitchFamily="50" charset="-128"/>
              </a:rPr>
              <a:t>決定手順</a:t>
            </a:r>
          </a:p>
        </p:txBody>
      </p:sp>
      <p:grpSp>
        <p:nvGrpSpPr>
          <p:cNvPr id="75781" name="Group 148"/>
          <p:cNvGrpSpPr>
            <a:grpSpLocks/>
          </p:cNvGrpSpPr>
          <p:nvPr/>
        </p:nvGrpSpPr>
        <p:grpSpPr bwMode="auto">
          <a:xfrm>
            <a:off x="6513513" y="3074988"/>
            <a:ext cx="1019175" cy="1225550"/>
            <a:chOff x="4103" y="1707"/>
            <a:chExt cx="642" cy="772"/>
          </a:xfrm>
        </p:grpSpPr>
        <p:sp>
          <p:nvSpPr>
            <p:cNvPr id="75881" name="AutoShape 19"/>
            <p:cNvSpPr>
              <a:spLocks noChangeArrowheads="1"/>
            </p:cNvSpPr>
            <p:nvPr/>
          </p:nvSpPr>
          <p:spPr bwMode="gray">
            <a:xfrm>
              <a:off x="4103" y="1707"/>
              <a:ext cx="642"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5882" name="AutoShape 1"/>
            <p:cNvSpPr>
              <a:spLocks noChangeArrowheads="1"/>
            </p:cNvSpPr>
            <p:nvPr/>
          </p:nvSpPr>
          <p:spPr bwMode="gray">
            <a:xfrm>
              <a:off x="4200" y="1778"/>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5883" name="Oval 142"/>
            <p:cNvSpPr>
              <a:spLocks noChangeArrowheads="1"/>
            </p:cNvSpPr>
            <p:nvPr/>
          </p:nvSpPr>
          <p:spPr bwMode="gray">
            <a:xfrm>
              <a:off x="4408" y="2078"/>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5884" name="Oval 142"/>
            <p:cNvSpPr>
              <a:spLocks noChangeArrowheads="1"/>
            </p:cNvSpPr>
            <p:nvPr/>
          </p:nvSpPr>
          <p:spPr bwMode="gray">
            <a:xfrm>
              <a:off x="4408" y="2280"/>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5885" name="Oval 142"/>
            <p:cNvSpPr>
              <a:spLocks noChangeArrowheads="1"/>
            </p:cNvSpPr>
            <p:nvPr/>
          </p:nvSpPr>
          <p:spPr bwMode="gray">
            <a:xfrm flipV="1">
              <a:off x="4408" y="2179"/>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5886" name="Text Box 141"/>
            <p:cNvSpPr txBox="1">
              <a:spLocks noChangeArrowheads="1"/>
            </p:cNvSpPr>
            <p:nvPr/>
          </p:nvSpPr>
          <p:spPr bwMode="gray">
            <a:xfrm>
              <a:off x="4247" y="1941"/>
              <a:ext cx="217"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cxnSp>
          <p:nvCxnSpPr>
            <p:cNvPr id="75887" name="AutoShape 25"/>
            <p:cNvCxnSpPr>
              <a:cxnSpLocks noChangeShapeType="1"/>
              <a:stCxn id="75882" idx="2"/>
              <a:endCxn id="75886" idx="0"/>
            </p:cNvCxnSpPr>
            <p:nvPr/>
          </p:nvCxnSpPr>
          <p:spPr bwMode="gray">
            <a:xfrm rot="16200000" flipH="1">
              <a:off x="4312" y="1891"/>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5888" name="AutoShape 26"/>
            <p:cNvCxnSpPr>
              <a:cxnSpLocks noChangeShapeType="1"/>
              <a:stCxn id="75886" idx="2"/>
              <a:endCxn id="75883" idx="2"/>
            </p:cNvCxnSpPr>
            <p:nvPr/>
          </p:nvCxnSpPr>
          <p:spPr bwMode="gray">
            <a:xfrm rot="16200000" flipH="1">
              <a:off x="4329" y="2037"/>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5889" name="AutoShape 27"/>
            <p:cNvCxnSpPr>
              <a:cxnSpLocks noChangeShapeType="1"/>
              <a:stCxn id="75886" idx="2"/>
            </p:cNvCxnSpPr>
            <p:nvPr/>
          </p:nvCxnSpPr>
          <p:spPr bwMode="gray">
            <a:xfrm rot="16200000" flipH="1">
              <a:off x="4279" y="2086"/>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5890" name="AutoShape 28"/>
            <p:cNvCxnSpPr>
              <a:cxnSpLocks noChangeShapeType="1"/>
              <a:stCxn id="75886" idx="2"/>
            </p:cNvCxnSpPr>
            <p:nvPr/>
          </p:nvCxnSpPr>
          <p:spPr bwMode="gray">
            <a:xfrm rot="16200000" flipH="1">
              <a:off x="4228" y="2137"/>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grpSp>
        <p:nvGrpSpPr>
          <p:cNvPr id="75782" name="Group 152"/>
          <p:cNvGrpSpPr>
            <a:grpSpLocks/>
          </p:cNvGrpSpPr>
          <p:nvPr/>
        </p:nvGrpSpPr>
        <p:grpSpPr bwMode="auto">
          <a:xfrm>
            <a:off x="1028700" y="3079750"/>
            <a:ext cx="1181100" cy="1385888"/>
            <a:chOff x="648" y="1710"/>
            <a:chExt cx="744" cy="873"/>
          </a:xfrm>
        </p:grpSpPr>
        <p:sp>
          <p:nvSpPr>
            <p:cNvPr id="75876" name="AutoShape 30"/>
            <p:cNvSpPr>
              <a:spLocks noChangeArrowheads="1"/>
            </p:cNvSpPr>
            <p:nvPr/>
          </p:nvSpPr>
          <p:spPr bwMode="gray">
            <a:xfrm>
              <a:off x="648" y="1710"/>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5877" name="AutoShape 31"/>
            <p:cNvSpPr>
              <a:spLocks noChangeArrowheads="1"/>
            </p:cNvSpPr>
            <p:nvPr/>
          </p:nvSpPr>
          <p:spPr bwMode="gray">
            <a:xfrm>
              <a:off x="739" y="1809"/>
              <a:ext cx="561" cy="674"/>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5878" name="AutoShape 32"/>
            <p:cNvSpPr>
              <a:spLocks noChangeArrowheads="1"/>
            </p:cNvSpPr>
            <p:nvPr/>
          </p:nvSpPr>
          <p:spPr bwMode="gray">
            <a:xfrm>
              <a:off x="829" y="1906"/>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pic>
          <p:nvPicPr>
            <p:cNvPr id="75879" name="Picture 33"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1104" y="2236"/>
              <a:ext cx="13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880" name="Picture 34" descr="images"/>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gray">
            <a:xfrm>
              <a:off x="944" y="2109"/>
              <a:ext cx="173"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5783" name="Text Box 35"/>
          <p:cNvSpPr txBox="1">
            <a:spLocks noChangeArrowheads="1"/>
          </p:cNvSpPr>
          <p:nvPr/>
        </p:nvSpPr>
        <p:spPr bwMode="gray">
          <a:xfrm>
            <a:off x="212725" y="4497388"/>
            <a:ext cx="26860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a:solidFill>
                  <a:srgbClr val="131A1F"/>
                </a:solidFill>
                <a:latin typeface="HGP創英角ｺﾞｼｯｸUB" panose="020B0900000000000000" pitchFamily="50" charset="-128"/>
                <a:ea typeface="ＭＳ ゴシック" panose="020B0609070205080204" pitchFamily="49" charset="-128"/>
              </a:rPr>
              <a:t>モデルシステムシート</a:t>
            </a:r>
          </a:p>
          <a:p>
            <a:pPr algn="ctr" eaLnBrk="1" hangingPunct="1">
              <a:spcBef>
                <a:spcPct val="0"/>
              </a:spcBef>
              <a:buClrTx/>
              <a:buFontTx/>
              <a:buNone/>
            </a:pPr>
            <a:r>
              <a:rPr lang="ja-JP" altLang="en-US" sz="1800" b="1">
                <a:solidFill>
                  <a:srgbClr val="131A1F"/>
                </a:solidFill>
                <a:latin typeface="HGP創英角ｺﾞｼｯｸUB" panose="020B0900000000000000" pitchFamily="50" charset="-128"/>
                <a:ea typeface="ＭＳ ゴシック" panose="020B0609070205080204" pitchFamily="49" charset="-128"/>
              </a:rPr>
              <a:t>（グレード表）</a:t>
            </a:r>
          </a:p>
        </p:txBody>
      </p:sp>
      <p:sp>
        <p:nvSpPr>
          <p:cNvPr id="75784" name="Text Box 36"/>
          <p:cNvSpPr txBox="1">
            <a:spLocks noChangeArrowheads="1"/>
          </p:cNvSpPr>
          <p:nvPr/>
        </p:nvSpPr>
        <p:spPr bwMode="gray">
          <a:xfrm>
            <a:off x="3497263" y="4730750"/>
            <a:ext cx="2260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グレード表・樹系図</a:t>
            </a:r>
          </a:p>
        </p:txBody>
      </p:sp>
      <p:sp>
        <p:nvSpPr>
          <p:cNvPr id="75785" name="AutoShape 37"/>
          <p:cNvSpPr>
            <a:spLocks noChangeArrowheads="1"/>
          </p:cNvSpPr>
          <p:nvPr/>
        </p:nvSpPr>
        <p:spPr bwMode="gray">
          <a:xfrm>
            <a:off x="7080250" y="3289300"/>
            <a:ext cx="1006475" cy="1209675"/>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5786" name="AutoShape 38"/>
          <p:cNvSpPr>
            <a:spLocks noChangeArrowheads="1"/>
          </p:cNvSpPr>
          <p:nvPr/>
        </p:nvSpPr>
        <p:spPr bwMode="gray">
          <a:xfrm>
            <a:off x="4322763" y="3267075"/>
            <a:ext cx="1160462" cy="1395413"/>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graphicFrame>
        <p:nvGraphicFramePr>
          <p:cNvPr id="269351" name="Group 39"/>
          <p:cNvGraphicFramePr>
            <a:graphicFrameLocks noGrp="1"/>
          </p:cNvGraphicFramePr>
          <p:nvPr/>
        </p:nvGraphicFramePr>
        <p:xfrm>
          <a:off x="4421188" y="3473450"/>
          <a:ext cx="939800" cy="957264"/>
        </p:xfrm>
        <a:graphic>
          <a:graphicData uri="http://schemas.openxmlformats.org/drawingml/2006/table">
            <a:tbl>
              <a:tblPr/>
              <a:tblGrid>
                <a:gridCol w="315912">
                  <a:extLst>
                    <a:ext uri="{9D8B030D-6E8A-4147-A177-3AD203B41FA5}">
                      <a16:colId xmlns:a16="http://schemas.microsoft.com/office/drawing/2014/main" val="20000"/>
                    </a:ext>
                  </a:extLst>
                </a:gridCol>
                <a:gridCol w="309563">
                  <a:extLst>
                    <a:ext uri="{9D8B030D-6E8A-4147-A177-3AD203B41FA5}">
                      <a16:colId xmlns:a16="http://schemas.microsoft.com/office/drawing/2014/main" val="20001"/>
                    </a:ext>
                  </a:extLst>
                </a:gridCol>
                <a:gridCol w="314325">
                  <a:extLst>
                    <a:ext uri="{9D8B030D-6E8A-4147-A177-3AD203B41FA5}">
                      <a16:colId xmlns:a16="http://schemas.microsoft.com/office/drawing/2014/main" val="20002"/>
                    </a:ext>
                  </a:extLst>
                </a:gridCol>
              </a:tblGrid>
              <a:tr h="33813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413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7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69369" name="Group 57"/>
          <p:cNvGraphicFramePr>
            <a:graphicFrameLocks noGrp="1"/>
          </p:cNvGraphicFramePr>
          <p:nvPr/>
        </p:nvGraphicFramePr>
        <p:xfrm>
          <a:off x="7169150" y="3462338"/>
          <a:ext cx="842963" cy="912814"/>
        </p:xfrm>
        <a:graphic>
          <a:graphicData uri="http://schemas.openxmlformats.org/drawingml/2006/table">
            <a:tbl>
              <a:tblPr/>
              <a:tblGrid>
                <a:gridCol w="141288">
                  <a:extLst>
                    <a:ext uri="{9D8B030D-6E8A-4147-A177-3AD203B41FA5}">
                      <a16:colId xmlns:a16="http://schemas.microsoft.com/office/drawing/2014/main" val="20000"/>
                    </a:ext>
                  </a:extLst>
                </a:gridCol>
                <a:gridCol w="141287">
                  <a:extLst>
                    <a:ext uri="{9D8B030D-6E8A-4147-A177-3AD203B41FA5}">
                      <a16:colId xmlns:a16="http://schemas.microsoft.com/office/drawing/2014/main" val="20001"/>
                    </a:ext>
                  </a:extLst>
                </a:gridCol>
                <a:gridCol w="139700">
                  <a:extLst>
                    <a:ext uri="{9D8B030D-6E8A-4147-A177-3AD203B41FA5}">
                      <a16:colId xmlns:a16="http://schemas.microsoft.com/office/drawing/2014/main" val="20002"/>
                    </a:ext>
                  </a:extLst>
                </a:gridCol>
                <a:gridCol w="139700">
                  <a:extLst>
                    <a:ext uri="{9D8B030D-6E8A-4147-A177-3AD203B41FA5}">
                      <a16:colId xmlns:a16="http://schemas.microsoft.com/office/drawing/2014/main" val="20003"/>
                    </a:ext>
                  </a:extLst>
                </a:gridCol>
                <a:gridCol w="141288">
                  <a:extLst>
                    <a:ext uri="{9D8B030D-6E8A-4147-A177-3AD203B41FA5}">
                      <a16:colId xmlns:a16="http://schemas.microsoft.com/office/drawing/2014/main" val="20004"/>
                    </a:ext>
                  </a:extLst>
                </a:gridCol>
                <a:gridCol w="139700">
                  <a:extLst>
                    <a:ext uri="{9D8B030D-6E8A-4147-A177-3AD203B41FA5}">
                      <a16:colId xmlns:a16="http://schemas.microsoft.com/office/drawing/2014/main" val="20005"/>
                    </a:ext>
                  </a:extLst>
                </a:gridCol>
              </a:tblGrid>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55575">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75856" name="Text Box 108"/>
          <p:cNvSpPr txBox="1">
            <a:spLocks noChangeArrowheads="1"/>
          </p:cNvSpPr>
          <p:nvPr/>
        </p:nvSpPr>
        <p:spPr bwMode="gray">
          <a:xfrm>
            <a:off x="6281738" y="4705350"/>
            <a:ext cx="2032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項目一覧・樹系図</a:t>
            </a:r>
          </a:p>
        </p:txBody>
      </p:sp>
      <p:sp>
        <p:nvSpPr>
          <p:cNvPr id="75857" name="AutoShape 109"/>
          <p:cNvSpPr>
            <a:spLocks noChangeArrowheads="1"/>
          </p:cNvSpPr>
          <p:nvPr/>
        </p:nvSpPr>
        <p:spPr bwMode="gray">
          <a:xfrm>
            <a:off x="550863" y="5280025"/>
            <a:ext cx="1978025" cy="528638"/>
          </a:xfrm>
          <a:prstGeom prst="roundRect">
            <a:avLst>
              <a:gd name="adj" fmla="val 16667"/>
            </a:avLst>
          </a:prstGeom>
          <a:solidFill>
            <a:srgbClr val="FFBC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特徴</a:t>
            </a:r>
            <a:br>
              <a:rPr lang="en-US" altLang="ja-JP" sz="2000">
                <a:solidFill>
                  <a:srgbClr val="131A1F"/>
                </a:solidFill>
                <a:latin typeface="HGP創英角ｺﾞｼｯｸUB" panose="020B0900000000000000" pitchFamily="50" charset="-128"/>
                <a:ea typeface="ＭＳ ゴシック" panose="020B0609070205080204" pitchFamily="49" charset="-128"/>
              </a:rPr>
            </a:br>
            <a:r>
              <a:rPr lang="ja-JP" altLang="en-US" sz="1600">
                <a:solidFill>
                  <a:srgbClr val="131A1F"/>
                </a:solidFill>
                <a:latin typeface="HGP創英角ｺﾞｼｯｸUB" panose="020B0900000000000000" pitchFamily="50" charset="-128"/>
                <a:ea typeface="ＭＳ ゴシック" panose="020B0609070205080204" pitchFamily="49" charset="-128"/>
              </a:rPr>
              <a:t>（イメージレベル）</a:t>
            </a:r>
          </a:p>
        </p:txBody>
      </p:sp>
      <p:sp>
        <p:nvSpPr>
          <p:cNvPr id="75858" name="AutoShape 110"/>
          <p:cNvSpPr>
            <a:spLocks noChangeArrowheads="1"/>
          </p:cNvSpPr>
          <p:nvPr/>
        </p:nvSpPr>
        <p:spPr bwMode="gray">
          <a:xfrm>
            <a:off x="3348038" y="5273675"/>
            <a:ext cx="1978025" cy="528638"/>
          </a:xfrm>
          <a:prstGeom prst="roundRect">
            <a:avLst>
              <a:gd name="adj" fmla="val 16667"/>
            </a:avLst>
          </a:prstGeom>
          <a:solidFill>
            <a:srgbClr val="FFFF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重要項目</a:t>
            </a:r>
          </a:p>
        </p:txBody>
      </p:sp>
      <p:sp>
        <p:nvSpPr>
          <p:cNvPr id="75859" name="AutoShape 111"/>
          <p:cNvSpPr>
            <a:spLocks noChangeArrowheads="1"/>
          </p:cNvSpPr>
          <p:nvPr/>
        </p:nvSpPr>
        <p:spPr bwMode="gray">
          <a:xfrm>
            <a:off x="6394450" y="5281613"/>
            <a:ext cx="1978025" cy="528637"/>
          </a:xfrm>
          <a:prstGeom prst="roundRect">
            <a:avLst>
              <a:gd name="adj" fmla="val 16667"/>
            </a:avLst>
          </a:prstGeom>
          <a:solidFill>
            <a:srgbClr val="86F8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メトリクス</a:t>
            </a:r>
          </a:p>
        </p:txBody>
      </p:sp>
      <p:sp>
        <p:nvSpPr>
          <p:cNvPr id="75860" name="AutoShape 113"/>
          <p:cNvSpPr>
            <a:spLocks noChangeArrowheads="1"/>
          </p:cNvSpPr>
          <p:nvPr/>
        </p:nvSpPr>
        <p:spPr bwMode="gray">
          <a:xfrm>
            <a:off x="5521325" y="3433763"/>
            <a:ext cx="696913" cy="781050"/>
          </a:xfrm>
          <a:prstGeom prst="rightArrow">
            <a:avLst>
              <a:gd name="adj1" fmla="val 56102"/>
              <a:gd name="adj2" fmla="val 48421"/>
            </a:avLst>
          </a:prstGeom>
          <a:solidFill>
            <a:srgbClr val="103D7E">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5861" name="AutoShape 114"/>
          <p:cNvSpPr>
            <a:spLocks noChangeArrowheads="1"/>
          </p:cNvSpPr>
          <p:nvPr/>
        </p:nvSpPr>
        <p:spPr bwMode="gray">
          <a:xfrm rot="14289403" flipV="1">
            <a:off x="1033463"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5862" name="AutoShape 115"/>
          <p:cNvSpPr>
            <a:spLocks noChangeArrowheads="1"/>
          </p:cNvSpPr>
          <p:nvPr/>
        </p:nvSpPr>
        <p:spPr bwMode="gray">
          <a:xfrm>
            <a:off x="450850" y="1927225"/>
            <a:ext cx="2225675" cy="628650"/>
          </a:xfrm>
          <a:prstGeom prst="roundRect">
            <a:avLst>
              <a:gd name="adj" fmla="val 16667"/>
            </a:avLst>
          </a:prstGeom>
          <a:solidFill>
            <a:srgbClr val="103D7E"/>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chemeClr val="bg1"/>
                </a:solidFill>
                <a:latin typeface="HGP創英角ｺﾞｼｯｸUB" panose="020B0900000000000000" pitchFamily="50" charset="-128"/>
                <a:ea typeface="ＭＳ ゴシック" panose="020B0609070205080204" pitchFamily="49" charset="-128"/>
              </a:rPr>
              <a:t>方向性の確認</a:t>
            </a:r>
          </a:p>
        </p:txBody>
      </p:sp>
      <p:sp>
        <p:nvSpPr>
          <p:cNvPr id="75863" name="AutoShape 116"/>
          <p:cNvSpPr>
            <a:spLocks noChangeArrowheads="1"/>
          </p:cNvSpPr>
          <p:nvPr/>
        </p:nvSpPr>
        <p:spPr bwMode="gray">
          <a:xfrm rot="14289403" flipV="1">
            <a:off x="3881438"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5864" name="AutoShape 117"/>
          <p:cNvSpPr>
            <a:spLocks noChangeArrowheads="1"/>
          </p:cNvSpPr>
          <p:nvPr/>
        </p:nvSpPr>
        <p:spPr bwMode="gray">
          <a:xfrm rot="14289403" flipV="1">
            <a:off x="7023100"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5865" name="AutoShape 118"/>
          <p:cNvSpPr>
            <a:spLocks noChangeArrowheads="1"/>
          </p:cNvSpPr>
          <p:nvPr/>
        </p:nvSpPr>
        <p:spPr bwMode="gray">
          <a:xfrm>
            <a:off x="2774950" y="1835150"/>
            <a:ext cx="3173413" cy="812800"/>
          </a:xfrm>
          <a:prstGeom prst="roundRect">
            <a:avLst>
              <a:gd name="adj" fmla="val 16667"/>
            </a:avLst>
          </a:prstGeom>
          <a:solidFill>
            <a:srgbClr val="FFFF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コスト・品質に大きな影響が</a:t>
            </a:r>
            <a:br>
              <a:rPr lang="en-US" altLang="ja-JP" sz="1800">
                <a:solidFill>
                  <a:srgbClr val="131A1F"/>
                </a:solidFill>
                <a:latin typeface="HGP創英角ｺﾞｼｯｸUB" panose="020B0900000000000000" pitchFamily="50" charset="-128"/>
                <a:ea typeface="ＭＳ ゴシック" panose="020B0609070205080204" pitchFamily="49" charset="-128"/>
              </a:rPr>
            </a:br>
            <a:r>
              <a:rPr lang="ja-JP" altLang="en-US" sz="1800">
                <a:solidFill>
                  <a:srgbClr val="131A1F"/>
                </a:solidFill>
                <a:latin typeface="HGP創英角ｺﾞｼｯｸUB" panose="020B0900000000000000" pitchFamily="50" charset="-128"/>
                <a:ea typeface="ＭＳ ゴシック" panose="020B0609070205080204" pitchFamily="49" charset="-128"/>
              </a:rPr>
              <a:t>ある要求項目を決定</a:t>
            </a:r>
          </a:p>
        </p:txBody>
      </p:sp>
      <p:sp>
        <p:nvSpPr>
          <p:cNvPr id="75866" name="AutoShape 119"/>
          <p:cNvSpPr>
            <a:spLocks noChangeArrowheads="1"/>
          </p:cNvSpPr>
          <p:nvPr/>
        </p:nvSpPr>
        <p:spPr bwMode="gray">
          <a:xfrm>
            <a:off x="6042025" y="1835150"/>
            <a:ext cx="2752725" cy="812800"/>
          </a:xfrm>
          <a:prstGeom prst="roundRect">
            <a:avLst>
              <a:gd name="adj" fmla="val 16667"/>
            </a:avLst>
          </a:prstGeom>
          <a:solidFill>
            <a:srgbClr val="86F8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開発開始までに必要な</a:t>
            </a:r>
          </a:p>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要求項目を決定</a:t>
            </a:r>
          </a:p>
        </p:txBody>
      </p:sp>
      <p:sp>
        <p:nvSpPr>
          <p:cNvPr id="75867" name="AutoShape 120"/>
          <p:cNvSpPr>
            <a:spLocks noChangeArrowheads="1"/>
          </p:cNvSpPr>
          <p:nvPr/>
        </p:nvSpPr>
        <p:spPr bwMode="gray">
          <a:xfrm>
            <a:off x="550863" y="5813425"/>
            <a:ext cx="1978025" cy="528638"/>
          </a:xfrm>
          <a:prstGeom prst="roundRect">
            <a:avLst>
              <a:gd name="adj" fmla="val 16667"/>
            </a:avLst>
          </a:prstGeom>
          <a:solidFill>
            <a:srgbClr val="FFECB7"/>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16</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75868" name="AutoShape 121"/>
          <p:cNvSpPr>
            <a:spLocks noChangeArrowheads="1"/>
          </p:cNvSpPr>
          <p:nvPr/>
        </p:nvSpPr>
        <p:spPr bwMode="gray">
          <a:xfrm>
            <a:off x="3348038" y="5807075"/>
            <a:ext cx="1978025" cy="528638"/>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92</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75869" name="AutoShape 122"/>
          <p:cNvSpPr>
            <a:spLocks noChangeArrowheads="1"/>
          </p:cNvSpPr>
          <p:nvPr/>
        </p:nvSpPr>
        <p:spPr bwMode="gray">
          <a:xfrm>
            <a:off x="6394450" y="5815013"/>
            <a:ext cx="1978025" cy="528637"/>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238</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75871" name="AutoShape 113"/>
          <p:cNvSpPr>
            <a:spLocks noChangeArrowheads="1"/>
          </p:cNvSpPr>
          <p:nvPr/>
        </p:nvSpPr>
        <p:spPr bwMode="gray">
          <a:xfrm>
            <a:off x="2762250" y="3433763"/>
            <a:ext cx="696913" cy="781050"/>
          </a:xfrm>
          <a:prstGeom prst="rightArrow">
            <a:avLst>
              <a:gd name="adj1" fmla="val 56102"/>
              <a:gd name="adj2" fmla="val 48421"/>
            </a:avLst>
          </a:prstGeom>
          <a:solidFill>
            <a:srgbClr val="103D7E">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5872" name="テキスト ボックス 96"/>
          <p:cNvSpPr txBox="1">
            <a:spLocks noChangeArrowheads="1"/>
          </p:cNvSpPr>
          <p:nvPr/>
        </p:nvSpPr>
        <p:spPr bwMode="auto">
          <a:xfrm>
            <a:off x="896938" y="1312863"/>
            <a:ext cx="1352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a:solidFill>
                  <a:schemeClr val="tx2"/>
                </a:solidFill>
                <a:latin typeface="HGP創英角ｺﾞｼｯｸUB" panose="020B0900000000000000" pitchFamily="50" charset="-128"/>
                <a:ea typeface="HGP創英角ｺﾞｼｯｸUB" panose="020B0900000000000000" pitchFamily="50" charset="-128"/>
              </a:rPr>
              <a:t>段階①</a:t>
            </a:r>
          </a:p>
        </p:txBody>
      </p:sp>
      <p:sp>
        <p:nvSpPr>
          <p:cNvPr id="75873" name="テキスト ボックス 97"/>
          <p:cNvSpPr txBox="1">
            <a:spLocks noChangeArrowheads="1"/>
          </p:cNvSpPr>
          <p:nvPr/>
        </p:nvSpPr>
        <p:spPr bwMode="auto">
          <a:xfrm>
            <a:off x="3671888" y="1312863"/>
            <a:ext cx="1352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a:solidFill>
                  <a:schemeClr val="tx2"/>
                </a:solidFill>
                <a:latin typeface="HGP創英角ｺﾞｼｯｸUB" panose="020B0900000000000000" pitchFamily="50" charset="-128"/>
                <a:ea typeface="HGP創英角ｺﾞｼｯｸUB" panose="020B0900000000000000" pitchFamily="50" charset="-128"/>
              </a:rPr>
              <a:t>段階②</a:t>
            </a:r>
          </a:p>
        </p:txBody>
      </p:sp>
      <p:sp>
        <p:nvSpPr>
          <p:cNvPr id="75874" name="テキスト ボックス 98"/>
          <p:cNvSpPr txBox="1">
            <a:spLocks noChangeArrowheads="1"/>
          </p:cNvSpPr>
          <p:nvPr/>
        </p:nvSpPr>
        <p:spPr bwMode="auto">
          <a:xfrm>
            <a:off x="6699250" y="1312863"/>
            <a:ext cx="1352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a:solidFill>
                  <a:schemeClr val="tx2"/>
                </a:solidFill>
                <a:latin typeface="HGP創英角ｺﾞｼｯｸUB" panose="020B0900000000000000" pitchFamily="50" charset="-128"/>
                <a:ea typeface="HGP創英角ｺﾞｼｯｸUB" panose="020B0900000000000000" pitchFamily="50" charset="-128"/>
              </a:rPr>
              <a:t>段階③</a:t>
            </a:r>
          </a:p>
        </p:txBody>
      </p:sp>
      <p:sp>
        <p:nvSpPr>
          <p:cNvPr id="75875"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a:t>
            </a:r>
            <a:r>
              <a:rPr lang="ja-JP" altLang="en-US" sz="2600" b="1">
                <a:solidFill>
                  <a:schemeClr val="tx2"/>
                </a:solidFill>
                <a:latin typeface="HGPｺﾞｼｯｸM" panose="020B0600000000000000" pitchFamily="50" charset="-128"/>
                <a:ea typeface="HGPｺﾞｼｯｸM" panose="020B0600000000000000" pitchFamily="50" charset="-128"/>
              </a:rPr>
              <a:t>モデルシステムによるレベル決定法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4.1.1</a:t>
            </a:r>
            <a:r>
              <a:rPr lang="ja-JP" altLang="en-US" sz="2600" b="1">
                <a:solidFill>
                  <a:schemeClr val="tx2"/>
                </a:solidFill>
                <a:latin typeface="HGPｺﾞｼｯｸM" panose="020B0600000000000000" pitchFamily="50" charset="-128"/>
                <a:ea typeface="HGPｺﾞｼｯｸM" panose="020B0600000000000000" pitchFamily="50" charset="-128"/>
              </a:rPr>
              <a:t>非機能要求の決定手順</a:t>
            </a:r>
            <a:r>
              <a:rPr lang="en-US" altLang="ja-JP" sz="2600" b="1">
                <a:solidFill>
                  <a:schemeClr val="tx2"/>
                </a:solidFill>
                <a:latin typeface="HGPｺﾞｼｯｸM" panose="020B0600000000000000" pitchFamily="50" charset="-128"/>
                <a:ea typeface="HGPｺﾞｼｯｸM" panose="020B0600000000000000" pitchFamily="50" charset="-128"/>
              </a:rPr>
              <a:t>(1/2)</a:t>
            </a:r>
          </a:p>
        </p:txBody>
      </p:sp>
      <p:sp>
        <p:nvSpPr>
          <p:cNvPr id="5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ChangeArrowheads="1"/>
          </p:cNvSpPr>
          <p:nvPr/>
        </p:nvSpPr>
        <p:spPr bwMode="gray">
          <a:xfrm>
            <a:off x="3879850" y="4268788"/>
            <a:ext cx="376238" cy="2322512"/>
          </a:xfrm>
          <a:prstGeom prst="rect">
            <a:avLst/>
          </a:prstGeom>
          <a:solidFill>
            <a:srgbClr val="2D5A9D"/>
          </a:solidFill>
          <a:ln w="9525" algn="ctr">
            <a:solidFill>
              <a:srgbClr val="131A1F"/>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27" name="Rectangle 3"/>
          <p:cNvSpPr>
            <a:spLocks noChangeArrowheads="1"/>
          </p:cNvSpPr>
          <p:nvPr/>
        </p:nvSpPr>
        <p:spPr bwMode="gray">
          <a:xfrm>
            <a:off x="4256088" y="4308475"/>
            <a:ext cx="4802187" cy="2273300"/>
          </a:xfrm>
          <a:prstGeom prst="rect">
            <a:avLst/>
          </a:prstGeom>
          <a:solidFill>
            <a:schemeClr val="bg1"/>
          </a:solidFill>
          <a:ln w="9525" algn="ctr">
            <a:solidFill>
              <a:srgbClr val="131A1F"/>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28" name="Rectangle 4"/>
          <p:cNvSpPr>
            <a:spLocks noChangeArrowheads="1"/>
          </p:cNvSpPr>
          <p:nvPr/>
        </p:nvSpPr>
        <p:spPr bwMode="gray">
          <a:xfrm>
            <a:off x="3595688" y="3265488"/>
            <a:ext cx="92075" cy="100012"/>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29" name="Rectangle 5"/>
          <p:cNvSpPr>
            <a:spLocks noChangeArrowheads="1"/>
          </p:cNvSpPr>
          <p:nvPr/>
        </p:nvSpPr>
        <p:spPr bwMode="gray">
          <a:xfrm>
            <a:off x="3971925" y="3629025"/>
            <a:ext cx="93663" cy="100013"/>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30" name="Rectangle 6"/>
          <p:cNvSpPr>
            <a:spLocks noChangeArrowheads="1"/>
          </p:cNvSpPr>
          <p:nvPr/>
        </p:nvSpPr>
        <p:spPr bwMode="gray">
          <a:xfrm>
            <a:off x="4464050" y="3540125"/>
            <a:ext cx="92075" cy="100013"/>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31" name="Rectangle 7"/>
          <p:cNvSpPr>
            <a:spLocks noChangeArrowheads="1"/>
          </p:cNvSpPr>
          <p:nvPr/>
        </p:nvSpPr>
        <p:spPr bwMode="gray">
          <a:xfrm>
            <a:off x="4786313" y="3609975"/>
            <a:ext cx="92075" cy="100013"/>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32" name="Rectangle 8"/>
          <p:cNvSpPr>
            <a:spLocks noChangeArrowheads="1"/>
          </p:cNvSpPr>
          <p:nvPr/>
        </p:nvSpPr>
        <p:spPr bwMode="gray">
          <a:xfrm>
            <a:off x="5762625" y="3436938"/>
            <a:ext cx="93663" cy="100012"/>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33" name="Rectangle 10"/>
          <p:cNvSpPr>
            <a:spLocks noGrp="1" noChangeArrowheads="1"/>
          </p:cNvSpPr>
          <p:nvPr>
            <p:ph type="body" idx="4294967295"/>
          </p:nvPr>
        </p:nvSpPr>
        <p:spPr>
          <a:xfrm>
            <a:off x="725488" y="1285875"/>
            <a:ext cx="8093075" cy="307975"/>
          </a:xfrm>
        </p:spPr>
        <p:txBody>
          <a:bodyPr lIns="0" tIns="0" rIns="0" bIns="0">
            <a:spAutoFit/>
          </a:bodyPr>
          <a:lstStyle/>
          <a:p>
            <a:pPr marL="0" indent="0">
              <a:buFont typeface="Wingdings" panose="05000000000000000000" pitchFamily="2" charset="2"/>
              <a:buNone/>
            </a:pPr>
            <a:r>
              <a:rPr lang="ja-JP" altLang="en-US" sz="2000">
                <a:latin typeface="HGPｺﾞｼｯｸM" panose="020B0600000000000000" pitchFamily="50" charset="-128"/>
                <a:ea typeface="HGPｺﾞｼｯｸM" panose="020B0600000000000000" pitchFamily="50" charset="-128"/>
              </a:rPr>
              <a:t>小売店から本部への「商品発注」、「商品受注」、「在庫管理」システムを対象</a:t>
            </a:r>
          </a:p>
        </p:txBody>
      </p:sp>
      <p:sp>
        <p:nvSpPr>
          <p:cNvPr id="77834" name="AutoShape 11"/>
          <p:cNvSpPr>
            <a:spLocks noChangeArrowheads="1"/>
          </p:cNvSpPr>
          <p:nvPr/>
        </p:nvSpPr>
        <p:spPr bwMode="gray">
          <a:xfrm>
            <a:off x="5822950" y="2132013"/>
            <a:ext cx="2825750" cy="1992312"/>
          </a:xfrm>
          <a:prstGeom prst="roundRect">
            <a:avLst>
              <a:gd name="adj" fmla="val 16667"/>
            </a:avLst>
          </a:prstGeom>
          <a:solidFill>
            <a:srgbClr val="BED1EC"/>
          </a:solidFill>
          <a:ln>
            <a:noFill/>
          </a:ln>
          <a:extLst>
            <a:ext uri="{91240B29-F687-4F45-9708-019B960494DF}">
              <a14:hiddenLine xmlns:a14="http://schemas.microsoft.com/office/drawing/2010/main" w="50800" algn="ctr">
                <a:solidFill>
                  <a:srgbClr val="000000"/>
                </a:solidFill>
                <a:round/>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35" name="AutoShape 12"/>
          <p:cNvSpPr>
            <a:spLocks noChangeArrowheads="1"/>
          </p:cNvSpPr>
          <p:nvPr/>
        </p:nvSpPr>
        <p:spPr bwMode="gray">
          <a:xfrm>
            <a:off x="520700" y="1827213"/>
            <a:ext cx="2368550" cy="1684337"/>
          </a:xfrm>
          <a:prstGeom prst="roundRect">
            <a:avLst>
              <a:gd name="adj" fmla="val 16667"/>
            </a:avLst>
          </a:prstGeom>
          <a:solidFill>
            <a:srgbClr val="BED1EC"/>
          </a:solidFill>
          <a:ln>
            <a:noFill/>
          </a:ln>
          <a:extLst>
            <a:ext uri="{91240B29-F687-4F45-9708-019B960494DF}">
              <a14:hiddenLine xmlns:a14="http://schemas.microsoft.com/office/drawing/2010/main" w="50800" algn="ctr">
                <a:solidFill>
                  <a:srgbClr val="000000"/>
                </a:solidFill>
                <a:round/>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36" name="AutoShape 13"/>
          <p:cNvSpPr>
            <a:spLocks noChangeArrowheads="1"/>
          </p:cNvSpPr>
          <p:nvPr/>
        </p:nvSpPr>
        <p:spPr bwMode="gray">
          <a:xfrm>
            <a:off x="520700" y="4368800"/>
            <a:ext cx="2368550" cy="1684338"/>
          </a:xfrm>
          <a:prstGeom prst="roundRect">
            <a:avLst>
              <a:gd name="adj" fmla="val 16667"/>
            </a:avLst>
          </a:prstGeom>
          <a:solidFill>
            <a:srgbClr val="BED1EC"/>
          </a:solidFill>
          <a:ln>
            <a:noFill/>
          </a:ln>
          <a:extLst>
            <a:ext uri="{91240B29-F687-4F45-9708-019B960494DF}">
              <a14:hiddenLine xmlns:a14="http://schemas.microsoft.com/office/drawing/2010/main" w="50800" algn="ctr">
                <a:solidFill>
                  <a:srgbClr val="000000"/>
                </a:solidFill>
                <a:round/>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37" name="Text Box 14"/>
          <p:cNvSpPr txBox="1">
            <a:spLocks noChangeArrowheads="1"/>
          </p:cNvSpPr>
          <p:nvPr/>
        </p:nvSpPr>
        <p:spPr bwMode="gray">
          <a:xfrm rot="5400000">
            <a:off x="1231900" y="37242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a:solidFill>
                  <a:schemeClr val="tx2"/>
                </a:solidFill>
                <a:latin typeface="HGP創英角ｺﾞｼｯｸUB" panose="020B0900000000000000" pitchFamily="50" charset="-128"/>
                <a:ea typeface="ＭＳ ゴシック" panose="020B0609070205080204" pitchFamily="49" charset="-128"/>
              </a:rPr>
              <a:t>・・・</a:t>
            </a:r>
          </a:p>
        </p:txBody>
      </p:sp>
      <p:sp>
        <p:nvSpPr>
          <p:cNvPr id="77838" name="Rectangle 15"/>
          <p:cNvSpPr>
            <a:spLocks noChangeArrowheads="1"/>
          </p:cNvSpPr>
          <p:nvPr/>
        </p:nvSpPr>
        <p:spPr bwMode="gray">
          <a:xfrm>
            <a:off x="2979738" y="3074988"/>
            <a:ext cx="92075" cy="100012"/>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39" name="Rectangle 16"/>
          <p:cNvSpPr>
            <a:spLocks noChangeArrowheads="1"/>
          </p:cNvSpPr>
          <p:nvPr/>
        </p:nvSpPr>
        <p:spPr bwMode="gray">
          <a:xfrm>
            <a:off x="2390775" y="3082925"/>
            <a:ext cx="93663" cy="100013"/>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40" name="Rectangle 17"/>
          <p:cNvSpPr>
            <a:spLocks noChangeArrowheads="1"/>
          </p:cNvSpPr>
          <p:nvPr/>
        </p:nvSpPr>
        <p:spPr bwMode="gray">
          <a:xfrm>
            <a:off x="2000250" y="2362200"/>
            <a:ext cx="92075" cy="100013"/>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77841" name="AutoShape 18"/>
          <p:cNvCxnSpPr>
            <a:cxnSpLocks noChangeShapeType="1"/>
            <a:stCxn id="77839" idx="0"/>
            <a:endCxn id="77840" idx="2"/>
          </p:cNvCxnSpPr>
          <p:nvPr/>
        </p:nvCxnSpPr>
        <p:spPr bwMode="gray">
          <a:xfrm flipH="1" flipV="1">
            <a:off x="2401888" y="2462213"/>
            <a:ext cx="460375" cy="620712"/>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cxnSp>
        <p:nvCxnSpPr>
          <p:cNvPr id="77842" name="AutoShape 19"/>
          <p:cNvCxnSpPr>
            <a:cxnSpLocks noChangeShapeType="1"/>
            <a:stCxn id="77839" idx="3"/>
          </p:cNvCxnSpPr>
          <p:nvPr/>
        </p:nvCxnSpPr>
        <p:spPr bwMode="gray">
          <a:xfrm flipV="1">
            <a:off x="2484438" y="3116263"/>
            <a:ext cx="1143000" cy="15875"/>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sp>
        <p:nvSpPr>
          <p:cNvPr id="77843" name="Rectangle 20"/>
          <p:cNvSpPr>
            <a:spLocks noChangeArrowheads="1"/>
          </p:cNvSpPr>
          <p:nvPr/>
        </p:nvSpPr>
        <p:spPr bwMode="gray">
          <a:xfrm>
            <a:off x="2998788" y="4986338"/>
            <a:ext cx="92075" cy="100012"/>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44" name="Rectangle 21"/>
          <p:cNvSpPr>
            <a:spLocks noChangeArrowheads="1"/>
          </p:cNvSpPr>
          <p:nvPr/>
        </p:nvSpPr>
        <p:spPr bwMode="gray">
          <a:xfrm>
            <a:off x="2540000" y="4976813"/>
            <a:ext cx="92075" cy="100012"/>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45" name="Rectangle 22"/>
          <p:cNvSpPr>
            <a:spLocks noChangeArrowheads="1"/>
          </p:cNvSpPr>
          <p:nvPr/>
        </p:nvSpPr>
        <p:spPr bwMode="gray">
          <a:xfrm>
            <a:off x="2082800" y="5667375"/>
            <a:ext cx="92075" cy="100013"/>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77846" name="AutoShape 23"/>
          <p:cNvCxnSpPr>
            <a:cxnSpLocks noChangeShapeType="1"/>
            <a:stCxn id="77844" idx="2"/>
            <a:endCxn id="77845" idx="0"/>
          </p:cNvCxnSpPr>
          <p:nvPr/>
        </p:nvCxnSpPr>
        <p:spPr bwMode="gray">
          <a:xfrm flipH="1">
            <a:off x="2498725" y="5076825"/>
            <a:ext cx="536575" cy="590550"/>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cxnSp>
        <p:nvCxnSpPr>
          <p:cNvPr id="77847" name="AutoShape 24"/>
          <p:cNvCxnSpPr>
            <a:cxnSpLocks noChangeShapeType="1"/>
          </p:cNvCxnSpPr>
          <p:nvPr/>
        </p:nvCxnSpPr>
        <p:spPr bwMode="gray">
          <a:xfrm>
            <a:off x="3089275" y="4981575"/>
            <a:ext cx="598488" cy="9525"/>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cxnSp>
        <p:nvCxnSpPr>
          <p:cNvPr id="77848" name="AutoShape 25"/>
          <p:cNvCxnSpPr>
            <a:cxnSpLocks noChangeShapeType="1"/>
          </p:cNvCxnSpPr>
          <p:nvPr/>
        </p:nvCxnSpPr>
        <p:spPr bwMode="gray">
          <a:xfrm flipH="1" flipV="1">
            <a:off x="3621088" y="3109913"/>
            <a:ext cx="615950" cy="190500"/>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cxnSp>
        <p:nvCxnSpPr>
          <p:cNvPr id="77849" name="AutoShape 26"/>
          <p:cNvCxnSpPr>
            <a:cxnSpLocks noChangeShapeType="1"/>
          </p:cNvCxnSpPr>
          <p:nvPr/>
        </p:nvCxnSpPr>
        <p:spPr bwMode="gray">
          <a:xfrm flipV="1">
            <a:off x="3673475" y="3541713"/>
            <a:ext cx="330200" cy="1452562"/>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cxnSp>
        <p:nvCxnSpPr>
          <p:cNvPr id="77850" name="AutoShape 27"/>
          <p:cNvCxnSpPr>
            <a:cxnSpLocks noChangeShapeType="1"/>
            <a:stCxn id="77832" idx="1"/>
            <a:endCxn id="77831" idx="3"/>
          </p:cNvCxnSpPr>
          <p:nvPr/>
        </p:nvCxnSpPr>
        <p:spPr bwMode="gray">
          <a:xfrm flipH="1">
            <a:off x="5724525" y="3487738"/>
            <a:ext cx="1039813" cy="173037"/>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pic>
        <p:nvPicPr>
          <p:cNvPr id="77851" name="Picture 28"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2122488" y="2200275"/>
            <a:ext cx="38258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52" name="Picture 1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25613" y="1851025"/>
            <a:ext cx="4968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grpSp>
        <p:nvGrpSpPr>
          <p:cNvPr id="77853" name="グループ化 2"/>
          <p:cNvGrpSpPr>
            <a:grpSpLocks/>
          </p:cNvGrpSpPr>
          <p:nvPr/>
        </p:nvGrpSpPr>
        <p:grpSpPr bwMode="auto">
          <a:xfrm>
            <a:off x="2925763" y="2657475"/>
            <a:ext cx="314325" cy="585788"/>
            <a:chOff x="2925763" y="2535238"/>
            <a:chExt cx="314325" cy="585787"/>
          </a:xfrm>
        </p:grpSpPr>
        <p:sp>
          <p:nvSpPr>
            <p:cNvPr id="267295" name="AutoShape 31"/>
            <p:cNvSpPr>
              <a:spLocks noChangeArrowheads="1"/>
            </p:cNvSpPr>
            <p:nvPr/>
          </p:nvSpPr>
          <p:spPr bwMode="gray">
            <a:xfrm>
              <a:off x="2925763" y="2535238"/>
              <a:ext cx="314325" cy="585787"/>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77915" name="Oval 32"/>
            <p:cNvSpPr>
              <a:spLocks noChangeArrowheads="1"/>
            </p:cNvSpPr>
            <p:nvPr/>
          </p:nvSpPr>
          <p:spPr bwMode="gray">
            <a:xfrm>
              <a:off x="2965768" y="3069233"/>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16" name="Oval 33"/>
            <p:cNvSpPr>
              <a:spLocks noChangeArrowheads="1"/>
            </p:cNvSpPr>
            <p:nvPr/>
          </p:nvSpPr>
          <p:spPr bwMode="gray">
            <a:xfrm>
              <a:off x="3001963" y="3069233"/>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17" name="Oval 34"/>
            <p:cNvSpPr>
              <a:spLocks noChangeArrowheads="1"/>
            </p:cNvSpPr>
            <p:nvPr/>
          </p:nvSpPr>
          <p:spPr bwMode="gray">
            <a:xfrm>
              <a:off x="3038158" y="3069233"/>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18" name="Oval 35"/>
            <p:cNvSpPr>
              <a:spLocks noChangeArrowheads="1"/>
            </p:cNvSpPr>
            <p:nvPr/>
          </p:nvSpPr>
          <p:spPr bwMode="gray">
            <a:xfrm>
              <a:off x="3074353" y="3069233"/>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19" name="Oval 36"/>
            <p:cNvSpPr>
              <a:spLocks noChangeArrowheads="1"/>
            </p:cNvSpPr>
            <p:nvPr/>
          </p:nvSpPr>
          <p:spPr bwMode="gray">
            <a:xfrm>
              <a:off x="3110548" y="3069233"/>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0" name="Oval 37"/>
            <p:cNvSpPr>
              <a:spLocks noChangeArrowheads="1"/>
            </p:cNvSpPr>
            <p:nvPr/>
          </p:nvSpPr>
          <p:spPr bwMode="gray">
            <a:xfrm>
              <a:off x="2965768" y="3031728"/>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1" name="Oval 38"/>
            <p:cNvSpPr>
              <a:spLocks noChangeArrowheads="1"/>
            </p:cNvSpPr>
            <p:nvPr/>
          </p:nvSpPr>
          <p:spPr bwMode="gray">
            <a:xfrm>
              <a:off x="3001963" y="3031728"/>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2" name="Oval 39"/>
            <p:cNvSpPr>
              <a:spLocks noChangeArrowheads="1"/>
            </p:cNvSpPr>
            <p:nvPr/>
          </p:nvSpPr>
          <p:spPr bwMode="gray">
            <a:xfrm>
              <a:off x="3038158" y="3031728"/>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3" name="Oval 40"/>
            <p:cNvSpPr>
              <a:spLocks noChangeArrowheads="1"/>
            </p:cNvSpPr>
            <p:nvPr/>
          </p:nvSpPr>
          <p:spPr bwMode="gray">
            <a:xfrm>
              <a:off x="3074353" y="3031728"/>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4" name="Oval 41"/>
            <p:cNvSpPr>
              <a:spLocks noChangeArrowheads="1"/>
            </p:cNvSpPr>
            <p:nvPr/>
          </p:nvSpPr>
          <p:spPr bwMode="gray">
            <a:xfrm>
              <a:off x="3110548" y="3031728"/>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5" name="Oval 42"/>
            <p:cNvSpPr>
              <a:spLocks noChangeArrowheads="1"/>
            </p:cNvSpPr>
            <p:nvPr/>
          </p:nvSpPr>
          <p:spPr bwMode="gray">
            <a:xfrm>
              <a:off x="2965768" y="2994224"/>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6" name="Oval 43"/>
            <p:cNvSpPr>
              <a:spLocks noChangeArrowheads="1"/>
            </p:cNvSpPr>
            <p:nvPr/>
          </p:nvSpPr>
          <p:spPr bwMode="gray">
            <a:xfrm>
              <a:off x="3001963" y="2994224"/>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7" name="Oval 44"/>
            <p:cNvSpPr>
              <a:spLocks noChangeArrowheads="1"/>
            </p:cNvSpPr>
            <p:nvPr/>
          </p:nvSpPr>
          <p:spPr bwMode="gray">
            <a:xfrm>
              <a:off x="3038158" y="2994224"/>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8" name="Oval 45"/>
            <p:cNvSpPr>
              <a:spLocks noChangeArrowheads="1"/>
            </p:cNvSpPr>
            <p:nvPr/>
          </p:nvSpPr>
          <p:spPr bwMode="gray">
            <a:xfrm>
              <a:off x="3074353" y="2994224"/>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29" name="Oval 46"/>
            <p:cNvSpPr>
              <a:spLocks noChangeArrowheads="1"/>
            </p:cNvSpPr>
            <p:nvPr/>
          </p:nvSpPr>
          <p:spPr bwMode="gray">
            <a:xfrm>
              <a:off x="3110548" y="2994224"/>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30" name="Oval 47"/>
            <p:cNvSpPr>
              <a:spLocks noChangeArrowheads="1"/>
            </p:cNvSpPr>
            <p:nvPr/>
          </p:nvSpPr>
          <p:spPr bwMode="gray">
            <a:xfrm>
              <a:off x="2965768" y="2956719"/>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31" name="Oval 48"/>
            <p:cNvSpPr>
              <a:spLocks noChangeArrowheads="1"/>
            </p:cNvSpPr>
            <p:nvPr/>
          </p:nvSpPr>
          <p:spPr bwMode="gray">
            <a:xfrm>
              <a:off x="3001963" y="2956719"/>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32" name="Oval 49"/>
            <p:cNvSpPr>
              <a:spLocks noChangeArrowheads="1"/>
            </p:cNvSpPr>
            <p:nvPr/>
          </p:nvSpPr>
          <p:spPr bwMode="gray">
            <a:xfrm>
              <a:off x="3038158" y="2956719"/>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33" name="Oval 50"/>
            <p:cNvSpPr>
              <a:spLocks noChangeArrowheads="1"/>
            </p:cNvSpPr>
            <p:nvPr/>
          </p:nvSpPr>
          <p:spPr bwMode="gray">
            <a:xfrm>
              <a:off x="3074353" y="2956719"/>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34" name="Oval 51"/>
            <p:cNvSpPr>
              <a:spLocks noChangeArrowheads="1"/>
            </p:cNvSpPr>
            <p:nvPr/>
          </p:nvSpPr>
          <p:spPr bwMode="gray">
            <a:xfrm>
              <a:off x="3110548" y="2956719"/>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pic>
        <p:nvPicPr>
          <p:cNvPr id="77854" name="Picture 52"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2122488" y="5505450"/>
            <a:ext cx="38258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55" name="Picture 1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25613" y="5156200"/>
            <a:ext cx="4968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grpSp>
        <p:nvGrpSpPr>
          <p:cNvPr id="77856" name="グループ化 1"/>
          <p:cNvGrpSpPr>
            <a:grpSpLocks/>
          </p:cNvGrpSpPr>
          <p:nvPr/>
        </p:nvGrpSpPr>
        <p:grpSpPr bwMode="auto">
          <a:xfrm>
            <a:off x="2925763" y="4645025"/>
            <a:ext cx="314325" cy="585788"/>
            <a:chOff x="2925763" y="4645025"/>
            <a:chExt cx="314325" cy="585788"/>
          </a:xfrm>
        </p:grpSpPr>
        <p:sp>
          <p:nvSpPr>
            <p:cNvPr id="267319" name="AutoShape 55"/>
            <p:cNvSpPr>
              <a:spLocks noChangeArrowheads="1"/>
            </p:cNvSpPr>
            <p:nvPr/>
          </p:nvSpPr>
          <p:spPr bwMode="gray">
            <a:xfrm>
              <a:off x="2925763" y="4645025"/>
              <a:ext cx="314325" cy="585788"/>
            </a:xfrm>
            <a:prstGeom prst="cube">
              <a:avLst>
                <a:gd name="adj" fmla="val 21625"/>
              </a:avLst>
            </a:prstGeom>
            <a:solidFill>
              <a:srgbClr val="FFFFCC"/>
            </a:solidFill>
            <a:ln w="6350">
              <a:solidFill>
                <a:srgbClr val="333333"/>
              </a:solidFill>
              <a:miter lim="800000"/>
              <a:headEnd/>
              <a:tailEnd/>
            </a:ln>
            <a:effectLst/>
          </p:spPr>
          <p:txBody>
            <a:bodyPr wrap="none" anchor="ctr"/>
            <a:lstStyle/>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a:p>
              <a:pPr algn="ctr" eaLnBrk="1" hangingPunct="1">
                <a:lnSpc>
                  <a:spcPct val="80000"/>
                </a:lnSpc>
                <a:defRPr/>
              </a:pPr>
              <a:endParaRPr lang="en-US" altLang="ja-JP" sz="1000" dirty="0">
                <a:solidFill>
                  <a:schemeClr val="bg1"/>
                </a:solidFill>
                <a:effectLst>
                  <a:outerShdw blurRad="38100" dist="38100" dir="2700000" algn="tl">
                    <a:srgbClr val="000000"/>
                  </a:outerShdw>
                </a:effectLst>
                <a:ea typeface="ＭＳ Ｐゴシック" pitchFamily="50" charset="-128"/>
              </a:endParaRPr>
            </a:p>
          </p:txBody>
        </p:sp>
        <p:sp>
          <p:nvSpPr>
            <p:cNvPr id="77894" name="Oval 56"/>
            <p:cNvSpPr>
              <a:spLocks noChangeArrowheads="1"/>
            </p:cNvSpPr>
            <p:nvPr/>
          </p:nvSpPr>
          <p:spPr bwMode="gray">
            <a:xfrm>
              <a:off x="2965768" y="5179021"/>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95" name="Oval 57"/>
            <p:cNvSpPr>
              <a:spLocks noChangeArrowheads="1"/>
            </p:cNvSpPr>
            <p:nvPr/>
          </p:nvSpPr>
          <p:spPr bwMode="gray">
            <a:xfrm>
              <a:off x="3001963" y="5179021"/>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96" name="Oval 58"/>
            <p:cNvSpPr>
              <a:spLocks noChangeArrowheads="1"/>
            </p:cNvSpPr>
            <p:nvPr/>
          </p:nvSpPr>
          <p:spPr bwMode="gray">
            <a:xfrm>
              <a:off x="3038158" y="5179021"/>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97" name="Oval 59"/>
            <p:cNvSpPr>
              <a:spLocks noChangeArrowheads="1"/>
            </p:cNvSpPr>
            <p:nvPr/>
          </p:nvSpPr>
          <p:spPr bwMode="gray">
            <a:xfrm>
              <a:off x="3074353" y="5179021"/>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98" name="Oval 60"/>
            <p:cNvSpPr>
              <a:spLocks noChangeArrowheads="1"/>
            </p:cNvSpPr>
            <p:nvPr/>
          </p:nvSpPr>
          <p:spPr bwMode="gray">
            <a:xfrm>
              <a:off x="3110548" y="5179021"/>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99" name="Oval 61"/>
            <p:cNvSpPr>
              <a:spLocks noChangeArrowheads="1"/>
            </p:cNvSpPr>
            <p:nvPr/>
          </p:nvSpPr>
          <p:spPr bwMode="gray">
            <a:xfrm>
              <a:off x="2965768" y="5141516"/>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0" name="Oval 62"/>
            <p:cNvSpPr>
              <a:spLocks noChangeArrowheads="1"/>
            </p:cNvSpPr>
            <p:nvPr/>
          </p:nvSpPr>
          <p:spPr bwMode="gray">
            <a:xfrm>
              <a:off x="3001963" y="5141516"/>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1" name="Oval 63"/>
            <p:cNvSpPr>
              <a:spLocks noChangeArrowheads="1"/>
            </p:cNvSpPr>
            <p:nvPr/>
          </p:nvSpPr>
          <p:spPr bwMode="gray">
            <a:xfrm>
              <a:off x="3038158" y="5141516"/>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2" name="Oval 64"/>
            <p:cNvSpPr>
              <a:spLocks noChangeArrowheads="1"/>
            </p:cNvSpPr>
            <p:nvPr/>
          </p:nvSpPr>
          <p:spPr bwMode="gray">
            <a:xfrm>
              <a:off x="3074353" y="5141516"/>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3" name="Oval 65"/>
            <p:cNvSpPr>
              <a:spLocks noChangeArrowheads="1"/>
            </p:cNvSpPr>
            <p:nvPr/>
          </p:nvSpPr>
          <p:spPr bwMode="gray">
            <a:xfrm>
              <a:off x="3110548" y="5141516"/>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4" name="Oval 66"/>
            <p:cNvSpPr>
              <a:spLocks noChangeArrowheads="1"/>
            </p:cNvSpPr>
            <p:nvPr/>
          </p:nvSpPr>
          <p:spPr bwMode="gray">
            <a:xfrm>
              <a:off x="2965768" y="5104011"/>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5" name="Oval 67"/>
            <p:cNvSpPr>
              <a:spLocks noChangeArrowheads="1"/>
            </p:cNvSpPr>
            <p:nvPr/>
          </p:nvSpPr>
          <p:spPr bwMode="gray">
            <a:xfrm>
              <a:off x="3001963" y="5104011"/>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6" name="Oval 68"/>
            <p:cNvSpPr>
              <a:spLocks noChangeArrowheads="1"/>
            </p:cNvSpPr>
            <p:nvPr/>
          </p:nvSpPr>
          <p:spPr bwMode="gray">
            <a:xfrm>
              <a:off x="3038158" y="5104011"/>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7" name="Oval 69"/>
            <p:cNvSpPr>
              <a:spLocks noChangeArrowheads="1"/>
            </p:cNvSpPr>
            <p:nvPr/>
          </p:nvSpPr>
          <p:spPr bwMode="gray">
            <a:xfrm>
              <a:off x="3074353" y="5104011"/>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8" name="Oval 70"/>
            <p:cNvSpPr>
              <a:spLocks noChangeArrowheads="1"/>
            </p:cNvSpPr>
            <p:nvPr/>
          </p:nvSpPr>
          <p:spPr bwMode="gray">
            <a:xfrm>
              <a:off x="3110548" y="5104011"/>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09" name="Oval 71"/>
            <p:cNvSpPr>
              <a:spLocks noChangeArrowheads="1"/>
            </p:cNvSpPr>
            <p:nvPr/>
          </p:nvSpPr>
          <p:spPr bwMode="gray">
            <a:xfrm>
              <a:off x="2965768" y="5066507"/>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10" name="Oval 72"/>
            <p:cNvSpPr>
              <a:spLocks noChangeArrowheads="1"/>
            </p:cNvSpPr>
            <p:nvPr/>
          </p:nvSpPr>
          <p:spPr bwMode="gray">
            <a:xfrm>
              <a:off x="3001963" y="5066507"/>
              <a:ext cx="22860"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11" name="Oval 73"/>
            <p:cNvSpPr>
              <a:spLocks noChangeArrowheads="1"/>
            </p:cNvSpPr>
            <p:nvPr/>
          </p:nvSpPr>
          <p:spPr bwMode="gray">
            <a:xfrm>
              <a:off x="3038158" y="5066507"/>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12" name="Oval 74"/>
            <p:cNvSpPr>
              <a:spLocks noChangeArrowheads="1"/>
            </p:cNvSpPr>
            <p:nvPr/>
          </p:nvSpPr>
          <p:spPr bwMode="gray">
            <a:xfrm>
              <a:off x="3074353" y="5066507"/>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913" name="Oval 75"/>
            <p:cNvSpPr>
              <a:spLocks noChangeArrowheads="1"/>
            </p:cNvSpPr>
            <p:nvPr/>
          </p:nvSpPr>
          <p:spPr bwMode="gray">
            <a:xfrm>
              <a:off x="3110548" y="5066507"/>
              <a:ext cx="24765" cy="25003"/>
            </a:xfrm>
            <a:prstGeom prst="ellipse">
              <a:avLst/>
            </a:prstGeom>
            <a:solidFill>
              <a:schemeClr val="hlink"/>
            </a:solidFill>
            <a:ln>
              <a:noFill/>
            </a:ln>
            <a:extLst>
              <a:ext uri="{91240B29-F687-4F45-9708-019B960494DF}">
                <a14:hiddenLine xmlns:a14="http://schemas.microsoft.com/office/drawing/2010/main" w="6350">
                  <a:solidFill>
                    <a:srgbClr val="000000"/>
                  </a:solidFill>
                  <a:round/>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sp>
        <p:nvSpPr>
          <p:cNvPr id="77857" name="Oval 76"/>
          <p:cNvSpPr>
            <a:spLocks noChangeArrowheads="1"/>
          </p:cNvSpPr>
          <p:nvPr/>
        </p:nvSpPr>
        <p:spPr bwMode="gray">
          <a:xfrm>
            <a:off x="3382963" y="2995613"/>
            <a:ext cx="1860550" cy="904875"/>
          </a:xfrm>
          <a:prstGeom prst="ellipse">
            <a:avLst/>
          </a:prstGeom>
          <a:solidFill>
            <a:schemeClr val="bg1"/>
          </a:solidFill>
          <a:ln w="50800" algn="ctr">
            <a:solidFill>
              <a:srgbClr val="FF9966"/>
            </a:solidFill>
            <a:round/>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58" name="Line 77"/>
          <p:cNvSpPr>
            <a:spLocks noChangeShapeType="1"/>
          </p:cNvSpPr>
          <p:nvPr/>
        </p:nvSpPr>
        <p:spPr bwMode="gray">
          <a:xfrm flipV="1">
            <a:off x="3609975" y="3146425"/>
            <a:ext cx="1408113" cy="595313"/>
          </a:xfrm>
          <a:prstGeom prst="line">
            <a:avLst/>
          </a:prstGeom>
          <a:noFill/>
          <a:ln w="50800">
            <a:solidFill>
              <a:srgbClr val="FF9966"/>
            </a:solidFill>
            <a:round/>
            <a:headEnd/>
            <a:tailEnd/>
          </a:ln>
          <a:extLst>
            <a:ext uri="{909E8E84-426E-40DD-AFC4-6F175D3DCCD1}">
              <a14:hiddenFill xmlns:a14="http://schemas.microsoft.com/office/drawing/2010/main">
                <a:noFill/>
              </a14:hiddenFill>
            </a:ext>
          </a:extLst>
        </p:spPr>
        <p:txBody>
          <a:bodyPr wrap="none" lIns="0" tIns="46800" rIns="0" bIns="46800" anchor="ctr"/>
          <a:lstStyle/>
          <a:p>
            <a:endParaRPr lang="ja-JP" altLang="en-US"/>
          </a:p>
        </p:txBody>
      </p:sp>
      <p:sp>
        <p:nvSpPr>
          <p:cNvPr id="77859" name="Line 78"/>
          <p:cNvSpPr>
            <a:spLocks noChangeShapeType="1"/>
          </p:cNvSpPr>
          <p:nvPr/>
        </p:nvSpPr>
        <p:spPr bwMode="gray">
          <a:xfrm>
            <a:off x="3617913" y="3148013"/>
            <a:ext cx="1408112" cy="595312"/>
          </a:xfrm>
          <a:prstGeom prst="line">
            <a:avLst/>
          </a:prstGeom>
          <a:noFill/>
          <a:ln w="50800">
            <a:solidFill>
              <a:srgbClr val="FF9966"/>
            </a:solidFill>
            <a:round/>
            <a:headEnd/>
            <a:tailEnd/>
          </a:ln>
          <a:extLst>
            <a:ext uri="{909E8E84-426E-40DD-AFC4-6F175D3DCCD1}">
              <a14:hiddenFill xmlns:a14="http://schemas.microsoft.com/office/drawing/2010/main">
                <a:noFill/>
              </a14:hiddenFill>
            </a:ext>
          </a:extLst>
        </p:spPr>
        <p:txBody>
          <a:bodyPr wrap="none" lIns="0" tIns="46800" rIns="0" bIns="46800" anchor="ctr"/>
          <a:lstStyle/>
          <a:p>
            <a:endParaRPr lang="ja-JP" altLang="en-US"/>
          </a:p>
        </p:txBody>
      </p:sp>
      <p:sp>
        <p:nvSpPr>
          <p:cNvPr id="77860" name="Rectangle 79"/>
          <p:cNvSpPr>
            <a:spLocks noChangeArrowheads="1"/>
          </p:cNvSpPr>
          <p:nvPr/>
        </p:nvSpPr>
        <p:spPr bwMode="gray">
          <a:xfrm>
            <a:off x="6248400" y="2403475"/>
            <a:ext cx="92075" cy="100013"/>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61" name="Rectangle 80"/>
          <p:cNvSpPr>
            <a:spLocks noChangeArrowheads="1"/>
          </p:cNvSpPr>
          <p:nvPr/>
        </p:nvSpPr>
        <p:spPr bwMode="gray">
          <a:xfrm>
            <a:off x="6688138" y="2397125"/>
            <a:ext cx="92075" cy="100013"/>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cxnSp>
        <p:nvCxnSpPr>
          <p:cNvPr id="77862" name="AutoShape 81"/>
          <p:cNvCxnSpPr>
            <a:cxnSpLocks noChangeShapeType="1"/>
            <a:stCxn id="77873" idx="0"/>
            <a:endCxn id="77860" idx="2"/>
          </p:cNvCxnSpPr>
          <p:nvPr/>
        </p:nvCxnSpPr>
        <p:spPr bwMode="gray">
          <a:xfrm flipH="1" flipV="1">
            <a:off x="7388225" y="2503488"/>
            <a:ext cx="487363" cy="539750"/>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cxnSp>
        <p:nvCxnSpPr>
          <p:cNvPr id="77863" name="AutoShape 82"/>
          <p:cNvCxnSpPr>
            <a:cxnSpLocks noChangeShapeType="1"/>
            <a:stCxn id="77873" idx="0"/>
            <a:endCxn id="77861" idx="2"/>
          </p:cNvCxnSpPr>
          <p:nvPr/>
        </p:nvCxnSpPr>
        <p:spPr bwMode="gray">
          <a:xfrm flipV="1">
            <a:off x="7875588" y="2497138"/>
            <a:ext cx="28575" cy="546100"/>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sp>
        <p:nvSpPr>
          <p:cNvPr id="77864" name="Rectangle 83"/>
          <p:cNvSpPr>
            <a:spLocks noChangeArrowheads="1"/>
          </p:cNvSpPr>
          <p:nvPr/>
        </p:nvSpPr>
        <p:spPr bwMode="gray">
          <a:xfrm>
            <a:off x="239713" y="4135438"/>
            <a:ext cx="1077912" cy="485775"/>
          </a:xfrm>
          <a:prstGeom prst="rect">
            <a:avLst/>
          </a:prstGeom>
          <a:solidFill>
            <a:schemeClr val="bg1"/>
          </a:solidFill>
          <a:ln w="57150" cmpd="thinThick" algn="ctr">
            <a:solidFill>
              <a:schemeClr val="bg2"/>
            </a:solidFill>
            <a:miter lim="800000"/>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a:solidFill>
                  <a:schemeClr val="tx2"/>
                </a:solidFill>
                <a:latin typeface="HGP創英角ｺﾞｼｯｸUB" panose="020B0900000000000000" pitchFamily="50" charset="-128"/>
                <a:ea typeface="ＭＳ ゴシック" panose="020B0609070205080204" pitchFamily="49" charset="-128"/>
              </a:rPr>
              <a:t>小売店</a:t>
            </a:r>
            <a:r>
              <a:rPr lang="en-US" altLang="ja-JP" sz="2200">
                <a:solidFill>
                  <a:schemeClr val="tx2"/>
                </a:solidFill>
                <a:latin typeface="HGP創英角ｺﾞｼｯｸUB" panose="020B0900000000000000" pitchFamily="50" charset="-128"/>
                <a:ea typeface="ＭＳ ゴシック" panose="020B0609070205080204" pitchFamily="49" charset="-128"/>
              </a:rPr>
              <a:t>Z</a:t>
            </a:r>
          </a:p>
        </p:txBody>
      </p:sp>
      <p:sp>
        <p:nvSpPr>
          <p:cNvPr id="77865" name="Rectangle 84"/>
          <p:cNvSpPr>
            <a:spLocks noChangeArrowheads="1"/>
          </p:cNvSpPr>
          <p:nvPr/>
        </p:nvSpPr>
        <p:spPr bwMode="gray">
          <a:xfrm>
            <a:off x="239713" y="1789113"/>
            <a:ext cx="1098550" cy="485775"/>
          </a:xfrm>
          <a:prstGeom prst="rect">
            <a:avLst/>
          </a:prstGeom>
          <a:solidFill>
            <a:schemeClr val="bg1"/>
          </a:solidFill>
          <a:ln w="57150" cmpd="thinThick" algn="ctr">
            <a:solidFill>
              <a:schemeClr val="bg2"/>
            </a:solidFill>
            <a:miter lim="800000"/>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a:solidFill>
                  <a:schemeClr val="tx2"/>
                </a:solidFill>
                <a:latin typeface="HGP創英角ｺﾞｼｯｸUB" panose="020B0900000000000000" pitchFamily="50" charset="-128"/>
                <a:ea typeface="ＭＳ ゴシック" panose="020B0609070205080204" pitchFamily="49" charset="-128"/>
              </a:rPr>
              <a:t>小売店</a:t>
            </a:r>
            <a:r>
              <a:rPr lang="en-US" altLang="ja-JP" sz="2200">
                <a:solidFill>
                  <a:schemeClr val="tx2"/>
                </a:solidFill>
                <a:latin typeface="HGP創英角ｺﾞｼｯｸUB" panose="020B0900000000000000" pitchFamily="50" charset="-128"/>
                <a:ea typeface="ＭＳ ゴシック" panose="020B0609070205080204" pitchFamily="49" charset="-128"/>
              </a:rPr>
              <a:t>A</a:t>
            </a:r>
          </a:p>
        </p:txBody>
      </p:sp>
      <p:sp>
        <p:nvSpPr>
          <p:cNvPr id="77866" name="AutoShape 85"/>
          <p:cNvSpPr>
            <a:spLocks noChangeArrowheads="1"/>
          </p:cNvSpPr>
          <p:nvPr/>
        </p:nvSpPr>
        <p:spPr bwMode="gray">
          <a:xfrm rot="16575172" flipV="1">
            <a:off x="2553494" y="2380457"/>
            <a:ext cx="422275" cy="236537"/>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67" name="AutoShape 86"/>
          <p:cNvSpPr>
            <a:spLocks noChangeArrowheads="1"/>
          </p:cNvSpPr>
          <p:nvPr/>
        </p:nvSpPr>
        <p:spPr bwMode="gray">
          <a:xfrm>
            <a:off x="2578100" y="2032000"/>
            <a:ext cx="1331913" cy="427038"/>
          </a:xfrm>
          <a:prstGeom prst="roundRect">
            <a:avLst>
              <a:gd name="adj" fmla="val 16667"/>
            </a:avLst>
          </a:prstGeom>
          <a:solidFill>
            <a:srgbClr val="FFBC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商品発注</a:t>
            </a:r>
          </a:p>
        </p:txBody>
      </p:sp>
      <p:sp>
        <p:nvSpPr>
          <p:cNvPr id="77868" name="AutoShape 87"/>
          <p:cNvSpPr>
            <a:spLocks noChangeArrowheads="1"/>
          </p:cNvSpPr>
          <p:nvPr/>
        </p:nvSpPr>
        <p:spPr bwMode="gray">
          <a:xfrm rot="16575172" flipV="1">
            <a:off x="6450806" y="1932782"/>
            <a:ext cx="422275" cy="236538"/>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69" name="AutoShape 88"/>
          <p:cNvSpPr>
            <a:spLocks noChangeArrowheads="1"/>
          </p:cNvSpPr>
          <p:nvPr/>
        </p:nvSpPr>
        <p:spPr bwMode="gray">
          <a:xfrm>
            <a:off x="5970588" y="1668463"/>
            <a:ext cx="1392237" cy="368300"/>
          </a:xfrm>
          <a:prstGeom prst="roundRect">
            <a:avLst>
              <a:gd name="adj" fmla="val 16667"/>
            </a:avLst>
          </a:prstGeom>
          <a:solidFill>
            <a:srgbClr val="FFBC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在庫管理</a:t>
            </a:r>
          </a:p>
        </p:txBody>
      </p:sp>
      <p:sp>
        <p:nvSpPr>
          <p:cNvPr id="77870" name="AutoShape 89"/>
          <p:cNvSpPr>
            <a:spLocks noChangeArrowheads="1"/>
          </p:cNvSpPr>
          <p:nvPr/>
        </p:nvSpPr>
        <p:spPr bwMode="gray">
          <a:xfrm rot="13569042" flipV="1">
            <a:off x="5428456" y="2926557"/>
            <a:ext cx="422275" cy="236538"/>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71" name="AutoShape 90"/>
          <p:cNvSpPr>
            <a:spLocks noChangeArrowheads="1"/>
          </p:cNvSpPr>
          <p:nvPr/>
        </p:nvSpPr>
        <p:spPr bwMode="gray">
          <a:xfrm>
            <a:off x="4708525" y="2584450"/>
            <a:ext cx="1285875" cy="433388"/>
          </a:xfrm>
          <a:prstGeom prst="roundRect">
            <a:avLst>
              <a:gd name="adj" fmla="val 16667"/>
            </a:avLst>
          </a:prstGeom>
          <a:solidFill>
            <a:srgbClr val="FFBC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商品受注</a:t>
            </a:r>
          </a:p>
        </p:txBody>
      </p:sp>
      <p:sp>
        <p:nvSpPr>
          <p:cNvPr id="77872" name="Rectangle 91"/>
          <p:cNvSpPr>
            <a:spLocks noChangeArrowheads="1"/>
          </p:cNvSpPr>
          <p:nvPr/>
        </p:nvSpPr>
        <p:spPr bwMode="gray">
          <a:xfrm>
            <a:off x="7119938" y="2540000"/>
            <a:ext cx="92075" cy="100013"/>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73" name="Rectangle 93"/>
          <p:cNvSpPr>
            <a:spLocks noChangeArrowheads="1"/>
          </p:cNvSpPr>
          <p:nvPr/>
        </p:nvSpPr>
        <p:spPr bwMode="gray">
          <a:xfrm>
            <a:off x="6662738" y="3043238"/>
            <a:ext cx="92075" cy="100012"/>
          </a:xfrm>
          <a:prstGeom prst="rect">
            <a:avLst/>
          </a:prstGeom>
          <a:solidFill>
            <a:schemeClr val="bg1"/>
          </a:solidFill>
          <a:ln w="9525" algn="ctr">
            <a:solidFill>
              <a:schemeClr val="bg2"/>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pic>
        <p:nvPicPr>
          <p:cNvPr id="77874" name="Picture 1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10238" y="2809875"/>
            <a:ext cx="2838450" cy="1185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77875" name="Picture 95" descr="MCj04348200000[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gray">
          <a:xfrm>
            <a:off x="4800600" y="1531938"/>
            <a:ext cx="688975" cy="7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76" name="Picture 96" descr="MCj04348200000[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gray">
          <a:xfrm>
            <a:off x="5035550" y="1668463"/>
            <a:ext cx="688975" cy="7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77" name="Text Box 97"/>
          <p:cNvSpPr txBox="1">
            <a:spLocks noChangeArrowheads="1"/>
          </p:cNvSpPr>
          <p:nvPr/>
        </p:nvSpPr>
        <p:spPr bwMode="gray">
          <a:xfrm>
            <a:off x="4200525" y="4370388"/>
            <a:ext cx="4857750" cy="202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lgn="ctr">
                <a:solidFill>
                  <a:srgbClr val="000000"/>
                </a:solidFill>
                <a:miter lim="800000"/>
                <a:headEnd/>
                <a:tailEnd/>
              </a14:hiddenLine>
            </a:ext>
          </a:extLst>
        </p:spPr>
        <p:txBody>
          <a:bodyPr>
            <a:spAutoFit/>
          </a:bodyPr>
          <a:lstStyle>
            <a:lvl1pPr marL="177800" indent="-177800">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buClr>
                <a:srgbClr val="862222"/>
              </a:buClr>
              <a:buSzPct val="80000"/>
              <a:buFont typeface="Wingdings" panose="05000000000000000000" pitchFamily="2" charset="2"/>
              <a:buChar char="l"/>
            </a:pPr>
            <a:r>
              <a:rPr lang="ja-JP" altLang="en-US" sz="1700">
                <a:solidFill>
                  <a:srgbClr val="131A1F"/>
                </a:solidFill>
                <a:latin typeface="HGP創英角ｺﾞｼｯｸUB" panose="020B0900000000000000" pitchFamily="50" charset="-128"/>
                <a:ea typeface="ＭＳ ゴシック" panose="020B0609070205080204" pitchFamily="49" charset="-128"/>
              </a:rPr>
              <a:t>業態：ホームセンター</a:t>
            </a:r>
          </a:p>
          <a:p>
            <a:pPr eaLnBrk="1" hangingPunct="1">
              <a:buClr>
                <a:srgbClr val="862222"/>
              </a:buClr>
              <a:buSzPct val="80000"/>
              <a:buFont typeface="Wingdings" panose="05000000000000000000" pitchFamily="2" charset="2"/>
              <a:buChar char="l"/>
            </a:pPr>
            <a:r>
              <a:rPr lang="ja-JP" altLang="en-US" sz="1700">
                <a:solidFill>
                  <a:srgbClr val="131A1F"/>
                </a:solidFill>
                <a:latin typeface="HGP創英角ｺﾞｼｯｸUB" panose="020B0900000000000000" pitchFamily="50" charset="-128"/>
                <a:ea typeface="ＭＳ ゴシック" panose="020B0609070205080204" pitchFamily="49" charset="-128"/>
              </a:rPr>
              <a:t>店舗：県内</a:t>
            </a:r>
            <a:r>
              <a:rPr lang="en-US" altLang="ja-JP" sz="1700">
                <a:solidFill>
                  <a:srgbClr val="131A1F"/>
                </a:solidFill>
                <a:latin typeface="HGP創英角ｺﾞｼｯｸUB" panose="020B0900000000000000" pitchFamily="50" charset="-128"/>
                <a:ea typeface="ＭＳ ゴシック" panose="020B0609070205080204" pitchFamily="49" charset="-128"/>
              </a:rPr>
              <a:t>20</a:t>
            </a:r>
            <a:r>
              <a:rPr lang="ja-JP" altLang="en-US" sz="1700">
                <a:solidFill>
                  <a:srgbClr val="131A1F"/>
                </a:solidFill>
                <a:latin typeface="HGP創英角ｺﾞｼｯｸUB" panose="020B0900000000000000" pitchFamily="50" charset="-128"/>
                <a:ea typeface="ＭＳ ゴシック" panose="020B0609070205080204" pitchFamily="49" charset="-128"/>
              </a:rPr>
              <a:t>店舗</a:t>
            </a:r>
          </a:p>
          <a:p>
            <a:pPr eaLnBrk="1" hangingPunct="1">
              <a:buClr>
                <a:srgbClr val="862222"/>
              </a:buClr>
              <a:buSzPct val="80000"/>
              <a:buFont typeface="Wingdings" panose="05000000000000000000" pitchFamily="2" charset="2"/>
              <a:buChar char="l"/>
            </a:pPr>
            <a:r>
              <a:rPr lang="ja-JP" altLang="en-US" sz="1700">
                <a:solidFill>
                  <a:srgbClr val="131A1F"/>
                </a:solidFill>
                <a:latin typeface="HGP創英角ｺﾞｼｯｸUB" panose="020B0900000000000000" pitchFamily="50" charset="-128"/>
                <a:ea typeface="ＭＳ ゴシック" panose="020B0609070205080204" pitchFamily="49" charset="-128"/>
              </a:rPr>
              <a:t>システム概要：</a:t>
            </a:r>
          </a:p>
          <a:p>
            <a:pPr eaLnBrk="1" hangingPunct="1">
              <a:spcBef>
                <a:spcPct val="0"/>
              </a:spcBef>
              <a:buClrTx/>
              <a:buFontTx/>
              <a:buNone/>
            </a:pPr>
            <a:r>
              <a:rPr lang="ja-JP" altLang="en-US" sz="1700">
                <a:solidFill>
                  <a:srgbClr val="131A1F"/>
                </a:solidFill>
                <a:latin typeface="HGP創英角ｺﾞｼｯｸUB" panose="020B0900000000000000" pitchFamily="50" charset="-128"/>
                <a:ea typeface="ＭＳ ゴシック" panose="020B0609070205080204" pitchFamily="49" charset="-128"/>
              </a:rPr>
              <a:t>	・本部で一括納入・管理している商品の</a:t>
            </a:r>
            <a:br>
              <a:rPr lang="en-US" altLang="ja-JP" sz="1700">
                <a:solidFill>
                  <a:srgbClr val="131A1F"/>
                </a:solidFill>
                <a:latin typeface="HGP創英角ｺﾞｼｯｸUB" panose="020B0900000000000000" pitchFamily="50" charset="-128"/>
                <a:ea typeface="ＭＳ ゴシック" panose="020B0609070205080204" pitchFamily="49" charset="-128"/>
              </a:rPr>
            </a:br>
            <a:r>
              <a:rPr lang="ja-JP" altLang="en-US" sz="1700">
                <a:solidFill>
                  <a:srgbClr val="131A1F"/>
                </a:solidFill>
                <a:latin typeface="HGP創英角ｺﾞｼｯｸUB" panose="020B0900000000000000" pitchFamily="50" charset="-128"/>
                <a:ea typeface="ＭＳ ゴシック" panose="020B0609070205080204" pitchFamily="49" charset="-128"/>
              </a:rPr>
              <a:t>　発注～在庫管理までを自動化するシステム</a:t>
            </a:r>
          </a:p>
          <a:p>
            <a:pPr eaLnBrk="1" hangingPunct="1">
              <a:spcBef>
                <a:spcPct val="0"/>
              </a:spcBef>
              <a:buClrTx/>
              <a:buFontTx/>
              <a:buNone/>
            </a:pPr>
            <a:r>
              <a:rPr lang="ja-JP" altLang="en-US" sz="1700">
                <a:solidFill>
                  <a:srgbClr val="D14747"/>
                </a:solidFill>
                <a:latin typeface="HGP創英角ｺﾞｼｯｸUB" panose="020B0900000000000000" pitchFamily="50" charset="-128"/>
                <a:ea typeface="ＭＳ ゴシック" panose="020B0609070205080204" pitchFamily="49" charset="-128"/>
              </a:rPr>
              <a:t>	</a:t>
            </a:r>
            <a:r>
              <a:rPr lang="ja-JP" altLang="en-US" sz="1700">
                <a:latin typeface="HGP創英角ｺﾞｼｯｸUB" panose="020B0900000000000000" pitchFamily="50" charset="-128"/>
                <a:ea typeface="ＭＳ ゴシック" panose="020B0609070205080204" pitchFamily="49" charset="-128"/>
              </a:rPr>
              <a:t>・</a:t>
            </a:r>
            <a:r>
              <a:rPr lang="ja-JP" altLang="en-US" sz="1700">
                <a:solidFill>
                  <a:schemeClr val="tx2"/>
                </a:solidFill>
                <a:latin typeface="HGP創英角ｺﾞｼｯｸUB" panose="020B0900000000000000" pitchFamily="50" charset="-128"/>
                <a:ea typeface="ＭＳ ゴシック" panose="020B0609070205080204" pitchFamily="49" charset="-128"/>
              </a:rPr>
              <a:t>システムが利用不可能な状態に陥った</a:t>
            </a:r>
            <a:br>
              <a:rPr lang="en-US" altLang="ja-JP" sz="1700">
                <a:solidFill>
                  <a:schemeClr val="tx2"/>
                </a:solidFill>
                <a:latin typeface="HGP創英角ｺﾞｼｯｸUB" panose="020B0900000000000000" pitchFamily="50" charset="-128"/>
                <a:ea typeface="ＭＳ ゴシック" panose="020B0609070205080204" pitchFamily="49" charset="-128"/>
              </a:rPr>
            </a:br>
            <a:r>
              <a:rPr lang="ja-JP" altLang="en-US" sz="1700">
                <a:solidFill>
                  <a:schemeClr val="tx2"/>
                </a:solidFill>
                <a:latin typeface="HGP創英角ｺﾞｼｯｸUB" panose="020B0900000000000000" pitchFamily="50" charset="-128"/>
                <a:ea typeface="ＭＳ ゴシック" panose="020B0609070205080204" pitchFamily="49" charset="-128"/>
              </a:rPr>
              <a:t>　場合、企業活動に多大の影響を及ぼす</a:t>
            </a:r>
          </a:p>
        </p:txBody>
      </p:sp>
      <p:sp>
        <p:nvSpPr>
          <p:cNvPr id="77878" name="AutoShape 98"/>
          <p:cNvSpPr>
            <a:spLocks noChangeArrowheads="1"/>
          </p:cNvSpPr>
          <p:nvPr/>
        </p:nvSpPr>
        <p:spPr bwMode="gray">
          <a:xfrm rot="16575172" flipV="1">
            <a:off x="2085975" y="4413251"/>
            <a:ext cx="422275"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7879" name="AutoShape 99"/>
          <p:cNvSpPr>
            <a:spLocks noChangeArrowheads="1"/>
          </p:cNvSpPr>
          <p:nvPr/>
        </p:nvSpPr>
        <p:spPr bwMode="gray">
          <a:xfrm>
            <a:off x="2109788" y="4005263"/>
            <a:ext cx="1331912" cy="485775"/>
          </a:xfrm>
          <a:prstGeom prst="roundRect">
            <a:avLst>
              <a:gd name="adj" fmla="val 16667"/>
            </a:avLst>
          </a:prstGeom>
          <a:solidFill>
            <a:srgbClr val="FFBC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商品発注</a:t>
            </a:r>
          </a:p>
        </p:txBody>
      </p:sp>
      <p:sp>
        <p:nvSpPr>
          <p:cNvPr id="77880" name="Rectangle 102"/>
          <p:cNvSpPr>
            <a:spLocks noChangeArrowheads="1"/>
          </p:cNvSpPr>
          <p:nvPr/>
        </p:nvSpPr>
        <p:spPr bwMode="gray">
          <a:xfrm>
            <a:off x="7813675" y="1941513"/>
            <a:ext cx="1096963" cy="485775"/>
          </a:xfrm>
          <a:prstGeom prst="rect">
            <a:avLst/>
          </a:prstGeom>
          <a:solidFill>
            <a:schemeClr val="bg1"/>
          </a:solidFill>
          <a:ln w="57150" cmpd="thinThick" algn="ctr">
            <a:solidFill>
              <a:schemeClr val="bg2"/>
            </a:solidFill>
            <a:miter lim="800000"/>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a:solidFill>
                  <a:schemeClr val="tx2"/>
                </a:solidFill>
                <a:latin typeface="HGP創英角ｺﾞｼｯｸUB" panose="020B0900000000000000" pitchFamily="50" charset="-128"/>
                <a:ea typeface="ＭＳ ゴシック" panose="020B0609070205080204" pitchFamily="49" charset="-128"/>
              </a:rPr>
              <a:t>本部</a:t>
            </a:r>
          </a:p>
        </p:txBody>
      </p:sp>
      <p:sp>
        <p:nvSpPr>
          <p:cNvPr id="77881" name="Rectangle 103"/>
          <p:cNvSpPr>
            <a:spLocks noChangeArrowheads="1"/>
          </p:cNvSpPr>
          <p:nvPr/>
        </p:nvSpPr>
        <p:spPr bwMode="gray">
          <a:xfrm>
            <a:off x="3921125" y="4435475"/>
            <a:ext cx="33496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vert="eaVert" lIns="0" tIns="46800" rIns="0" bIns="468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200" b="1">
                <a:solidFill>
                  <a:schemeClr val="bg1"/>
                </a:solidFill>
                <a:latin typeface="HGP創英角ｺﾞｼｯｸUB" panose="020B0900000000000000" pitchFamily="50" charset="-128"/>
                <a:ea typeface="ＭＳ ゴシック" panose="020B0609070205080204" pitchFamily="49" charset="-128"/>
              </a:rPr>
              <a:t>プロファイル</a:t>
            </a:r>
          </a:p>
        </p:txBody>
      </p:sp>
      <p:pic>
        <p:nvPicPr>
          <p:cNvPr id="77882" name="Picture 104" descr="0070 コンビニ"/>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66688" y="2905125"/>
            <a:ext cx="1462087" cy="83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83" name="Picture 11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6688" y="5446713"/>
            <a:ext cx="1462087" cy="83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77884" name="Picture 106" descr="PC0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2290763" y="2789238"/>
            <a:ext cx="522287"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85" name="Picture 107" descr="PC0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2290763" y="4714875"/>
            <a:ext cx="522287"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86" name="Picture 108" descr="PC0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gray">
          <a:xfrm>
            <a:off x="6132513" y="2255838"/>
            <a:ext cx="3794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87" name="Picture 109" descr="PC03"/>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gray">
          <a:xfrm>
            <a:off x="6562725" y="2227263"/>
            <a:ext cx="38100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88" name="Picture 110" descr="PC0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gray">
          <a:xfrm>
            <a:off x="6977063" y="2341563"/>
            <a:ext cx="3794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90"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a:t>
            </a:r>
            <a:r>
              <a:rPr lang="ja-JP" altLang="en-US" sz="2600" b="1">
                <a:solidFill>
                  <a:schemeClr val="tx2"/>
                </a:solidFill>
                <a:latin typeface="HGPｺﾞｼｯｸM" panose="020B0600000000000000" pitchFamily="50" charset="-128"/>
                <a:ea typeface="HGPｺﾞｼｯｸM" panose="020B0600000000000000" pitchFamily="50" charset="-128"/>
              </a:rPr>
              <a:t>モデルシステムによるレベル決定法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4.1.1</a:t>
            </a:r>
            <a:r>
              <a:rPr lang="ja-JP" altLang="en-US" sz="2600" b="1">
                <a:solidFill>
                  <a:schemeClr val="tx2"/>
                </a:solidFill>
                <a:latin typeface="HGPｺﾞｼｯｸM" panose="020B0600000000000000" pitchFamily="50" charset="-128"/>
                <a:ea typeface="HGPｺﾞｼｯｸM" panose="020B0600000000000000" pitchFamily="50" charset="-128"/>
              </a:rPr>
              <a:t>非機能要求の決定手順</a:t>
            </a:r>
            <a:r>
              <a:rPr lang="en-US" altLang="ja-JP" sz="2600" b="1">
                <a:solidFill>
                  <a:schemeClr val="tx2"/>
                </a:solidFill>
                <a:latin typeface="HGPｺﾞｼｯｸM" panose="020B0600000000000000" pitchFamily="50" charset="-128"/>
                <a:ea typeface="HGPｺﾞｼｯｸM" panose="020B0600000000000000" pitchFamily="50" charset="-128"/>
              </a:rPr>
              <a:t>(2/2)</a:t>
            </a:r>
          </a:p>
        </p:txBody>
      </p:sp>
      <p:cxnSp>
        <p:nvCxnSpPr>
          <p:cNvPr id="77891" name="AutoShape 82"/>
          <p:cNvCxnSpPr>
            <a:cxnSpLocks noChangeShapeType="1"/>
          </p:cNvCxnSpPr>
          <p:nvPr/>
        </p:nvCxnSpPr>
        <p:spPr bwMode="gray">
          <a:xfrm flipV="1">
            <a:off x="7981950" y="2489200"/>
            <a:ext cx="457200" cy="590550"/>
          </a:xfrm>
          <a:prstGeom prst="straightConnector1">
            <a:avLst/>
          </a:prstGeom>
          <a:noFill/>
          <a:ln w="19050">
            <a:solidFill>
              <a:srgbClr val="333333"/>
            </a:solidFill>
            <a:round/>
            <a:headEnd/>
            <a:tailEnd/>
          </a:ln>
          <a:extLst>
            <a:ext uri="{909E8E84-426E-40DD-AFC4-6F175D3DCCD1}">
              <a14:hiddenFill xmlns:a14="http://schemas.microsoft.com/office/drawing/2010/main">
                <a:noFill/>
              </a14:hiddenFill>
            </a:ext>
          </a:extLst>
        </p:spPr>
      </p:cxnSp>
      <p:sp>
        <p:nvSpPr>
          <p:cNvPr id="77892" name="テキスト ボックス 110"/>
          <p:cNvSpPr txBox="1">
            <a:spLocks noChangeArrowheads="1"/>
          </p:cNvSpPr>
          <p:nvPr/>
        </p:nvSpPr>
        <p:spPr bwMode="auto">
          <a:xfrm>
            <a:off x="46038" y="792163"/>
            <a:ext cx="8315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en-US" altLang="ja-JP" sz="2800">
                <a:solidFill>
                  <a:schemeClr val="tx2"/>
                </a:solidFill>
                <a:latin typeface="HGPｺﾞｼｯｸM" panose="020B0600000000000000" pitchFamily="50" charset="-128"/>
                <a:ea typeface="HGPｺﾞｼｯｸM" panose="020B0600000000000000" pitchFamily="50" charset="-128"/>
              </a:rPr>
              <a:t>(2)</a:t>
            </a:r>
            <a:r>
              <a:rPr lang="ja-JP" altLang="en-US" sz="2800">
                <a:solidFill>
                  <a:schemeClr val="tx2"/>
                </a:solidFill>
                <a:latin typeface="HGPｺﾞｼｯｸM" panose="020B0600000000000000" pitchFamily="50" charset="-128"/>
                <a:ea typeface="HGPｺﾞｼｯｸM" panose="020B0600000000000000" pitchFamily="50" charset="-128"/>
              </a:rPr>
              <a:t>ケーススタディ用想定システム（受発注システム）</a:t>
            </a:r>
          </a:p>
        </p:txBody>
      </p:sp>
      <p:sp>
        <p:nvSpPr>
          <p:cNvPr id="111"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nvSpPr>
        <p:spPr bwMode="gray">
          <a:xfrm>
            <a:off x="457200" y="2941638"/>
            <a:ext cx="8239125" cy="2203450"/>
          </a:xfrm>
          <a:prstGeom prst="rect">
            <a:avLst/>
          </a:prstGeom>
          <a:solidFill>
            <a:srgbClr val="BED1EC"/>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nvGrpSpPr>
          <p:cNvPr id="79875" name="Group 144"/>
          <p:cNvGrpSpPr>
            <a:grpSpLocks/>
          </p:cNvGrpSpPr>
          <p:nvPr/>
        </p:nvGrpSpPr>
        <p:grpSpPr bwMode="auto">
          <a:xfrm>
            <a:off x="3740150" y="3111500"/>
            <a:ext cx="1017588" cy="1225550"/>
            <a:chOff x="2356" y="1730"/>
            <a:chExt cx="641" cy="772"/>
          </a:xfrm>
        </p:grpSpPr>
        <p:sp>
          <p:nvSpPr>
            <p:cNvPr id="79987" name="AutoShape 4"/>
            <p:cNvSpPr>
              <a:spLocks noChangeArrowheads="1"/>
            </p:cNvSpPr>
            <p:nvPr/>
          </p:nvSpPr>
          <p:spPr bwMode="gray">
            <a:xfrm>
              <a:off x="2356" y="1730"/>
              <a:ext cx="641"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9988" name="AutoShape 1"/>
            <p:cNvSpPr>
              <a:spLocks noChangeArrowheads="1"/>
            </p:cNvSpPr>
            <p:nvPr/>
          </p:nvSpPr>
          <p:spPr bwMode="gray">
            <a:xfrm>
              <a:off x="2452" y="1801"/>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9989" name="Oval 142"/>
            <p:cNvSpPr>
              <a:spLocks noChangeArrowheads="1"/>
            </p:cNvSpPr>
            <p:nvPr/>
          </p:nvSpPr>
          <p:spPr bwMode="gray">
            <a:xfrm>
              <a:off x="2660" y="2101"/>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9990" name="Oval 142"/>
            <p:cNvSpPr>
              <a:spLocks noChangeArrowheads="1"/>
            </p:cNvSpPr>
            <p:nvPr/>
          </p:nvSpPr>
          <p:spPr bwMode="gray">
            <a:xfrm>
              <a:off x="2660" y="2303"/>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9991" name="Oval 142"/>
            <p:cNvSpPr>
              <a:spLocks noChangeArrowheads="1"/>
            </p:cNvSpPr>
            <p:nvPr/>
          </p:nvSpPr>
          <p:spPr bwMode="gray">
            <a:xfrm flipV="1">
              <a:off x="2660" y="2202"/>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9992" name="Text Box 141"/>
            <p:cNvSpPr txBox="1">
              <a:spLocks noChangeArrowheads="1"/>
            </p:cNvSpPr>
            <p:nvPr/>
          </p:nvSpPr>
          <p:spPr bwMode="gray">
            <a:xfrm>
              <a:off x="2500" y="1964"/>
              <a:ext cx="216"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cxnSp>
          <p:nvCxnSpPr>
            <p:cNvPr id="79993" name="AutoShape 10"/>
            <p:cNvCxnSpPr>
              <a:cxnSpLocks noChangeShapeType="1"/>
            </p:cNvCxnSpPr>
            <p:nvPr/>
          </p:nvCxnSpPr>
          <p:spPr bwMode="gray">
            <a:xfrm rot="16200000" flipH="1">
              <a:off x="2564" y="1914"/>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9994" name="AutoShape 11"/>
            <p:cNvCxnSpPr>
              <a:cxnSpLocks noChangeShapeType="1"/>
            </p:cNvCxnSpPr>
            <p:nvPr/>
          </p:nvCxnSpPr>
          <p:spPr bwMode="gray">
            <a:xfrm rot="16200000" flipH="1">
              <a:off x="2581" y="2060"/>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9995" name="AutoShape 12"/>
            <p:cNvCxnSpPr>
              <a:cxnSpLocks noChangeShapeType="1"/>
            </p:cNvCxnSpPr>
            <p:nvPr/>
          </p:nvCxnSpPr>
          <p:spPr bwMode="gray">
            <a:xfrm rot="16200000" flipH="1">
              <a:off x="2531" y="2110"/>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9996" name="AutoShape 13"/>
            <p:cNvCxnSpPr>
              <a:cxnSpLocks noChangeShapeType="1"/>
            </p:cNvCxnSpPr>
            <p:nvPr/>
          </p:nvCxnSpPr>
          <p:spPr bwMode="gray">
            <a:xfrm rot="16200000" flipH="1">
              <a:off x="2480" y="2161"/>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sp>
        <p:nvSpPr>
          <p:cNvPr id="79876" name="Rectangle 15"/>
          <p:cNvSpPr>
            <a:spLocks noGrp="1" noChangeArrowheads="1"/>
          </p:cNvSpPr>
          <p:nvPr>
            <p:ph type="body" idx="4294967295"/>
          </p:nvPr>
        </p:nvSpPr>
        <p:spPr>
          <a:xfrm>
            <a:off x="254000" y="835025"/>
            <a:ext cx="8890000" cy="739775"/>
          </a:xfrm>
        </p:spPr>
        <p:txBody>
          <a:bodyPr lIns="0" tIns="0" rIns="0" bIns="0">
            <a:spAutoFit/>
          </a:bodyPr>
          <a:lstStyle/>
          <a:p>
            <a:r>
              <a:rPr lang="ja-JP" altLang="en-US">
                <a:latin typeface="HGPｺﾞｼｯｸM" panose="020B0600000000000000" pitchFamily="50" charset="-128"/>
                <a:ea typeface="HGPｺﾞｼｯｸM" panose="020B0600000000000000" pitchFamily="50" charset="-128"/>
              </a:rPr>
              <a:t>段階①</a:t>
            </a:r>
            <a:r>
              <a:rPr lang="en-US" altLang="ja-JP">
                <a:latin typeface="HGPｺﾞｼｯｸM" panose="020B0600000000000000" pitchFamily="50" charset="-128"/>
                <a:ea typeface="HGPｺﾞｼｯｸM" panose="020B0600000000000000" pitchFamily="50" charset="-128"/>
              </a:rPr>
              <a:t>-1</a:t>
            </a:r>
            <a:r>
              <a:rPr lang="ja-JP" altLang="en-US">
                <a:latin typeface="HGPｺﾞｼｯｸM" panose="020B0600000000000000" pitchFamily="50" charset="-128"/>
                <a:ea typeface="HGPｺﾞｼｯｸM" panose="020B0600000000000000" pitchFamily="50" charset="-128"/>
              </a:rPr>
              <a:t>：モデルシステムを参考に方向性確認</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「想定システム（受発注システム）に近いモデルシステムの選択」</a:t>
            </a:r>
          </a:p>
        </p:txBody>
      </p:sp>
      <p:grpSp>
        <p:nvGrpSpPr>
          <p:cNvPr id="79877" name="Group 148"/>
          <p:cNvGrpSpPr>
            <a:grpSpLocks/>
          </p:cNvGrpSpPr>
          <p:nvPr/>
        </p:nvGrpSpPr>
        <p:grpSpPr bwMode="auto">
          <a:xfrm>
            <a:off x="6513513" y="3074988"/>
            <a:ext cx="1019175" cy="1225550"/>
            <a:chOff x="4103" y="1707"/>
            <a:chExt cx="642" cy="772"/>
          </a:xfrm>
        </p:grpSpPr>
        <p:sp>
          <p:nvSpPr>
            <p:cNvPr id="79977" name="AutoShape 19"/>
            <p:cNvSpPr>
              <a:spLocks noChangeArrowheads="1"/>
            </p:cNvSpPr>
            <p:nvPr/>
          </p:nvSpPr>
          <p:spPr bwMode="gray">
            <a:xfrm>
              <a:off x="4103" y="1707"/>
              <a:ext cx="642"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9978" name="AutoShape 1"/>
            <p:cNvSpPr>
              <a:spLocks noChangeArrowheads="1"/>
            </p:cNvSpPr>
            <p:nvPr/>
          </p:nvSpPr>
          <p:spPr bwMode="gray">
            <a:xfrm>
              <a:off x="4200" y="1778"/>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9979" name="Oval 142"/>
            <p:cNvSpPr>
              <a:spLocks noChangeArrowheads="1"/>
            </p:cNvSpPr>
            <p:nvPr/>
          </p:nvSpPr>
          <p:spPr bwMode="gray">
            <a:xfrm>
              <a:off x="4408" y="2078"/>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9980" name="Oval 142"/>
            <p:cNvSpPr>
              <a:spLocks noChangeArrowheads="1"/>
            </p:cNvSpPr>
            <p:nvPr/>
          </p:nvSpPr>
          <p:spPr bwMode="gray">
            <a:xfrm>
              <a:off x="4408" y="2280"/>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9981" name="Oval 142"/>
            <p:cNvSpPr>
              <a:spLocks noChangeArrowheads="1"/>
            </p:cNvSpPr>
            <p:nvPr/>
          </p:nvSpPr>
          <p:spPr bwMode="gray">
            <a:xfrm flipV="1">
              <a:off x="4408" y="2179"/>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79982" name="Text Box 141"/>
            <p:cNvSpPr txBox="1">
              <a:spLocks noChangeArrowheads="1"/>
            </p:cNvSpPr>
            <p:nvPr/>
          </p:nvSpPr>
          <p:spPr bwMode="gray">
            <a:xfrm>
              <a:off x="4247" y="1941"/>
              <a:ext cx="217"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cxnSp>
          <p:nvCxnSpPr>
            <p:cNvPr id="79983" name="AutoShape 25"/>
            <p:cNvCxnSpPr>
              <a:cxnSpLocks noChangeShapeType="1"/>
              <a:stCxn id="79978" idx="2"/>
              <a:endCxn id="79982" idx="0"/>
            </p:cNvCxnSpPr>
            <p:nvPr/>
          </p:nvCxnSpPr>
          <p:spPr bwMode="gray">
            <a:xfrm rot="16200000" flipH="1">
              <a:off x="4312" y="1891"/>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9984" name="AutoShape 26"/>
            <p:cNvCxnSpPr>
              <a:cxnSpLocks noChangeShapeType="1"/>
              <a:stCxn id="79982" idx="2"/>
              <a:endCxn id="79979" idx="2"/>
            </p:cNvCxnSpPr>
            <p:nvPr/>
          </p:nvCxnSpPr>
          <p:spPr bwMode="gray">
            <a:xfrm rot="16200000" flipH="1">
              <a:off x="4329" y="2037"/>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9985" name="AutoShape 27"/>
            <p:cNvCxnSpPr>
              <a:cxnSpLocks noChangeShapeType="1"/>
              <a:stCxn id="79982" idx="2"/>
            </p:cNvCxnSpPr>
            <p:nvPr/>
          </p:nvCxnSpPr>
          <p:spPr bwMode="gray">
            <a:xfrm rot="16200000" flipH="1">
              <a:off x="4279" y="2086"/>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79986" name="AutoShape 28"/>
            <p:cNvCxnSpPr>
              <a:cxnSpLocks noChangeShapeType="1"/>
              <a:stCxn id="79982" idx="2"/>
            </p:cNvCxnSpPr>
            <p:nvPr/>
          </p:nvCxnSpPr>
          <p:spPr bwMode="gray">
            <a:xfrm rot="16200000" flipH="1">
              <a:off x="4228" y="2137"/>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grpSp>
        <p:nvGrpSpPr>
          <p:cNvPr id="79878" name="Group 152"/>
          <p:cNvGrpSpPr>
            <a:grpSpLocks/>
          </p:cNvGrpSpPr>
          <p:nvPr/>
        </p:nvGrpSpPr>
        <p:grpSpPr bwMode="auto">
          <a:xfrm>
            <a:off x="1028700" y="3079750"/>
            <a:ext cx="1181100" cy="1385888"/>
            <a:chOff x="648" y="1710"/>
            <a:chExt cx="744" cy="873"/>
          </a:xfrm>
        </p:grpSpPr>
        <p:sp>
          <p:nvSpPr>
            <p:cNvPr id="79972" name="AutoShape 30"/>
            <p:cNvSpPr>
              <a:spLocks noChangeArrowheads="1"/>
            </p:cNvSpPr>
            <p:nvPr/>
          </p:nvSpPr>
          <p:spPr bwMode="gray">
            <a:xfrm>
              <a:off x="648" y="1710"/>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9973" name="AutoShape 31"/>
            <p:cNvSpPr>
              <a:spLocks noChangeArrowheads="1"/>
            </p:cNvSpPr>
            <p:nvPr/>
          </p:nvSpPr>
          <p:spPr bwMode="gray">
            <a:xfrm>
              <a:off x="739" y="1809"/>
              <a:ext cx="561" cy="674"/>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9974" name="AutoShape 32"/>
            <p:cNvSpPr>
              <a:spLocks noChangeArrowheads="1"/>
            </p:cNvSpPr>
            <p:nvPr/>
          </p:nvSpPr>
          <p:spPr bwMode="gray">
            <a:xfrm>
              <a:off x="829" y="1906"/>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pic>
          <p:nvPicPr>
            <p:cNvPr id="79975" name="Picture 33"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1104" y="2236"/>
              <a:ext cx="13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976" name="Picture 34" descr="images"/>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gray">
            <a:xfrm>
              <a:off x="944" y="2109"/>
              <a:ext cx="173"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879" name="Text Box 35"/>
          <p:cNvSpPr txBox="1">
            <a:spLocks noChangeArrowheads="1"/>
          </p:cNvSpPr>
          <p:nvPr/>
        </p:nvSpPr>
        <p:spPr bwMode="gray">
          <a:xfrm>
            <a:off x="212725" y="4497388"/>
            <a:ext cx="26860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a:solidFill>
                  <a:srgbClr val="131A1F"/>
                </a:solidFill>
                <a:latin typeface="HGP創英角ｺﾞｼｯｸUB" panose="020B0900000000000000" pitchFamily="50" charset="-128"/>
                <a:ea typeface="ＭＳ ゴシック" panose="020B0609070205080204" pitchFamily="49" charset="-128"/>
              </a:rPr>
              <a:t>モデルシステムシート</a:t>
            </a:r>
          </a:p>
          <a:p>
            <a:pPr algn="ctr" eaLnBrk="1" hangingPunct="1">
              <a:spcBef>
                <a:spcPct val="0"/>
              </a:spcBef>
              <a:buClrTx/>
              <a:buFontTx/>
              <a:buNone/>
            </a:pPr>
            <a:r>
              <a:rPr lang="ja-JP" altLang="en-US" sz="1800" b="1">
                <a:solidFill>
                  <a:srgbClr val="131A1F"/>
                </a:solidFill>
                <a:latin typeface="HGP創英角ｺﾞｼｯｸUB" panose="020B0900000000000000" pitchFamily="50" charset="-128"/>
                <a:ea typeface="ＭＳ ゴシック" panose="020B0609070205080204" pitchFamily="49" charset="-128"/>
              </a:rPr>
              <a:t>（グレード表）</a:t>
            </a:r>
          </a:p>
        </p:txBody>
      </p:sp>
      <p:sp>
        <p:nvSpPr>
          <p:cNvPr id="79880" name="Text Box 36"/>
          <p:cNvSpPr txBox="1">
            <a:spLocks noChangeArrowheads="1"/>
          </p:cNvSpPr>
          <p:nvPr/>
        </p:nvSpPr>
        <p:spPr bwMode="gray">
          <a:xfrm>
            <a:off x="3497263" y="4730750"/>
            <a:ext cx="2260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グレード表・樹系図</a:t>
            </a:r>
          </a:p>
        </p:txBody>
      </p:sp>
      <p:sp>
        <p:nvSpPr>
          <p:cNvPr id="79881" name="AutoShape 37"/>
          <p:cNvSpPr>
            <a:spLocks noChangeArrowheads="1"/>
          </p:cNvSpPr>
          <p:nvPr/>
        </p:nvSpPr>
        <p:spPr bwMode="gray">
          <a:xfrm>
            <a:off x="7080250" y="3289300"/>
            <a:ext cx="1006475" cy="1209675"/>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79882" name="AutoShape 38"/>
          <p:cNvSpPr>
            <a:spLocks noChangeArrowheads="1"/>
          </p:cNvSpPr>
          <p:nvPr/>
        </p:nvSpPr>
        <p:spPr bwMode="gray">
          <a:xfrm>
            <a:off x="4322763" y="3267075"/>
            <a:ext cx="1160462" cy="1395413"/>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graphicFrame>
        <p:nvGraphicFramePr>
          <p:cNvPr id="269351" name="Group 39"/>
          <p:cNvGraphicFramePr>
            <a:graphicFrameLocks noGrp="1"/>
          </p:cNvGraphicFramePr>
          <p:nvPr/>
        </p:nvGraphicFramePr>
        <p:xfrm>
          <a:off x="4421188" y="3473450"/>
          <a:ext cx="939800" cy="957264"/>
        </p:xfrm>
        <a:graphic>
          <a:graphicData uri="http://schemas.openxmlformats.org/drawingml/2006/table">
            <a:tbl>
              <a:tblPr/>
              <a:tblGrid>
                <a:gridCol w="315912">
                  <a:extLst>
                    <a:ext uri="{9D8B030D-6E8A-4147-A177-3AD203B41FA5}">
                      <a16:colId xmlns:a16="http://schemas.microsoft.com/office/drawing/2014/main" val="20000"/>
                    </a:ext>
                  </a:extLst>
                </a:gridCol>
                <a:gridCol w="309563">
                  <a:extLst>
                    <a:ext uri="{9D8B030D-6E8A-4147-A177-3AD203B41FA5}">
                      <a16:colId xmlns:a16="http://schemas.microsoft.com/office/drawing/2014/main" val="20001"/>
                    </a:ext>
                  </a:extLst>
                </a:gridCol>
                <a:gridCol w="314325">
                  <a:extLst>
                    <a:ext uri="{9D8B030D-6E8A-4147-A177-3AD203B41FA5}">
                      <a16:colId xmlns:a16="http://schemas.microsoft.com/office/drawing/2014/main" val="20002"/>
                    </a:ext>
                  </a:extLst>
                </a:gridCol>
              </a:tblGrid>
              <a:tr h="33813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413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7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69369" name="Group 57"/>
          <p:cNvGraphicFramePr>
            <a:graphicFrameLocks noGrp="1"/>
          </p:cNvGraphicFramePr>
          <p:nvPr/>
        </p:nvGraphicFramePr>
        <p:xfrm>
          <a:off x="7169150" y="3462338"/>
          <a:ext cx="842963" cy="912814"/>
        </p:xfrm>
        <a:graphic>
          <a:graphicData uri="http://schemas.openxmlformats.org/drawingml/2006/table">
            <a:tbl>
              <a:tblPr/>
              <a:tblGrid>
                <a:gridCol w="141288">
                  <a:extLst>
                    <a:ext uri="{9D8B030D-6E8A-4147-A177-3AD203B41FA5}">
                      <a16:colId xmlns:a16="http://schemas.microsoft.com/office/drawing/2014/main" val="20000"/>
                    </a:ext>
                  </a:extLst>
                </a:gridCol>
                <a:gridCol w="141287">
                  <a:extLst>
                    <a:ext uri="{9D8B030D-6E8A-4147-A177-3AD203B41FA5}">
                      <a16:colId xmlns:a16="http://schemas.microsoft.com/office/drawing/2014/main" val="20001"/>
                    </a:ext>
                  </a:extLst>
                </a:gridCol>
                <a:gridCol w="139700">
                  <a:extLst>
                    <a:ext uri="{9D8B030D-6E8A-4147-A177-3AD203B41FA5}">
                      <a16:colId xmlns:a16="http://schemas.microsoft.com/office/drawing/2014/main" val="20002"/>
                    </a:ext>
                  </a:extLst>
                </a:gridCol>
                <a:gridCol w="139700">
                  <a:extLst>
                    <a:ext uri="{9D8B030D-6E8A-4147-A177-3AD203B41FA5}">
                      <a16:colId xmlns:a16="http://schemas.microsoft.com/office/drawing/2014/main" val="20003"/>
                    </a:ext>
                  </a:extLst>
                </a:gridCol>
                <a:gridCol w="141288">
                  <a:extLst>
                    <a:ext uri="{9D8B030D-6E8A-4147-A177-3AD203B41FA5}">
                      <a16:colId xmlns:a16="http://schemas.microsoft.com/office/drawing/2014/main" val="20004"/>
                    </a:ext>
                  </a:extLst>
                </a:gridCol>
                <a:gridCol w="139700">
                  <a:extLst>
                    <a:ext uri="{9D8B030D-6E8A-4147-A177-3AD203B41FA5}">
                      <a16:colId xmlns:a16="http://schemas.microsoft.com/office/drawing/2014/main" val="20005"/>
                    </a:ext>
                  </a:extLst>
                </a:gridCol>
              </a:tblGrid>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55575">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79952" name="Text Box 108"/>
          <p:cNvSpPr txBox="1">
            <a:spLocks noChangeArrowheads="1"/>
          </p:cNvSpPr>
          <p:nvPr/>
        </p:nvSpPr>
        <p:spPr bwMode="gray">
          <a:xfrm>
            <a:off x="6281738" y="4705350"/>
            <a:ext cx="2032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項目一覧・樹系図</a:t>
            </a:r>
          </a:p>
        </p:txBody>
      </p:sp>
      <p:sp>
        <p:nvSpPr>
          <p:cNvPr id="79953" name="AutoShape 109"/>
          <p:cNvSpPr>
            <a:spLocks noChangeArrowheads="1"/>
          </p:cNvSpPr>
          <p:nvPr/>
        </p:nvSpPr>
        <p:spPr bwMode="gray">
          <a:xfrm>
            <a:off x="630238" y="5280025"/>
            <a:ext cx="1978025" cy="528638"/>
          </a:xfrm>
          <a:prstGeom prst="roundRect">
            <a:avLst>
              <a:gd name="adj" fmla="val 16667"/>
            </a:avLst>
          </a:prstGeom>
          <a:solidFill>
            <a:srgbClr val="FFBC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131A1F"/>
                </a:solidFill>
                <a:latin typeface="HGP創英角ｺﾞｼｯｸUB" panose="020B0900000000000000" pitchFamily="50" charset="-128"/>
                <a:ea typeface="ＭＳ ゴシック" panose="020B0609070205080204" pitchFamily="49" charset="-128"/>
              </a:rPr>
              <a:t>特徴</a:t>
            </a:r>
            <a:br>
              <a:rPr lang="en-US" altLang="ja-JP" sz="2000" b="1">
                <a:solidFill>
                  <a:srgbClr val="131A1F"/>
                </a:solidFill>
                <a:latin typeface="HGP創英角ｺﾞｼｯｸUB" panose="020B0900000000000000" pitchFamily="50" charset="-128"/>
                <a:ea typeface="ＭＳ ゴシック" panose="020B0609070205080204" pitchFamily="49" charset="-128"/>
              </a:rPr>
            </a:br>
            <a:r>
              <a:rPr lang="ja-JP" altLang="en-US" sz="1600" b="1">
                <a:solidFill>
                  <a:srgbClr val="131A1F"/>
                </a:solidFill>
                <a:latin typeface="HGP創英角ｺﾞｼｯｸUB" panose="020B0900000000000000" pitchFamily="50" charset="-128"/>
                <a:ea typeface="ＭＳ ゴシック" panose="020B0609070205080204" pitchFamily="49" charset="-128"/>
              </a:rPr>
              <a:t>（イメージレベル）</a:t>
            </a:r>
          </a:p>
        </p:txBody>
      </p:sp>
      <p:sp>
        <p:nvSpPr>
          <p:cNvPr id="79954" name="AutoShape 110"/>
          <p:cNvSpPr>
            <a:spLocks noChangeArrowheads="1"/>
          </p:cNvSpPr>
          <p:nvPr/>
        </p:nvSpPr>
        <p:spPr bwMode="gray">
          <a:xfrm>
            <a:off x="3427413" y="5273675"/>
            <a:ext cx="1978025" cy="528638"/>
          </a:xfrm>
          <a:prstGeom prst="roundRect">
            <a:avLst>
              <a:gd name="adj" fmla="val 16667"/>
            </a:avLst>
          </a:prstGeom>
          <a:solidFill>
            <a:srgbClr val="FFFF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重要項目</a:t>
            </a:r>
          </a:p>
        </p:txBody>
      </p:sp>
      <p:sp>
        <p:nvSpPr>
          <p:cNvPr id="79955" name="AutoShape 111"/>
          <p:cNvSpPr>
            <a:spLocks noChangeArrowheads="1"/>
          </p:cNvSpPr>
          <p:nvPr/>
        </p:nvSpPr>
        <p:spPr bwMode="gray">
          <a:xfrm>
            <a:off x="6299200" y="5281613"/>
            <a:ext cx="1978025" cy="528637"/>
          </a:xfrm>
          <a:prstGeom prst="roundRect">
            <a:avLst>
              <a:gd name="adj" fmla="val 16667"/>
            </a:avLst>
          </a:prstGeom>
          <a:solidFill>
            <a:srgbClr val="86F8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メトリクス</a:t>
            </a:r>
          </a:p>
        </p:txBody>
      </p:sp>
      <p:sp>
        <p:nvSpPr>
          <p:cNvPr id="79956" name="AutoShape 112"/>
          <p:cNvSpPr>
            <a:spLocks noChangeArrowheads="1"/>
          </p:cNvSpPr>
          <p:nvPr/>
        </p:nvSpPr>
        <p:spPr bwMode="gray">
          <a:xfrm>
            <a:off x="2794000" y="3473450"/>
            <a:ext cx="696913" cy="781050"/>
          </a:xfrm>
          <a:prstGeom prst="rightArrow">
            <a:avLst>
              <a:gd name="adj1" fmla="val 56102"/>
              <a:gd name="adj2" fmla="val 48421"/>
            </a:avLst>
          </a:prstGeom>
          <a:solidFill>
            <a:srgbClr val="103D7E">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9957" name="AutoShape 113"/>
          <p:cNvSpPr>
            <a:spLocks noChangeArrowheads="1"/>
          </p:cNvSpPr>
          <p:nvPr/>
        </p:nvSpPr>
        <p:spPr bwMode="gray">
          <a:xfrm>
            <a:off x="5521325" y="3433763"/>
            <a:ext cx="696913" cy="781050"/>
          </a:xfrm>
          <a:prstGeom prst="rightArrow">
            <a:avLst>
              <a:gd name="adj1" fmla="val 56102"/>
              <a:gd name="adj2" fmla="val 48421"/>
            </a:avLst>
          </a:prstGeom>
          <a:solidFill>
            <a:srgbClr val="103D7E">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9958" name="AutoShape 114"/>
          <p:cNvSpPr>
            <a:spLocks noChangeArrowheads="1"/>
          </p:cNvSpPr>
          <p:nvPr/>
        </p:nvSpPr>
        <p:spPr bwMode="gray">
          <a:xfrm rot="14289403" flipV="1">
            <a:off x="1033463"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9959" name="AutoShape 115"/>
          <p:cNvSpPr>
            <a:spLocks noChangeArrowheads="1"/>
          </p:cNvSpPr>
          <p:nvPr/>
        </p:nvSpPr>
        <p:spPr bwMode="gray">
          <a:xfrm>
            <a:off x="355600" y="1927225"/>
            <a:ext cx="2225675" cy="628650"/>
          </a:xfrm>
          <a:prstGeom prst="roundRect">
            <a:avLst>
              <a:gd name="adj" fmla="val 16667"/>
            </a:avLst>
          </a:prstGeom>
          <a:solidFill>
            <a:srgbClr val="103D7E"/>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b="1">
                <a:solidFill>
                  <a:schemeClr val="bg1"/>
                </a:solidFill>
                <a:latin typeface="HGP創英角ｺﾞｼｯｸUB" panose="020B0900000000000000" pitchFamily="50" charset="-128"/>
                <a:ea typeface="ＭＳ ゴシック" panose="020B0609070205080204" pitchFamily="49" charset="-128"/>
              </a:rPr>
              <a:t>方向性の確認</a:t>
            </a:r>
          </a:p>
        </p:txBody>
      </p:sp>
      <p:sp>
        <p:nvSpPr>
          <p:cNvPr id="79960" name="AutoShape 116"/>
          <p:cNvSpPr>
            <a:spLocks noChangeArrowheads="1"/>
          </p:cNvSpPr>
          <p:nvPr/>
        </p:nvSpPr>
        <p:spPr bwMode="gray">
          <a:xfrm rot="14289403" flipV="1">
            <a:off x="3881438"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9961" name="AutoShape 117"/>
          <p:cNvSpPr>
            <a:spLocks noChangeArrowheads="1"/>
          </p:cNvSpPr>
          <p:nvPr/>
        </p:nvSpPr>
        <p:spPr bwMode="gray">
          <a:xfrm rot="14289403" flipV="1">
            <a:off x="7023100"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9962" name="AutoShape 118"/>
          <p:cNvSpPr>
            <a:spLocks noChangeArrowheads="1"/>
          </p:cNvSpPr>
          <p:nvPr/>
        </p:nvSpPr>
        <p:spPr bwMode="gray">
          <a:xfrm>
            <a:off x="2774950" y="1835150"/>
            <a:ext cx="3173413" cy="812800"/>
          </a:xfrm>
          <a:prstGeom prst="roundRect">
            <a:avLst>
              <a:gd name="adj" fmla="val 16667"/>
            </a:avLst>
          </a:prstGeom>
          <a:solidFill>
            <a:srgbClr val="FFFF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コスト・品質に大きな影響が</a:t>
            </a:r>
            <a:br>
              <a:rPr lang="en-US" altLang="ja-JP" sz="1800">
                <a:solidFill>
                  <a:srgbClr val="131A1F"/>
                </a:solidFill>
                <a:latin typeface="HGP創英角ｺﾞｼｯｸUB" panose="020B0900000000000000" pitchFamily="50" charset="-128"/>
                <a:ea typeface="ＭＳ ゴシック" panose="020B0609070205080204" pitchFamily="49" charset="-128"/>
              </a:rPr>
            </a:br>
            <a:r>
              <a:rPr lang="ja-JP" altLang="en-US" sz="1800">
                <a:solidFill>
                  <a:srgbClr val="131A1F"/>
                </a:solidFill>
                <a:latin typeface="HGP創英角ｺﾞｼｯｸUB" panose="020B0900000000000000" pitchFamily="50" charset="-128"/>
                <a:ea typeface="ＭＳ ゴシック" panose="020B0609070205080204" pitchFamily="49" charset="-128"/>
              </a:rPr>
              <a:t>ある要求項目を決定</a:t>
            </a:r>
          </a:p>
        </p:txBody>
      </p:sp>
      <p:sp>
        <p:nvSpPr>
          <p:cNvPr id="79963" name="AutoShape 119"/>
          <p:cNvSpPr>
            <a:spLocks noChangeArrowheads="1"/>
          </p:cNvSpPr>
          <p:nvPr/>
        </p:nvSpPr>
        <p:spPr bwMode="gray">
          <a:xfrm>
            <a:off x="6042025" y="1835150"/>
            <a:ext cx="2752725" cy="812800"/>
          </a:xfrm>
          <a:prstGeom prst="roundRect">
            <a:avLst>
              <a:gd name="adj" fmla="val 16667"/>
            </a:avLst>
          </a:prstGeom>
          <a:solidFill>
            <a:srgbClr val="86F8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開発開始までに必要な</a:t>
            </a:r>
          </a:p>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要求項目を決定</a:t>
            </a:r>
          </a:p>
        </p:txBody>
      </p:sp>
      <p:sp>
        <p:nvSpPr>
          <p:cNvPr id="79964" name="AutoShape 120"/>
          <p:cNvSpPr>
            <a:spLocks noChangeArrowheads="1"/>
          </p:cNvSpPr>
          <p:nvPr/>
        </p:nvSpPr>
        <p:spPr bwMode="gray">
          <a:xfrm>
            <a:off x="630238" y="5813425"/>
            <a:ext cx="1978025" cy="528638"/>
          </a:xfrm>
          <a:prstGeom prst="roundRect">
            <a:avLst>
              <a:gd name="adj" fmla="val 16667"/>
            </a:avLst>
          </a:prstGeom>
          <a:solidFill>
            <a:srgbClr val="FFECB7"/>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b="1">
                <a:solidFill>
                  <a:srgbClr val="131A1F"/>
                </a:solidFill>
                <a:latin typeface="HGP創英角ｺﾞｼｯｸUB" panose="020B0900000000000000" pitchFamily="50" charset="-128"/>
                <a:ea typeface="ＭＳ ゴシック" panose="020B0609070205080204" pitchFamily="49" charset="-128"/>
              </a:rPr>
              <a:t>16</a:t>
            </a:r>
            <a:r>
              <a:rPr lang="ja-JP" altLang="en-US" b="1">
                <a:solidFill>
                  <a:srgbClr val="131A1F"/>
                </a:solidFill>
                <a:latin typeface="HGP創英角ｺﾞｼｯｸUB" panose="020B0900000000000000" pitchFamily="50" charset="-128"/>
                <a:ea typeface="ＭＳ ゴシック" panose="020B0609070205080204" pitchFamily="49" charset="-128"/>
              </a:rPr>
              <a:t>項目</a:t>
            </a:r>
          </a:p>
        </p:txBody>
      </p:sp>
      <p:sp>
        <p:nvSpPr>
          <p:cNvPr id="79965" name="AutoShape 121"/>
          <p:cNvSpPr>
            <a:spLocks noChangeArrowheads="1"/>
          </p:cNvSpPr>
          <p:nvPr/>
        </p:nvSpPr>
        <p:spPr bwMode="gray">
          <a:xfrm>
            <a:off x="3427413" y="5807075"/>
            <a:ext cx="1978025" cy="528638"/>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92</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79966" name="AutoShape 122"/>
          <p:cNvSpPr>
            <a:spLocks noChangeArrowheads="1"/>
          </p:cNvSpPr>
          <p:nvPr/>
        </p:nvSpPr>
        <p:spPr bwMode="gray">
          <a:xfrm>
            <a:off x="6299200" y="5815013"/>
            <a:ext cx="1978025" cy="528637"/>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238</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79967" name="AutoShape 123"/>
          <p:cNvSpPr>
            <a:spLocks noChangeArrowheads="1"/>
          </p:cNvSpPr>
          <p:nvPr/>
        </p:nvSpPr>
        <p:spPr bwMode="gray">
          <a:xfrm>
            <a:off x="238125" y="1728788"/>
            <a:ext cx="2478088" cy="4795837"/>
          </a:xfrm>
          <a:prstGeom prst="roundRect">
            <a:avLst>
              <a:gd name="adj" fmla="val 4176"/>
            </a:avLst>
          </a:prstGeom>
          <a:noFill/>
          <a:ln w="76200">
            <a:solidFill>
              <a:srgbClr val="BF313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9968" name="Oval 124"/>
          <p:cNvSpPr>
            <a:spLocks noChangeArrowheads="1"/>
          </p:cNvSpPr>
          <p:nvPr/>
        </p:nvSpPr>
        <p:spPr bwMode="gray">
          <a:xfrm>
            <a:off x="2300288" y="2651125"/>
            <a:ext cx="1079500" cy="1168400"/>
          </a:xfrm>
          <a:prstGeom prst="ellipse">
            <a:avLst/>
          </a:prstGeom>
          <a:solidFill>
            <a:srgbClr val="AA2C2C"/>
          </a:solidFill>
          <a:ln w="76200" algn="ctr">
            <a:solidFill>
              <a:srgbClr val="BF3131"/>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79969" name="Text Box 125"/>
          <p:cNvSpPr txBox="1">
            <a:spLocks noChangeArrowheads="1"/>
          </p:cNvSpPr>
          <p:nvPr/>
        </p:nvSpPr>
        <p:spPr bwMode="gray">
          <a:xfrm>
            <a:off x="2236788" y="2705100"/>
            <a:ext cx="1203325"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3200">
                <a:solidFill>
                  <a:schemeClr val="bg1"/>
                </a:solidFill>
                <a:latin typeface="HGP創英角ｺﾞｼｯｸUB" panose="020B0900000000000000" pitchFamily="50" charset="-128"/>
                <a:ea typeface="ＭＳ ゴシック" panose="020B0609070205080204" pitchFamily="49" charset="-128"/>
              </a:rPr>
              <a:t>段階①</a:t>
            </a:r>
          </a:p>
        </p:txBody>
      </p:sp>
      <p:sp>
        <p:nvSpPr>
          <p:cNvPr id="79971"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4.1.2</a:t>
            </a:r>
            <a:r>
              <a:rPr lang="ja-JP" altLang="en-US" sz="2600" b="1">
                <a:solidFill>
                  <a:schemeClr val="tx2"/>
                </a:solidFill>
                <a:latin typeface="HGPｺﾞｼｯｸM" panose="020B0600000000000000" pitchFamily="50" charset="-128"/>
                <a:ea typeface="HGPｺﾞｼｯｸM" panose="020B0600000000000000" pitchFamily="50" charset="-128"/>
              </a:rPr>
              <a:t>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(1)</a:t>
            </a:r>
            <a:r>
              <a:rPr lang="ja-JP" altLang="en-US" sz="2600" b="1">
                <a:solidFill>
                  <a:schemeClr val="tx2"/>
                </a:solidFill>
                <a:latin typeface="HGPｺﾞｼｯｸM" panose="020B0600000000000000" pitchFamily="50" charset="-128"/>
                <a:ea typeface="HGPｺﾞｼｯｸM" panose="020B0600000000000000" pitchFamily="50" charset="-128"/>
              </a:rPr>
              <a:t>段階①：モデルシステムの選択</a:t>
            </a:r>
            <a:r>
              <a:rPr lang="en-US" altLang="ja-JP" sz="2600" b="1">
                <a:solidFill>
                  <a:schemeClr val="tx2"/>
                </a:solidFill>
                <a:latin typeface="HGPｺﾞｼｯｸM" panose="020B0600000000000000" pitchFamily="50" charset="-128"/>
                <a:ea typeface="HGPｺﾞｼｯｸM" panose="020B0600000000000000" pitchFamily="50" charset="-128"/>
              </a:rPr>
              <a:t>(1/3)</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5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idx="4294967295"/>
          </p:nvPr>
        </p:nvSpPr>
        <p:spPr>
          <a:xfrm>
            <a:off x="2009775" y="6092825"/>
            <a:ext cx="6508750" cy="523875"/>
          </a:xfrm>
        </p:spPr>
        <p:txBody>
          <a:bodyPr anchor="b">
            <a:spAutoFit/>
          </a:bodyPr>
          <a:lstStyle/>
          <a:p>
            <a:r>
              <a:rPr lang="ja-JP" altLang="en-US"/>
              <a:t>段階①</a:t>
            </a:r>
            <a:r>
              <a:rPr lang="en-US" altLang="ja-JP"/>
              <a:t>-2 </a:t>
            </a:r>
            <a:r>
              <a:rPr lang="ja-JP" altLang="en-US"/>
              <a:t>モデルシステムの選択</a:t>
            </a:r>
          </a:p>
        </p:txBody>
      </p:sp>
      <p:sp>
        <p:nvSpPr>
          <p:cNvPr id="81923" name="Rectangle 3"/>
          <p:cNvSpPr>
            <a:spLocks noGrp="1" noChangeArrowheads="1"/>
          </p:cNvSpPr>
          <p:nvPr>
            <p:ph type="body" idx="4294967295"/>
          </p:nvPr>
        </p:nvSpPr>
        <p:spPr>
          <a:xfrm>
            <a:off x="204788" y="808038"/>
            <a:ext cx="8742362" cy="1046162"/>
          </a:xfrm>
        </p:spPr>
        <p:txBody>
          <a:bodyPr lIns="0" tIns="0" rIns="0" bIns="0">
            <a:spAutoFit/>
          </a:bodyPr>
          <a:lstStyle/>
          <a:p>
            <a:r>
              <a:rPr lang="ja-JP" altLang="en-US">
                <a:latin typeface="HGPｺﾞｼｯｸM" panose="020B0600000000000000" pitchFamily="50" charset="-128"/>
                <a:ea typeface="HGPｺﾞｼｯｸM" panose="020B0600000000000000" pitchFamily="50" charset="-128"/>
              </a:rPr>
              <a:t>段階①</a:t>
            </a:r>
            <a:r>
              <a:rPr lang="en-US" altLang="ja-JP">
                <a:latin typeface="HGPｺﾞｼｯｸM" panose="020B0600000000000000" pitchFamily="50" charset="-128"/>
                <a:ea typeface="HGPｺﾞｼｯｸM" panose="020B0600000000000000" pitchFamily="50" charset="-128"/>
              </a:rPr>
              <a:t>-2</a:t>
            </a:r>
            <a:r>
              <a:rPr lang="ja-JP" altLang="en-US">
                <a:latin typeface="HGPｺﾞｼｯｸM" panose="020B0600000000000000" pitchFamily="50" charset="-128"/>
                <a:ea typeface="HGPｺﾞｼｯｸM" panose="020B0600000000000000" pitchFamily="50" charset="-128"/>
              </a:rPr>
              <a:t>：想定システム（受発注システム）のプロファイルと</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　　　　　　　「モデルシステムの概要」を比較</a:t>
            </a:r>
            <a:br>
              <a:rPr lang="en-US" altLang="ja-JP" sz="2000">
                <a:latin typeface="HGPｺﾞｼｯｸM" panose="020B0600000000000000" pitchFamily="50" charset="-128"/>
                <a:ea typeface="HGPｺﾞｼｯｸM" panose="020B0600000000000000" pitchFamily="50" charset="-128"/>
              </a:rPr>
            </a:br>
            <a:endParaRPr lang="ja-JP" altLang="en-US" sz="2000">
              <a:latin typeface="HGPｺﾞｼｯｸM" panose="020B0600000000000000" pitchFamily="50" charset="-128"/>
              <a:ea typeface="HGPｺﾞｼｯｸM" panose="020B0600000000000000" pitchFamily="50" charset="-128"/>
            </a:endParaRPr>
          </a:p>
        </p:txBody>
      </p:sp>
      <p:sp>
        <p:nvSpPr>
          <p:cNvPr id="81924" name="Rectangle 4"/>
          <p:cNvSpPr>
            <a:spLocks noChangeArrowheads="1"/>
          </p:cNvSpPr>
          <p:nvPr/>
        </p:nvSpPr>
        <p:spPr bwMode="gray">
          <a:xfrm>
            <a:off x="3003550" y="1995488"/>
            <a:ext cx="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aphicFrame>
        <p:nvGraphicFramePr>
          <p:cNvPr id="273413" name="Group 5"/>
          <p:cNvGraphicFramePr>
            <a:graphicFrameLocks noGrp="1"/>
          </p:cNvGraphicFramePr>
          <p:nvPr/>
        </p:nvGraphicFramePr>
        <p:xfrm>
          <a:off x="158750" y="1547813"/>
          <a:ext cx="8843963" cy="4529138"/>
        </p:xfrm>
        <a:graphic>
          <a:graphicData uri="http://schemas.openxmlformats.org/drawingml/2006/table">
            <a:tbl>
              <a:tblPr/>
              <a:tblGrid>
                <a:gridCol w="906463">
                  <a:extLst>
                    <a:ext uri="{9D8B030D-6E8A-4147-A177-3AD203B41FA5}">
                      <a16:colId xmlns:a16="http://schemas.microsoft.com/office/drawing/2014/main" val="20000"/>
                    </a:ext>
                  </a:extLst>
                </a:gridCol>
                <a:gridCol w="2439987">
                  <a:extLst>
                    <a:ext uri="{9D8B030D-6E8A-4147-A177-3AD203B41FA5}">
                      <a16:colId xmlns:a16="http://schemas.microsoft.com/office/drawing/2014/main" val="20001"/>
                    </a:ext>
                  </a:extLst>
                </a:gridCol>
                <a:gridCol w="2778125">
                  <a:extLst>
                    <a:ext uri="{9D8B030D-6E8A-4147-A177-3AD203B41FA5}">
                      <a16:colId xmlns:a16="http://schemas.microsoft.com/office/drawing/2014/main" val="20002"/>
                    </a:ext>
                  </a:extLst>
                </a:gridCol>
                <a:gridCol w="2719388">
                  <a:extLst>
                    <a:ext uri="{9D8B030D-6E8A-4147-A177-3AD203B41FA5}">
                      <a16:colId xmlns:a16="http://schemas.microsoft.com/office/drawing/2014/main" val="20003"/>
                    </a:ext>
                  </a:extLst>
                </a:gridCol>
              </a:tblGrid>
              <a:tr h="1486636">
                <a:tc>
                  <a:txBody>
                    <a:bodyPr/>
                    <a:lstStyle/>
                    <a:p>
                      <a:pPr marL="0" marR="0" lvl="0" indent="0" algn="ctr" defTabSz="914400" rtl="0" eaLnBrk="1" fontAlgn="ctr" latinLnBrk="0" hangingPunct="1">
                        <a:lnSpc>
                          <a:spcPct val="95000"/>
                        </a:lnSpc>
                        <a:spcBef>
                          <a:spcPct val="20000"/>
                        </a:spcBef>
                        <a:spcAft>
                          <a:spcPct val="10000"/>
                        </a:spcAft>
                        <a:buClr>
                          <a:schemeClr val="bg1"/>
                        </a:buClr>
                        <a:buSzTx/>
                        <a:buFontTx/>
                        <a:buNone/>
                        <a:tabLst/>
                      </a:pPr>
                      <a:r>
                        <a:rPr kumimoji="1" lang="ja-JP" altLang="en-US" sz="1600" b="0" i="0" u="none" strike="noStrike" cap="none" normalizeH="0" baseline="0" dirty="0">
                          <a:ln>
                            <a:noFill/>
                          </a:ln>
                          <a:solidFill>
                            <a:srgbClr val="131A1F"/>
                          </a:solidFill>
                          <a:effectLst/>
                          <a:latin typeface="ＭＳ 明朝" charset="-128"/>
                          <a:ea typeface="HGP創英角ｺﾞｼｯｸUB" pitchFamily="50" charset="-128"/>
                          <a:cs typeface="Times New Roman" pitchFamily="18" charset="0"/>
                        </a:rPr>
                        <a:t>モデルシステム名</a:t>
                      </a:r>
                    </a:p>
                  </a:txBody>
                  <a:tcPr marL="78000" marR="78000" marT="46781" marB="46781" anchor="ctr" horzOverflow="overflow">
                    <a:lnL w="381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chemeClr val="tx1"/>
                          </a:solidFill>
                          <a:effectLst/>
                          <a:latin typeface="Century" pitchFamily="18" charset="0"/>
                          <a:ea typeface="HGP創英角ｺﾞｼｯｸUB" pitchFamily="50" charset="-128"/>
                          <a:cs typeface="Times New Roman" pitchFamily="18" charset="0"/>
                        </a:rPr>
                        <a:t>社会的影響が</a:t>
                      </a:r>
                    </a:p>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chemeClr val="tx1"/>
                          </a:solidFill>
                          <a:effectLst/>
                          <a:latin typeface="Century" pitchFamily="18" charset="0"/>
                          <a:ea typeface="HGP創英角ｺﾞｼｯｸUB" pitchFamily="50" charset="-128"/>
                          <a:cs typeface="Times New Roman" pitchFamily="18" charset="0"/>
                        </a:rPr>
                        <a:t>ほとんど無いシステム</a:t>
                      </a:r>
                      <a:endParaRPr kumimoji="1" lang="ja-JP" altLang="en-US" sz="1800" b="0" i="0" u="none" strike="noStrike" cap="none" normalizeH="0" baseline="0" dirty="0">
                        <a:ln>
                          <a:noFill/>
                        </a:ln>
                        <a:solidFill>
                          <a:schemeClr val="tx1"/>
                        </a:solidFill>
                        <a:effectLst/>
                        <a:latin typeface="Times New Roman" pitchFamily="18" charset="0"/>
                        <a:ea typeface="HGP創英角ｺﾞｼｯｸUB" pitchFamily="50" charset="-128"/>
                        <a:cs typeface="Times New Roman" pitchFamily="18" charset="0"/>
                      </a:endParaRPr>
                    </a:p>
                  </a:txBody>
                  <a:tcPr marL="78000" marR="78000" marT="46781" marB="4678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a:ln>
                            <a:noFill/>
                          </a:ln>
                          <a:solidFill>
                            <a:schemeClr val="tx1"/>
                          </a:solidFill>
                          <a:effectLst/>
                          <a:latin typeface="Century" pitchFamily="18" charset="0"/>
                          <a:ea typeface="HGP創英角ｺﾞｼｯｸUB" pitchFamily="50" charset="-128"/>
                          <a:cs typeface="Times New Roman" pitchFamily="18" charset="0"/>
                        </a:rPr>
                        <a:t>社会的影響が</a:t>
                      </a:r>
                    </a:p>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a:ln>
                            <a:noFill/>
                          </a:ln>
                          <a:solidFill>
                            <a:schemeClr val="tx1"/>
                          </a:solidFill>
                          <a:effectLst/>
                          <a:latin typeface="Century" pitchFamily="18" charset="0"/>
                          <a:ea typeface="HGP創英角ｺﾞｼｯｸUB" pitchFamily="50" charset="-128"/>
                          <a:cs typeface="Times New Roman" pitchFamily="18" charset="0"/>
                        </a:rPr>
                        <a:t>限定されるシステム</a:t>
                      </a:r>
                      <a:endParaRPr kumimoji="1" lang="ja-JP" altLang="en-US" sz="1800" b="0" i="0" u="none" strike="noStrike" cap="none" normalizeH="0" baseline="0">
                        <a:ln>
                          <a:noFill/>
                        </a:ln>
                        <a:solidFill>
                          <a:schemeClr val="tx1"/>
                        </a:solidFill>
                        <a:effectLst/>
                        <a:latin typeface="Times New Roman" pitchFamily="18" charset="0"/>
                        <a:ea typeface="HGP創英角ｺﾞｼｯｸUB" pitchFamily="50" charset="-128"/>
                        <a:cs typeface="Times New Roman" pitchFamily="18" charset="0"/>
                      </a:endParaRPr>
                    </a:p>
                    <a:p>
                      <a:pPr marL="0" marR="0" lvl="0" indent="0" algn="l" defTabSz="914400" rtl="0" eaLnBrk="1" fontAlgn="ctr" latinLnBrk="0" hangingPunct="1">
                        <a:lnSpc>
                          <a:spcPct val="95000"/>
                        </a:lnSpc>
                        <a:spcBef>
                          <a:spcPct val="20000"/>
                        </a:spcBef>
                        <a:spcAft>
                          <a:spcPct val="10000"/>
                        </a:spcAft>
                        <a:buClr>
                          <a:schemeClr val="bg1"/>
                        </a:buClr>
                        <a:buSzTx/>
                        <a:buFontTx/>
                        <a:buNone/>
                        <a:tabLst/>
                      </a:pPr>
                      <a:endParaRPr kumimoji="1" lang="en-US" altLang="ja-JP" sz="1600" b="0" i="0" u="none" strike="noStrike" cap="none" normalizeH="0" baseline="0" dirty="0">
                        <a:ln>
                          <a:noFill/>
                        </a:ln>
                        <a:solidFill>
                          <a:srgbClr val="131A1F"/>
                        </a:solidFill>
                        <a:effectLst/>
                        <a:latin typeface="Century" pitchFamily="18" charset="0"/>
                        <a:ea typeface="HGP創英角ｺﾞｼｯｸUB" pitchFamily="50" charset="-128"/>
                        <a:cs typeface="Times New Roman" pitchFamily="18" charset="0"/>
                      </a:endParaRPr>
                    </a:p>
                  </a:txBody>
                  <a:tcPr marL="78000" marR="78000" marT="46781" marB="4678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chemeClr val="tx1"/>
                          </a:solidFill>
                          <a:effectLst/>
                          <a:latin typeface="Century" pitchFamily="18" charset="0"/>
                          <a:ea typeface="HGP創英角ｺﾞｼｯｸUB" pitchFamily="50" charset="-128"/>
                          <a:cs typeface="Times New Roman" pitchFamily="18" charset="0"/>
                        </a:rPr>
                        <a:t>社会的影響が</a:t>
                      </a:r>
                    </a:p>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chemeClr val="tx1"/>
                          </a:solidFill>
                          <a:effectLst/>
                          <a:latin typeface="Century" pitchFamily="18" charset="0"/>
                          <a:ea typeface="HGP創英角ｺﾞｼｯｸUB" pitchFamily="50" charset="-128"/>
                          <a:cs typeface="Times New Roman" pitchFamily="18" charset="0"/>
                        </a:rPr>
                        <a:t>極めて大きいシステム</a:t>
                      </a:r>
                      <a:endParaRPr kumimoji="1" lang="ja-JP" altLang="en-US" sz="1800" b="0" i="0" u="none" strike="noStrike" cap="none" normalizeH="0" baseline="0" dirty="0">
                        <a:ln>
                          <a:noFill/>
                        </a:ln>
                        <a:solidFill>
                          <a:schemeClr val="tx1"/>
                        </a:solidFill>
                        <a:effectLst/>
                        <a:latin typeface="Times New Roman" pitchFamily="18" charset="0"/>
                        <a:ea typeface="HGP創英角ｺﾞｼｯｸUB" pitchFamily="50" charset="-128"/>
                        <a:cs typeface="Times New Roman" pitchFamily="18" charset="0"/>
                      </a:endParaRPr>
                    </a:p>
                    <a:p>
                      <a:pPr marL="0" marR="0" lvl="0" indent="0" algn="l" defTabSz="914400" rtl="0" eaLnBrk="1" fontAlgn="ctr" latinLnBrk="0" hangingPunct="1">
                        <a:lnSpc>
                          <a:spcPct val="95000"/>
                        </a:lnSpc>
                        <a:spcBef>
                          <a:spcPct val="20000"/>
                        </a:spcBef>
                        <a:spcAft>
                          <a:spcPct val="10000"/>
                        </a:spcAft>
                        <a:buClr>
                          <a:schemeClr val="bg1"/>
                        </a:buClr>
                        <a:buSzTx/>
                        <a:buFontTx/>
                        <a:buNone/>
                        <a:tabLst/>
                      </a:pPr>
                      <a:endParaRPr kumimoji="1" lang="en-US" altLang="ja-JP" sz="1600" b="0" i="0" u="none" strike="noStrike" cap="none" normalizeH="0" baseline="0" dirty="0">
                        <a:ln>
                          <a:noFill/>
                        </a:ln>
                        <a:solidFill>
                          <a:srgbClr val="131A1F"/>
                        </a:solidFill>
                        <a:effectLst/>
                        <a:latin typeface="Century" pitchFamily="18" charset="0"/>
                        <a:ea typeface="HGP創英角ｺﾞｼｯｸUB" pitchFamily="50" charset="-128"/>
                        <a:cs typeface="Times New Roman" pitchFamily="18" charset="0"/>
                      </a:endParaRPr>
                    </a:p>
                  </a:txBody>
                  <a:tcPr marL="78000" marR="78000" marT="46781" marB="46781" horzOverflow="overflow">
                    <a:lnL w="1270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2501">
                <a:tc>
                  <a:txBody>
                    <a:bodyPr/>
                    <a:lstStyle/>
                    <a:p>
                      <a:pPr marL="0" marR="0" lvl="0" indent="0" algn="ctr" defTabSz="914400" rtl="0" eaLnBrk="1" fontAlgn="ctr" latinLnBrk="0" hangingPunct="1">
                        <a:lnSpc>
                          <a:spcPct val="95000"/>
                        </a:lnSpc>
                        <a:spcBef>
                          <a:spcPct val="20000"/>
                        </a:spcBef>
                        <a:spcAft>
                          <a:spcPct val="10000"/>
                        </a:spcAft>
                        <a:buClr>
                          <a:schemeClr val="bg1"/>
                        </a:buClr>
                        <a:buSzTx/>
                        <a:buFontTx/>
                        <a:buNone/>
                        <a:tabLst/>
                      </a:pPr>
                      <a:r>
                        <a:rPr kumimoji="1" lang="ja-JP" altLang="en-US" sz="1600" b="0" i="0" u="none" strike="noStrike" cap="none" normalizeH="0" baseline="0" dirty="0">
                          <a:ln>
                            <a:noFill/>
                          </a:ln>
                          <a:solidFill>
                            <a:schemeClr val="tx1"/>
                          </a:solidFill>
                          <a:effectLst/>
                          <a:latin typeface="ＭＳ 明朝" charset="-128"/>
                          <a:ea typeface="HGP創英角ｺﾞｼｯｸUB" pitchFamily="50" charset="-128"/>
                          <a:cs typeface="Times New Roman" pitchFamily="18" charset="0"/>
                        </a:rPr>
                        <a:t>モデルシステムの概要</a:t>
                      </a:r>
                    </a:p>
                    <a:p>
                      <a:pPr marL="0" marR="0" lvl="0" indent="0" algn="ctr" defTabSz="914400" rtl="0" eaLnBrk="1" fontAlgn="ctr" latinLnBrk="0" hangingPunct="1">
                        <a:lnSpc>
                          <a:spcPct val="95000"/>
                        </a:lnSpc>
                        <a:spcBef>
                          <a:spcPct val="20000"/>
                        </a:spcBef>
                        <a:spcAft>
                          <a:spcPct val="10000"/>
                        </a:spcAft>
                        <a:buClr>
                          <a:schemeClr val="bg1"/>
                        </a:buClr>
                        <a:buSzTx/>
                        <a:buFontTx/>
                        <a:buNone/>
                        <a:tabLst/>
                      </a:pPr>
                      <a:endParaRPr kumimoji="1" lang="en-US" altLang="ja-JP" sz="1600" b="0" i="0" u="none" strike="noStrike" cap="none" normalizeH="0" baseline="0" dirty="0">
                        <a:ln>
                          <a:noFill/>
                        </a:ln>
                        <a:solidFill>
                          <a:schemeClr val="tx1"/>
                        </a:solidFill>
                        <a:effectLst/>
                        <a:latin typeface="Times New Roman" pitchFamily="18" charset="0"/>
                        <a:ea typeface="HGP創英角ｺﾞｼｯｸUB" pitchFamily="50" charset="-128"/>
                        <a:cs typeface="Times New Roman" pitchFamily="18" charset="0"/>
                      </a:endParaRPr>
                    </a:p>
                  </a:txBody>
                  <a:tcPr marL="78000" marR="78000" marT="46781" marB="46781" anchor="ctr" horzOverflow="overflow">
                    <a:lnL w="381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chemeClr val="tx1"/>
                          </a:solidFill>
                          <a:effectLst/>
                          <a:latin typeface="Century" pitchFamily="18" charset="0"/>
                          <a:ea typeface="HGP創英角ｺﾞｼｯｸUB" pitchFamily="50" charset="-128"/>
                          <a:cs typeface="Times New Roman" pitchFamily="18" charset="0"/>
                        </a:rPr>
                        <a:t>企業の特定部門が比較的限られた範囲で利用しているシステムで、機能が低下または利用不可な状態になった場合、利用部門では大きな影響があるが、その他には影響しないもの。</a:t>
                      </a:r>
                    </a:p>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chemeClr val="tx1"/>
                          </a:solidFill>
                          <a:effectLst/>
                          <a:latin typeface="Century" pitchFamily="18" charset="0"/>
                          <a:ea typeface="HGP創英角ｺﾞｼｯｸUB" pitchFamily="50" charset="-128"/>
                          <a:cs typeface="Times New Roman" pitchFamily="18" charset="0"/>
                        </a:rPr>
                        <a:t>ここでは、ごく小規模のインターネット公開システムを想定している。</a:t>
                      </a:r>
                      <a:endParaRPr kumimoji="1" lang="ja-JP" altLang="en-US" sz="1800" b="0" i="0" u="none" strike="noStrike" cap="none" normalizeH="0" baseline="0" dirty="0">
                        <a:ln>
                          <a:noFill/>
                        </a:ln>
                        <a:solidFill>
                          <a:schemeClr val="tx1"/>
                        </a:solidFill>
                        <a:effectLst/>
                        <a:latin typeface="Times New Roman" pitchFamily="18" charset="0"/>
                        <a:ea typeface="HGP創英角ｺﾞｼｯｸUB" pitchFamily="50" charset="-128"/>
                        <a:cs typeface="Times New Roman" pitchFamily="18" charset="0"/>
                      </a:endParaRPr>
                    </a:p>
                  </a:txBody>
                  <a:tcPr marL="78000" marR="78000" marT="46781" marB="4678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rgbClr val="131A1F"/>
                          </a:solidFill>
                          <a:effectLst/>
                          <a:latin typeface="Century" pitchFamily="18" charset="0"/>
                          <a:ea typeface="HGP創英角ｺﾞｼｯｸUB" pitchFamily="50" charset="-128"/>
                          <a:cs typeface="Times New Roman" pitchFamily="18" charset="0"/>
                        </a:rPr>
                        <a:t>企業活動の基盤となるシステムで、その機能が低下または利用不可能な状態に陥った場合、当該企業活動に多大の影響を及ぼすと共に取引先や顧客等の外部利用者にも影響を及ぼすもの。</a:t>
                      </a:r>
                    </a:p>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rgbClr val="131A1F"/>
                          </a:solidFill>
                          <a:effectLst/>
                          <a:latin typeface="Century" pitchFamily="18" charset="0"/>
                          <a:ea typeface="HGP創英角ｺﾞｼｯｸUB" pitchFamily="50" charset="-128"/>
                          <a:cs typeface="Times New Roman" pitchFamily="18" charset="0"/>
                        </a:rPr>
                        <a:t>ここでは、企業内のネットワークに限定した基幹システムを想定している。</a:t>
                      </a:r>
                    </a:p>
                  </a:txBody>
                  <a:tcPr marL="78000" marR="78000" marT="46781" marB="4678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rgbClr val="131A1F"/>
                          </a:solidFill>
                          <a:effectLst/>
                          <a:latin typeface="Times New Roman" pitchFamily="18" charset="0"/>
                          <a:ea typeface="HGP創英角ｺﾞｼｯｸUB" pitchFamily="50" charset="-128"/>
                          <a:cs typeface="Times New Roman" pitchFamily="18" charset="0"/>
                        </a:rPr>
                        <a:t>国民生活・社会経済活動の基盤となるシステムで、その機能が低下または利用不可能な状態に陥った場合、国民生活・社会経済活動に多大な影響を与えるもの。</a:t>
                      </a:r>
                    </a:p>
                    <a:p>
                      <a:pPr marL="0" marR="0" lvl="0" indent="0" algn="l" defTabSz="914400" rtl="0" eaLnBrk="1" fontAlgn="ctr" latinLnBrk="0" hangingPunct="1">
                        <a:lnSpc>
                          <a:spcPct val="95000"/>
                        </a:lnSpc>
                        <a:spcBef>
                          <a:spcPct val="20000"/>
                        </a:spcBef>
                        <a:spcAft>
                          <a:spcPct val="10000"/>
                        </a:spcAft>
                        <a:buClr>
                          <a:schemeClr val="bg1"/>
                        </a:buClr>
                        <a:buSzTx/>
                        <a:buFontTx/>
                        <a:buNone/>
                        <a:tabLst/>
                      </a:pPr>
                      <a:r>
                        <a:rPr kumimoji="1" lang="ja-JP" altLang="en-US" sz="1800" b="0" i="0" u="none" strike="noStrike" cap="none" normalizeH="0" baseline="0" dirty="0">
                          <a:ln>
                            <a:noFill/>
                          </a:ln>
                          <a:solidFill>
                            <a:srgbClr val="131A1F"/>
                          </a:solidFill>
                          <a:effectLst/>
                          <a:latin typeface="Times New Roman" pitchFamily="18" charset="0"/>
                          <a:ea typeface="HGP創英角ｺﾞｼｯｸUB" pitchFamily="50" charset="-128"/>
                          <a:cs typeface="Times New Roman" pitchFamily="18" charset="0"/>
                        </a:rPr>
                        <a:t>ここでは、不特定多数の人が利用するインフラシステムを想定している。</a:t>
                      </a:r>
                      <a:endParaRPr kumimoji="1" lang="ja-JP" altLang="en-US" sz="1800" b="0" i="0" u="none" strike="noStrike" cap="none" normalizeH="0" baseline="0" dirty="0">
                        <a:ln>
                          <a:noFill/>
                        </a:ln>
                        <a:solidFill>
                          <a:srgbClr val="131A1F"/>
                        </a:solidFill>
                        <a:effectLst/>
                        <a:latin typeface="Century" pitchFamily="18" charset="0"/>
                        <a:ea typeface="HGP創英角ｺﾞｼｯｸUB" pitchFamily="50" charset="-128"/>
                        <a:cs typeface="Times New Roman" pitchFamily="18" charset="0"/>
                      </a:endParaRPr>
                    </a:p>
                  </a:txBody>
                  <a:tcPr marL="78000" marR="78000" marT="46781" marB="46781" horzOverflow="overflow">
                    <a:lnL w="1270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pSp>
        <p:nvGrpSpPr>
          <p:cNvPr id="81942" name="Group 69"/>
          <p:cNvGrpSpPr>
            <a:grpSpLocks/>
          </p:cNvGrpSpPr>
          <p:nvPr/>
        </p:nvGrpSpPr>
        <p:grpSpPr bwMode="auto">
          <a:xfrm>
            <a:off x="2254250" y="2260600"/>
            <a:ext cx="857250" cy="792163"/>
            <a:chOff x="1383" y="1350"/>
            <a:chExt cx="540" cy="499"/>
          </a:xfrm>
        </p:grpSpPr>
        <p:pic>
          <p:nvPicPr>
            <p:cNvPr id="81961" name="Picture 23"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1681" y="1586"/>
              <a:ext cx="242"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62" name="Picture 5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83" y="1350"/>
              <a:ext cx="313" cy="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grpSp>
      <p:grpSp>
        <p:nvGrpSpPr>
          <p:cNvPr id="81943" name="Group 73"/>
          <p:cNvGrpSpPr>
            <a:grpSpLocks/>
          </p:cNvGrpSpPr>
          <p:nvPr/>
        </p:nvGrpSpPr>
        <p:grpSpPr bwMode="auto">
          <a:xfrm>
            <a:off x="4362450" y="2260600"/>
            <a:ext cx="1247775" cy="790575"/>
            <a:chOff x="2748" y="1351"/>
            <a:chExt cx="786" cy="498"/>
          </a:xfrm>
        </p:grpSpPr>
        <p:pic>
          <p:nvPicPr>
            <p:cNvPr id="81957" name="Picture 26"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3291" y="1599"/>
              <a:ext cx="24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58" name="Picture 5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8" y="1351"/>
              <a:ext cx="312"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81959" name="Picture 28"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3291" y="1384"/>
              <a:ext cx="24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60" name="Picture 5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4" y="1351"/>
              <a:ext cx="312"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grpSp>
      <p:grpSp>
        <p:nvGrpSpPr>
          <p:cNvPr id="81944" name="Group 77"/>
          <p:cNvGrpSpPr>
            <a:grpSpLocks/>
          </p:cNvGrpSpPr>
          <p:nvPr/>
        </p:nvGrpSpPr>
        <p:grpSpPr bwMode="auto">
          <a:xfrm>
            <a:off x="6554788" y="2201863"/>
            <a:ext cx="2392362" cy="914400"/>
            <a:chOff x="4129" y="1273"/>
            <a:chExt cx="1507" cy="576"/>
          </a:xfrm>
        </p:grpSpPr>
        <p:sp>
          <p:nvSpPr>
            <p:cNvPr id="81948" name="Line 31"/>
            <p:cNvSpPr>
              <a:spLocks noChangeShapeType="1"/>
            </p:cNvSpPr>
            <p:nvPr/>
          </p:nvSpPr>
          <p:spPr bwMode="gray">
            <a:xfrm flipV="1">
              <a:off x="4853" y="1590"/>
              <a:ext cx="71" cy="0"/>
            </a:xfrm>
            <a:prstGeom prst="line">
              <a:avLst/>
            </a:prstGeom>
            <a:noFill/>
            <a:ln w="38100">
              <a:solidFill>
                <a:srgbClr val="505050"/>
              </a:solidFill>
              <a:round/>
              <a:headEnd/>
              <a:tailEnd/>
            </a:ln>
            <a:extLst>
              <a:ext uri="{909E8E84-426E-40DD-AFC4-6F175D3DCCD1}">
                <a14:hiddenFill xmlns:a14="http://schemas.microsoft.com/office/drawing/2010/main">
                  <a:noFill/>
                </a14:hiddenFill>
              </a:ext>
            </a:extLst>
          </p:spPr>
          <p:txBody>
            <a:bodyPr anchor="ctr"/>
            <a:lstStyle/>
            <a:p>
              <a:endParaRPr lang="ja-JP" altLang="en-US"/>
            </a:p>
          </p:txBody>
        </p:sp>
        <p:pic>
          <p:nvPicPr>
            <p:cNvPr id="81949" name="Picture 6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96" y="1274"/>
              <a:ext cx="312"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81950" name="Picture 6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29" y="1351"/>
              <a:ext cx="312"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81951" name="Picture 34"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4598" y="1587"/>
              <a:ext cx="24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52" name="Picture 35"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4598" y="1363"/>
              <a:ext cx="24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53" name="Picture 6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92" y="1273"/>
              <a:ext cx="312"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81954" name="Picture 6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24" y="1350"/>
              <a:ext cx="312"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pic>
          <p:nvPicPr>
            <p:cNvPr id="81955" name="Picture 38"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5393" y="1586"/>
              <a:ext cx="24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56" name="Picture 39"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5393" y="1362"/>
              <a:ext cx="24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1945" name="AutoShape 44"/>
          <p:cNvSpPr>
            <a:spLocks noChangeArrowheads="1"/>
          </p:cNvSpPr>
          <p:nvPr/>
        </p:nvSpPr>
        <p:spPr bwMode="gray">
          <a:xfrm>
            <a:off x="3475038" y="1576388"/>
            <a:ext cx="2773362" cy="4484687"/>
          </a:xfrm>
          <a:prstGeom prst="roundRect">
            <a:avLst>
              <a:gd name="adj" fmla="val 9852"/>
            </a:avLst>
          </a:prstGeom>
          <a:noFill/>
          <a:ln w="76200">
            <a:solidFill>
              <a:srgbClr val="BF313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81947"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4.1.2</a:t>
            </a:r>
            <a:r>
              <a:rPr lang="ja-JP" altLang="en-US" sz="2600" b="1">
                <a:solidFill>
                  <a:schemeClr val="tx2"/>
                </a:solidFill>
                <a:latin typeface="HGPｺﾞｼｯｸM" panose="020B0600000000000000" pitchFamily="50" charset="-128"/>
                <a:ea typeface="HGPｺﾞｼｯｸM" panose="020B0600000000000000" pitchFamily="50" charset="-128"/>
              </a:rPr>
              <a:t>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(1)</a:t>
            </a:r>
            <a:r>
              <a:rPr lang="ja-JP" altLang="en-US" sz="2600" b="1">
                <a:solidFill>
                  <a:schemeClr val="tx2"/>
                </a:solidFill>
                <a:latin typeface="HGPｺﾞｼｯｸM" panose="020B0600000000000000" pitchFamily="50" charset="-128"/>
                <a:ea typeface="HGPｺﾞｼｯｸM" panose="020B0600000000000000" pitchFamily="50" charset="-128"/>
              </a:rPr>
              <a:t>段階①：モデルシステムの選択</a:t>
            </a:r>
            <a:r>
              <a:rPr lang="en-US" altLang="ja-JP" sz="2600" b="1">
                <a:solidFill>
                  <a:schemeClr val="tx2"/>
                </a:solidFill>
                <a:latin typeface="HGPｺﾞｼｯｸM" panose="020B0600000000000000" pitchFamily="50" charset="-128"/>
                <a:ea typeface="HGPｺﾞｼｯｸM" panose="020B0600000000000000" pitchFamily="50" charset="-128"/>
              </a:rPr>
              <a:t>(2/3)</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27"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3"/>
          <p:cNvSpPr>
            <a:spLocks noGrp="1" noChangeArrowheads="1"/>
          </p:cNvSpPr>
          <p:nvPr>
            <p:ph type="body" idx="4294967295"/>
          </p:nvPr>
        </p:nvSpPr>
        <p:spPr>
          <a:xfrm>
            <a:off x="0" y="844550"/>
            <a:ext cx="9255125" cy="738188"/>
          </a:xfrm>
        </p:spPr>
        <p:txBody>
          <a:bodyPr lIns="0" tIns="0" rIns="0" bIns="0">
            <a:spAutoFit/>
          </a:bodyPr>
          <a:lstStyle/>
          <a:p>
            <a:pPr marL="277813" indent="-185738"/>
            <a:r>
              <a:rPr lang="ja-JP" altLang="en-US">
                <a:latin typeface="HGPｺﾞｼｯｸM" panose="020B0600000000000000" pitchFamily="50" charset="-128"/>
                <a:ea typeface="HGPｺﾞｼｯｸM" panose="020B0600000000000000" pitchFamily="50" charset="-128"/>
              </a:rPr>
              <a:t>段階①</a:t>
            </a:r>
            <a:r>
              <a:rPr lang="en-US" altLang="ja-JP">
                <a:latin typeface="HGPｺﾞｼｯｸM" panose="020B0600000000000000" pitchFamily="50" charset="-128"/>
                <a:ea typeface="HGPｺﾞｼｯｸM" panose="020B0600000000000000" pitchFamily="50" charset="-128"/>
              </a:rPr>
              <a:t>-3</a:t>
            </a:r>
            <a:r>
              <a:rPr lang="ja-JP" altLang="en-US">
                <a:latin typeface="HGPｺﾞｼｯｸM" panose="020B0600000000000000" pitchFamily="50" charset="-128"/>
                <a:ea typeface="HGPｺﾞｼｯｸM" panose="020B0600000000000000" pitchFamily="50" charset="-128"/>
              </a:rPr>
              <a:t>：想定システム（受発注システム）とモデルシステムシートの</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　　　　　　　</a:t>
            </a:r>
            <a:r>
              <a:rPr lang="en-US" altLang="ja-JP">
                <a:latin typeface="HGPｺﾞｼｯｸM" panose="020B0600000000000000" pitchFamily="50" charset="-128"/>
                <a:ea typeface="HGPｺﾞｼｯｸM" panose="020B0600000000000000" pitchFamily="50" charset="-128"/>
              </a:rPr>
              <a:t>16</a:t>
            </a:r>
            <a:r>
              <a:rPr lang="ja-JP" altLang="en-US">
                <a:latin typeface="HGPｺﾞｼｯｸM" panose="020B0600000000000000" pitchFamily="50" charset="-128"/>
                <a:ea typeface="HGPｺﾞｼｯｸM" panose="020B0600000000000000" pitchFamily="50" charset="-128"/>
              </a:rPr>
              <a:t>の特徴を比較</a:t>
            </a:r>
          </a:p>
        </p:txBody>
      </p:sp>
      <p:sp>
        <p:nvSpPr>
          <p:cNvPr id="83971" name="AutoShape 6"/>
          <p:cNvSpPr>
            <a:spLocks noChangeArrowheads="1"/>
          </p:cNvSpPr>
          <p:nvPr/>
        </p:nvSpPr>
        <p:spPr bwMode="auto">
          <a:xfrm>
            <a:off x="758825" y="1662113"/>
            <a:ext cx="2722563" cy="457200"/>
          </a:xfrm>
          <a:prstGeom prst="roundRect">
            <a:avLst>
              <a:gd name="adj" fmla="val 16667"/>
            </a:avLst>
          </a:prstGeom>
          <a:solidFill>
            <a:srgbClr val="3D8347"/>
          </a:solidFill>
          <a:ln w="57150" cmpd="thinThick" algn="ctr">
            <a:solidFill>
              <a:srgbClr val="67B973"/>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lnSpc>
                <a:spcPct val="80000"/>
              </a:lnSpc>
              <a:spcBef>
                <a:spcPct val="0"/>
              </a:spcBef>
              <a:buClrTx/>
              <a:buFontTx/>
              <a:buNone/>
            </a:pPr>
            <a:r>
              <a:rPr lang="ja-JP" altLang="en-US" b="1">
                <a:solidFill>
                  <a:schemeClr val="bg1"/>
                </a:solidFill>
                <a:latin typeface="HGP創英角ｺﾞｼｯｸUB" panose="020B0900000000000000" pitchFamily="50" charset="-128"/>
                <a:ea typeface="ＭＳ ゴシック" panose="020B0609070205080204" pitchFamily="49" charset="-128"/>
              </a:rPr>
              <a:t>想定システム</a:t>
            </a:r>
          </a:p>
        </p:txBody>
      </p:sp>
      <p:sp>
        <p:nvSpPr>
          <p:cNvPr id="83972" name="AutoShape 7"/>
          <p:cNvSpPr>
            <a:spLocks noChangeArrowheads="1"/>
          </p:cNvSpPr>
          <p:nvPr/>
        </p:nvSpPr>
        <p:spPr bwMode="blackWhite">
          <a:xfrm>
            <a:off x="411163" y="2306638"/>
            <a:ext cx="3430587" cy="466725"/>
          </a:xfrm>
          <a:prstGeom prst="roundRect">
            <a:avLst>
              <a:gd name="adj" fmla="val 16667"/>
            </a:avLst>
          </a:prstGeom>
          <a:solidFill>
            <a:srgbClr val="A9D7B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システムダウンは避けたい</a:t>
            </a:r>
          </a:p>
        </p:txBody>
      </p:sp>
      <p:pic>
        <p:nvPicPr>
          <p:cNvPr id="83973" name="Picture 8" descr="会議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3178175" y="4371975"/>
            <a:ext cx="2659063" cy="136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4" name="AutoShape 9"/>
          <p:cNvSpPr>
            <a:spLocks noChangeArrowheads="1"/>
          </p:cNvSpPr>
          <p:nvPr/>
        </p:nvSpPr>
        <p:spPr bwMode="gray">
          <a:xfrm>
            <a:off x="561975" y="5767388"/>
            <a:ext cx="8178800" cy="725487"/>
          </a:xfrm>
          <a:prstGeom prst="roundRect">
            <a:avLst>
              <a:gd name="adj" fmla="val 16667"/>
            </a:avLst>
          </a:prstGeom>
          <a:solidFill>
            <a:srgbClr val="AA2C2C"/>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a:solidFill>
                  <a:schemeClr val="bg1"/>
                </a:solidFill>
                <a:latin typeface="HGP創英角ｺﾞｼｯｸUB" panose="020B0900000000000000" pitchFamily="50" charset="-128"/>
                <a:ea typeface="ＭＳ ゴシック" panose="020B0609070205080204" pitchFamily="49" charset="-128"/>
              </a:rPr>
              <a:t>「社会的影響が限定されるシステム」が一番近い</a:t>
            </a:r>
          </a:p>
        </p:txBody>
      </p:sp>
      <p:sp>
        <p:nvSpPr>
          <p:cNvPr id="83975" name="Text Box 10"/>
          <p:cNvSpPr txBox="1">
            <a:spLocks noChangeArrowheads="1"/>
          </p:cNvSpPr>
          <p:nvPr/>
        </p:nvSpPr>
        <p:spPr bwMode="gray">
          <a:xfrm>
            <a:off x="6710363" y="4495800"/>
            <a:ext cx="488950"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vert="eaVert"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a:t>
            </a:r>
          </a:p>
        </p:txBody>
      </p:sp>
      <p:sp>
        <p:nvSpPr>
          <p:cNvPr id="83976" name="AutoShape 11"/>
          <p:cNvSpPr>
            <a:spLocks noChangeArrowheads="1"/>
          </p:cNvSpPr>
          <p:nvPr/>
        </p:nvSpPr>
        <p:spPr bwMode="gray">
          <a:xfrm>
            <a:off x="3948113" y="2916238"/>
            <a:ext cx="1247775" cy="1008062"/>
          </a:xfrm>
          <a:prstGeom prst="leftRightArrow">
            <a:avLst>
              <a:gd name="adj1" fmla="val 61889"/>
              <a:gd name="adj2" fmla="val 22911"/>
            </a:avLst>
          </a:prstGeom>
          <a:solidFill>
            <a:srgbClr val="FF9900"/>
          </a:solidFill>
          <a:ln w="28575" algn="ctr">
            <a:solidFill>
              <a:srgbClr val="131A1F"/>
            </a:solidFill>
            <a:miter lim="800000"/>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3200">
                <a:solidFill>
                  <a:srgbClr val="131A1F"/>
                </a:solidFill>
                <a:latin typeface="HGP創英角ｺﾞｼｯｸUB" panose="020B0900000000000000" pitchFamily="50" charset="-128"/>
                <a:ea typeface="ＭＳ ゴシック" panose="020B0609070205080204" pitchFamily="49" charset="-128"/>
              </a:rPr>
              <a:t>比較</a:t>
            </a:r>
          </a:p>
        </p:txBody>
      </p:sp>
      <p:sp>
        <p:nvSpPr>
          <p:cNvPr id="83977" name="AutoShape 12"/>
          <p:cNvSpPr>
            <a:spLocks noChangeArrowheads="1"/>
          </p:cNvSpPr>
          <p:nvPr/>
        </p:nvSpPr>
        <p:spPr bwMode="blackWhite">
          <a:xfrm>
            <a:off x="411163" y="2894013"/>
            <a:ext cx="3430587" cy="466725"/>
          </a:xfrm>
          <a:prstGeom prst="roundRect">
            <a:avLst>
              <a:gd name="adj" fmla="val 16667"/>
            </a:avLst>
          </a:prstGeom>
          <a:solidFill>
            <a:srgbClr val="A9D7B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障害時は</a:t>
            </a:r>
            <a:r>
              <a:rPr lang="en-US" altLang="ja-JP" sz="2000">
                <a:solidFill>
                  <a:srgbClr val="131A1F"/>
                </a:solidFill>
                <a:latin typeface="HGP創英角ｺﾞｼｯｸUB" panose="020B0900000000000000" pitchFamily="50" charset="-128"/>
                <a:ea typeface="ＭＳ ゴシック" panose="020B0609070205080204" pitchFamily="49" charset="-128"/>
              </a:rPr>
              <a:t>6</a:t>
            </a:r>
            <a:r>
              <a:rPr lang="ja-JP" altLang="en-US" sz="2000">
                <a:solidFill>
                  <a:srgbClr val="131A1F"/>
                </a:solidFill>
                <a:latin typeface="HGP創英角ｺﾞｼｯｸUB" panose="020B0900000000000000" pitchFamily="50" charset="-128"/>
                <a:ea typeface="ＭＳ ゴシック" panose="020B0609070205080204" pitchFamily="49" charset="-128"/>
              </a:rPr>
              <a:t>時間以内に復旧</a:t>
            </a:r>
          </a:p>
        </p:txBody>
      </p:sp>
      <p:sp>
        <p:nvSpPr>
          <p:cNvPr id="83978" name="AutoShape 13"/>
          <p:cNvSpPr>
            <a:spLocks noChangeArrowheads="1"/>
          </p:cNvSpPr>
          <p:nvPr/>
        </p:nvSpPr>
        <p:spPr bwMode="blackWhite">
          <a:xfrm>
            <a:off x="411163" y="3482975"/>
            <a:ext cx="3430587" cy="466725"/>
          </a:xfrm>
          <a:prstGeom prst="roundRect">
            <a:avLst>
              <a:gd name="adj" fmla="val 16667"/>
            </a:avLst>
          </a:prstGeom>
          <a:solidFill>
            <a:srgbClr val="A9D7B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被災時は</a:t>
            </a:r>
            <a:r>
              <a:rPr lang="en-US" altLang="ja-JP" sz="2000">
                <a:solidFill>
                  <a:srgbClr val="131A1F"/>
                </a:solidFill>
                <a:latin typeface="HGP創英角ｺﾞｼｯｸUB" panose="020B0900000000000000" pitchFamily="50" charset="-128"/>
                <a:ea typeface="ＭＳ ゴシック" panose="020B0609070205080204" pitchFamily="49" charset="-128"/>
              </a:rPr>
              <a:t>1</a:t>
            </a:r>
            <a:r>
              <a:rPr lang="ja-JP" altLang="en-US" sz="2000">
                <a:solidFill>
                  <a:srgbClr val="131A1F"/>
                </a:solidFill>
                <a:latin typeface="HGP創英角ｺﾞｼｯｸUB" panose="020B0900000000000000" pitchFamily="50" charset="-128"/>
                <a:ea typeface="ＭＳ ゴシック" panose="020B0609070205080204" pitchFamily="49" charset="-128"/>
              </a:rPr>
              <a:t>週間以内で復旧</a:t>
            </a:r>
          </a:p>
        </p:txBody>
      </p:sp>
      <p:sp>
        <p:nvSpPr>
          <p:cNvPr id="83979" name="AutoShape 14"/>
          <p:cNvSpPr>
            <a:spLocks noChangeArrowheads="1"/>
          </p:cNvSpPr>
          <p:nvPr/>
        </p:nvSpPr>
        <p:spPr bwMode="blackWhite">
          <a:xfrm>
            <a:off x="411163" y="4071938"/>
            <a:ext cx="3430587" cy="466725"/>
          </a:xfrm>
          <a:prstGeom prst="roundRect">
            <a:avLst>
              <a:gd name="adj" fmla="val 16667"/>
            </a:avLst>
          </a:prstGeom>
          <a:solidFill>
            <a:srgbClr val="A9D7B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発注の</a:t>
            </a:r>
            <a:r>
              <a:rPr lang="en-US" altLang="ja-JP" sz="2000">
                <a:solidFill>
                  <a:srgbClr val="131A1F"/>
                </a:solidFill>
                <a:latin typeface="HGP創英角ｺﾞｼｯｸUB" panose="020B0900000000000000" pitchFamily="50" charset="-128"/>
                <a:ea typeface="ＭＳ ゴシック" panose="020B0609070205080204" pitchFamily="49" charset="-128"/>
              </a:rPr>
              <a:t>95%</a:t>
            </a:r>
            <a:r>
              <a:rPr lang="ja-JP" altLang="en-US" sz="2000">
                <a:solidFill>
                  <a:srgbClr val="131A1F"/>
                </a:solidFill>
                <a:latin typeface="HGP創英角ｺﾞｼｯｸUB" panose="020B0900000000000000" pitchFamily="50" charset="-128"/>
                <a:ea typeface="ＭＳ ゴシック" panose="020B0609070205080204" pitchFamily="49" charset="-128"/>
              </a:rPr>
              <a:t>以上を</a:t>
            </a:r>
            <a:r>
              <a:rPr lang="en-US" altLang="ja-JP" sz="2000">
                <a:solidFill>
                  <a:srgbClr val="131A1F"/>
                </a:solidFill>
                <a:latin typeface="HGP創英角ｺﾞｼｯｸUB" panose="020B0900000000000000" pitchFamily="50" charset="-128"/>
                <a:ea typeface="ＭＳ ゴシック" panose="020B0609070205080204" pitchFamily="49" charset="-128"/>
              </a:rPr>
              <a:t>3</a:t>
            </a:r>
            <a:r>
              <a:rPr lang="ja-JP" altLang="en-US" sz="2000">
                <a:solidFill>
                  <a:srgbClr val="131A1F"/>
                </a:solidFill>
                <a:latin typeface="HGP創英角ｺﾞｼｯｸUB" panose="020B0900000000000000" pitchFamily="50" charset="-128"/>
                <a:ea typeface="ＭＳ ゴシック" panose="020B0609070205080204" pitchFamily="49" charset="-128"/>
              </a:rPr>
              <a:t>秒以内</a:t>
            </a:r>
          </a:p>
        </p:txBody>
      </p:sp>
      <p:sp>
        <p:nvSpPr>
          <p:cNvPr id="83980" name="Text Box 15"/>
          <p:cNvSpPr txBox="1">
            <a:spLocks noChangeArrowheads="1"/>
          </p:cNvSpPr>
          <p:nvPr/>
        </p:nvSpPr>
        <p:spPr bwMode="gray">
          <a:xfrm>
            <a:off x="1857375" y="4511675"/>
            <a:ext cx="488950"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vert="eaVert"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a:t>
            </a:r>
          </a:p>
        </p:txBody>
      </p:sp>
      <p:sp>
        <p:nvSpPr>
          <p:cNvPr id="83981" name="Text Box 16"/>
          <p:cNvSpPr txBox="1">
            <a:spLocks noChangeArrowheads="1"/>
          </p:cNvSpPr>
          <p:nvPr/>
        </p:nvSpPr>
        <p:spPr bwMode="gray">
          <a:xfrm>
            <a:off x="5502275" y="1662113"/>
            <a:ext cx="3121025" cy="457200"/>
          </a:xfrm>
          <a:prstGeom prst="rect">
            <a:avLst/>
          </a:prstGeom>
          <a:solidFill>
            <a:srgbClr val="103D7E"/>
          </a:solidFill>
          <a:ln w="57150" cmpd="thinThick" algn="ctr">
            <a:solidFill>
              <a:srgbClr val="3A73C6"/>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lnSpc>
                <a:spcPct val="80000"/>
              </a:lnSpc>
              <a:spcBef>
                <a:spcPct val="0"/>
              </a:spcBef>
              <a:buClrTx/>
              <a:buFontTx/>
              <a:buNone/>
            </a:pPr>
            <a:r>
              <a:rPr lang="ja-JP" altLang="en-US" b="1">
                <a:solidFill>
                  <a:schemeClr val="bg1"/>
                </a:solidFill>
                <a:latin typeface="HGP創英角ｺﾞｼｯｸUB" panose="020B0900000000000000" pitchFamily="50" charset="-128"/>
                <a:ea typeface="ＭＳ ゴシック" panose="020B0609070205080204" pitchFamily="49" charset="-128"/>
              </a:rPr>
              <a:t>モデルシステムシート</a:t>
            </a:r>
          </a:p>
        </p:txBody>
      </p:sp>
      <p:sp>
        <p:nvSpPr>
          <p:cNvPr id="83982" name="Rectangle 17"/>
          <p:cNvSpPr>
            <a:spLocks noChangeArrowheads="1"/>
          </p:cNvSpPr>
          <p:nvPr/>
        </p:nvSpPr>
        <p:spPr bwMode="gray">
          <a:xfrm>
            <a:off x="5313363" y="2306638"/>
            <a:ext cx="3638550" cy="644525"/>
          </a:xfrm>
          <a:prstGeom prst="rect">
            <a:avLst/>
          </a:prstGeom>
          <a:solidFill>
            <a:srgbClr val="99C0EF"/>
          </a:solidFill>
          <a:ln w="38100" algn="ctr">
            <a:solidFill>
              <a:srgbClr val="131A1F"/>
            </a:solidFill>
            <a:miter lim="800000"/>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稼働率</a:t>
            </a:r>
            <a:r>
              <a:rPr lang="en-US" altLang="ja-JP" sz="2000">
                <a:solidFill>
                  <a:srgbClr val="131A1F"/>
                </a:solidFill>
                <a:latin typeface="HGP創英角ｺﾞｼｯｸUB" panose="020B0900000000000000" pitchFamily="50" charset="-128"/>
                <a:ea typeface="ＭＳ ゴシック" panose="020B0609070205080204" pitchFamily="49" charset="-128"/>
              </a:rPr>
              <a:t>99.99%</a:t>
            </a:r>
            <a:br>
              <a:rPr lang="en-US" altLang="ja-JP" sz="2000">
                <a:solidFill>
                  <a:srgbClr val="131A1F"/>
                </a:solidFill>
                <a:latin typeface="HGP創英角ｺﾞｼｯｸUB" panose="020B0900000000000000" pitchFamily="50" charset="-128"/>
                <a:ea typeface="ＭＳ ゴシック" panose="020B0609070205080204" pitchFamily="49" charset="-128"/>
              </a:rPr>
            </a:br>
            <a:r>
              <a:rPr lang="ja-JP" altLang="en-US" sz="1600">
                <a:solidFill>
                  <a:srgbClr val="131A1F"/>
                </a:solidFill>
                <a:latin typeface="HGP創英角ｺﾞｼｯｸUB" panose="020B0900000000000000" pitchFamily="50" charset="-128"/>
                <a:ea typeface="ＭＳ ゴシック" panose="020B0609070205080204" pitchFamily="49" charset="-128"/>
              </a:rPr>
              <a:t>（年間停止許容時間　</a:t>
            </a:r>
            <a:r>
              <a:rPr lang="en-US" altLang="ja-JP" sz="1600">
                <a:solidFill>
                  <a:srgbClr val="131A1F"/>
                </a:solidFill>
                <a:latin typeface="HGP創英角ｺﾞｼｯｸUB" panose="020B0900000000000000" pitchFamily="50" charset="-128"/>
                <a:ea typeface="ＭＳ ゴシック" panose="020B0609070205080204" pitchFamily="49" charset="-128"/>
              </a:rPr>
              <a:t>1</a:t>
            </a:r>
            <a:r>
              <a:rPr lang="ja-JP" altLang="en-US" sz="1600">
                <a:solidFill>
                  <a:srgbClr val="131A1F"/>
                </a:solidFill>
                <a:latin typeface="HGP創英角ｺﾞｼｯｸUB" panose="020B0900000000000000" pitchFamily="50" charset="-128"/>
                <a:ea typeface="ＭＳ ゴシック" panose="020B0609070205080204" pitchFamily="49" charset="-128"/>
              </a:rPr>
              <a:t>時間未満）</a:t>
            </a:r>
          </a:p>
        </p:txBody>
      </p:sp>
      <p:sp>
        <p:nvSpPr>
          <p:cNvPr id="83983" name="Rectangle 18"/>
          <p:cNvSpPr>
            <a:spLocks noChangeArrowheads="1"/>
          </p:cNvSpPr>
          <p:nvPr/>
        </p:nvSpPr>
        <p:spPr bwMode="gray">
          <a:xfrm>
            <a:off x="5313363" y="3013075"/>
            <a:ext cx="3638550" cy="466725"/>
          </a:xfrm>
          <a:prstGeom prst="rect">
            <a:avLst/>
          </a:prstGeom>
          <a:solidFill>
            <a:srgbClr val="99C0EF"/>
          </a:solidFill>
          <a:ln w="38100" algn="ctr">
            <a:solidFill>
              <a:srgbClr val="131A1F"/>
            </a:solidFill>
            <a:miter lim="800000"/>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2000">
                <a:solidFill>
                  <a:srgbClr val="131A1F"/>
                </a:solidFill>
                <a:latin typeface="HGP創英角ｺﾞｼｯｸUB" panose="020B0900000000000000" pitchFamily="50" charset="-128"/>
                <a:ea typeface="ＭＳ ゴシック" panose="020B0609070205080204" pitchFamily="49" charset="-128"/>
              </a:rPr>
              <a:t>1</a:t>
            </a:r>
            <a:r>
              <a:rPr lang="ja-JP" altLang="en-US" sz="2000">
                <a:solidFill>
                  <a:srgbClr val="131A1F"/>
                </a:solidFill>
                <a:latin typeface="HGP創英角ｺﾞｼｯｸUB" panose="020B0900000000000000" pitchFamily="50" charset="-128"/>
                <a:ea typeface="ＭＳ ゴシック" panose="020B0609070205080204" pitchFamily="49" charset="-128"/>
              </a:rPr>
              <a:t>営業日以内での復旧</a:t>
            </a:r>
          </a:p>
        </p:txBody>
      </p:sp>
      <p:sp>
        <p:nvSpPr>
          <p:cNvPr id="83984" name="Rectangle 19"/>
          <p:cNvSpPr>
            <a:spLocks noChangeArrowheads="1"/>
          </p:cNvSpPr>
          <p:nvPr/>
        </p:nvSpPr>
        <p:spPr bwMode="gray">
          <a:xfrm>
            <a:off x="5313363" y="3541713"/>
            <a:ext cx="3659187" cy="466725"/>
          </a:xfrm>
          <a:prstGeom prst="rect">
            <a:avLst/>
          </a:prstGeom>
          <a:solidFill>
            <a:srgbClr val="99C0EF"/>
          </a:solidFill>
          <a:ln w="38100" algn="ctr">
            <a:solidFill>
              <a:srgbClr val="131A1F"/>
            </a:solidFill>
            <a:miter lim="800000"/>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被災時は</a:t>
            </a:r>
            <a:r>
              <a:rPr lang="en-US" altLang="ja-JP" sz="2000">
                <a:solidFill>
                  <a:srgbClr val="131A1F"/>
                </a:solidFill>
                <a:latin typeface="HGP創英角ｺﾞｼｯｸUB" panose="020B0900000000000000" pitchFamily="50" charset="-128"/>
                <a:ea typeface="ＭＳ ゴシック" panose="020B0609070205080204" pitchFamily="49" charset="-128"/>
              </a:rPr>
              <a:t>1</a:t>
            </a:r>
            <a:r>
              <a:rPr lang="ja-JP" altLang="en-US" sz="2000">
                <a:solidFill>
                  <a:srgbClr val="131A1F"/>
                </a:solidFill>
                <a:latin typeface="HGP創英角ｺﾞｼｯｸUB" panose="020B0900000000000000" pitchFamily="50" charset="-128"/>
                <a:ea typeface="ＭＳ ゴシック" panose="020B0609070205080204" pitchFamily="49" charset="-128"/>
              </a:rPr>
              <a:t>週間以内で復旧</a:t>
            </a:r>
          </a:p>
        </p:txBody>
      </p:sp>
      <p:sp>
        <p:nvSpPr>
          <p:cNvPr id="83985" name="Rectangle 20"/>
          <p:cNvSpPr>
            <a:spLocks noChangeArrowheads="1"/>
          </p:cNvSpPr>
          <p:nvPr/>
        </p:nvSpPr>
        <p:spPr bwMode="gray">
          <a:xfrm>
            <a:off x="5313363" y="4071938"/>
            <a:ext cx="3678237" cy="466725"/>
          </a:xfrm>
          <a:prstGeom prst="rect">
            <a:avLst/>
          </a:prstGeom>
          <a:solidFill>
            <a:srgbClr val="99C0EF"/>
          </a:solidFill>
          <a:ln w="38100" algn="ctr">
            <a:solidFill>
              <a:srgbClr val="131A1F"/>
            </a:solidFill>
            <a:miter lim="800000"/>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性能面のサービスレベル規定</a:t>
            </a:r>
          </a:p>
        </p:txBody>
      </p:sp>
      <p:sp>
        <p:nvSpPr>
          <p:cNvPr id="83987"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4.1.2</a:t>
            </a:r>
            <a:r>
              <a:rPr lang="ja-JP" altLang="en-US" sz="2600" b="1">
                <a:solidFill>
                  <a:schemeClr val="tx2"/>
                </a:solidFill>
                <a:latin typeface="HGPｺﾞｼｯｸM" panose="020B0600000000000000" pitchFamily="50" charset="-128"/>
                <a:ea typeface="HGPｺﾞｼｯｸM" panose="020B0600000000000000" pitchFamily="50" charset="-128"/>
              </a:rPr>
              <a:t>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(1)</a:t>
            </a:r>
            <a:r>
              <a:rPr lang="ja-JP" altLang="en-US" sz="2600" b="1">
                <a:solidFill>
                  <a:schemeClr val="tx2"/>
                </a:solidFill>
                <a:latin typeface="HGPｺﾞｼｯｸM" panose="020B0600000000000000" pitchFamily="50" charset="-128"/>
                <a:ea typeface="HGPｺﾞｼｯｸM" panose="020B0600000000000000" pitchFamily="50" charset="-128"/>
              </a:rPr>
              <a:t>段階①：モデルシステムの選択</a:t>
            </a:r>
            <a:r>
              <a:rPr lang="en-US" altLang="ja-JP" sz="2600" b="1">
                <a:solidFill>
                  <a:schemeClr val="tx2"/>
                </a:solidFill>
                <a:latin typeface="HGPｺﾞｼｯｸM" panose="020B0600000000000000" pitchFamily="50" charset="-128"/>
                <a:ea typeface="HGPｺﾞｼｯｸM" panose="020B0600000000000000" pitchFamily="50" charset="-128"/>
              </a:rPr>
              <a:t>(3/3)</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20"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ChangeArrowheads="1"/>
          </p:cNvSpPr>
          <p:nvPr/>
        </p:nvSpPr>
        <p:spPr bwMode="gray">
          <a:xfrm>
            <a:off x="457200" y="2941638"/>
            <a:ext cx="8239125" cy="2159000"/>
          </a:xfrm>
          <a:prstGeom prst="rect">
            <a:avLst/>
          </a:prstGeom>
          <a:solidFill>
            <a:srgbClr val="BED1EC"/>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grpSp>
        <p:nvGrpSpPr>
          <p:cNvPr id="86019" name="Group 149"/>
          <p:cNvGrpSpPr>
            <a:grpSpLocks/>
          </p:cNvGrpSpPr>
          <p:nvPr/>
        </p:nvGrpSpPr>
        <p:grpSpPr bwMode="auto">
          <a:xfrm>
            <a:off x="3740150" y="3111500"/>
            <a:ext cx="1017588" cy="1225550"/>
            <a:chOff x="2356" y="1730"/>
            <a:chExt cx="641" cy="772"/>
          </a:xfrm>
        </p:grpSpPr>
        <p:sp>
          <p:nvSpPr>
            <p:cNvPr id="86132" name="AutoShape 4"/>
            <p:cNvSpPr>
              <a:spLocks noChangeArrowheads="1"/>
            </p:cNvSpPr>
            <p:nvPr/>
          </p:nvSpPr>
          <p:spPr bwMode="gray">
            <a:xfrm>
              <a:off x="2356" y="1730"/>
              <a:ext cx="641"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86133" name="AutoShape 1"/>
            <p:cNvSpPr>
              <a:spLocks noChangeArrowheads="1"/>
            </p:cNvSpPr>
            <p:nvPr/>
          </p:nvSpPr>
          <p:spPr bwMode="gray">
            <a:xfrm>
              <a:off x="2452" y="1801"/>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86134" name="Oval 142"/>
            <p:cNvSpPr>
              <a:spLocks noChangeArrowheads="1"/>
            </p:cNvSpPr>
            <p:nvPr/>
          </p:nvSpPr>
          <p:spPr bwMode="gray">
            <a:xfrm>
              <a:off x="2660" y="2101"/>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86135" name="Oval 142"/>
            <p:cNvSpPr>
              <a:spLocks noChangeArrowheads="1"/>
            </p:cNvSpPr>
            <p:nvPr/>
          </p:nvSpPr>
          <p:spPr bwMode="gray">
            <a:xfrm>
              <a:off x="2660" y="2303"/>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86136" name="Oval 142"/>
            <p:cNvSpPr>
              <a:spLocks noChangeArrowheads="1"/>
            </p:cNvSpPr>
            <p:nvPr/>
          </p:nvSpPr>
          <p:spPr bwMode="gray">
            <a:xfrm flipV="1">
              <a:off x="2660" y="2202"/>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86137" name="Text Box 141"/>
            <p:cNvSpPr txBox="1">
              <a:spLocks noChangeArrowheads="1"/>
            </p:cNvSpPr>
            <p:nvPr/>
          </p:nvSpPr>
          <p:spPr bwMode="gray">
            <a:xfrm>
              <a:off x="2500" y="1964"/>
              <a:ext cx="216"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cxnSp>
          <p:nvCxnSpPr>
            <p:cNvPr id="86138" name="AutoShape 10"/>
            <p:cNvCxnSpPr>
              <a:cxnSpLocks noChangeShapeType="1"/>
            </p:cNvCxnSpPr>
            <p:nvPr/>
          </p:nvCxnSpPr>
          <p:spPr bwMode="gray">
            <a:xfrm rot="16200000" flipH="1">
              <a:off x="2564" y="1914"/>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86139" name="AutoShape 11"/>
            <p:cNvCxnSpPr>
              <a:cxnSpLocks noChangeShapeType="1"/>
            </p:cNvCxnSpPr>
            <p:nvPr/>
          </p:nvCxnSpPr>
          <p:spPr bwMode="gray">
            <a:xfrm rot="16200000" flipH="1">
              <a:off x="2581" y="2060"/>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86140" name="AutoShape 12"/>
            <p:cNvCxnSpPr>
              <a:cxnSpLocks noChangeShapeType="1"/>
            </p:cNvCxnSpPr>
            <p:nvPr/>
          </p:nvCxnSpPr>
          <p:spPr bwMode="gray">
            <a:xfrm rot="16200000" flipH="1">
              <a:off x="2531" y="2110"/>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86141" name="AutoShape 13"/>
            <p:cNvCxnSpPr>
              <a:cxnSpLocks noChangeShapeType="1"/>
            </p:cNvCxnSpPr>
            <p:nvPr/>
          </p:nvCxnSpPr>
          <p:spPr bwMode="gray">
            <a:xfrm rot="16200000" flipH="1">
              <a:off x="2480" y="2161"/>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sp>
        <p:nvSpPr>
          <p:cNvPr id="86020" name="Rectangle 15"/>
          <p:cNvSpPr>
            <a:spLocks noGrp="1" noChangeArrowheads="1"/>
          </p:cNvSpPr>
          <p:nvPr>
            <p:ph type="body" idx="4294967295"/>
          </p:nvPr>
        </p:nvSpPr>
        <p:spPr>
          <a:xfrm>
            <a:off x="182563" y="836613"/>
            <a:ext cx="8891587" cy="738187"/>
          </a:xfrm>
        </p:spPr>
        <p:txBody>
          <a:bodyPr lIns="0" tIns="0" rIns="0" bIns="0">
            <a:spAutoFit/>
          </a:bodyPr>
          <a:lstStyle/>
          <a:p>
            <a:pPr marL="185738" indent="-185738"/>
            <a:r>
              <a:rPr lang="ja-JP" altLang="en-US">
                <a:latin typeface="HGPｺﾞｼｯｸM" panose="020B0600000000000000" pitchFamily="50" charset="-128"/>
                <a:ea typeface="HGPｺﾞｼｯｸM" panose="020B0600000000000000" pitchFamily="50" charset="-128"/>
              </a:rPr>
              <a:t>段階②</a:t>
            </a:r>
            <a:r>
              <a:rPr lang="en-US" altLang="ja-JP">
                <a:latin typeface="HGPｺﾞｼｯｸM" panose="020B0600000000000000" pitchFamily="50" charset="-128"/>
                <a:ea typeface="HGPｺﾞｼｯｸM" panose="020B0600000000000000" pitchFamily="50" charset="-128"/>
              </a:rPr>
              <a:t>-</a:t>
            </a:r>
            <a:r>
              <a:rPr lang="ja-JP" altLang="en-US">
                <a:latin typeface="HGPｺﾞｼｯｸM" panose="020B0600000000000000" pitchFamily="50" charset="-128"/>
                <a:ea typeface="HGPｺﾞｼｯｸM" panose="020B0600000000000000" pitchFamily="50" charset="-128"/>
              </a:rPr>
              <a:t>１：重要項目のレベル決定</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グレード表を用いてコスト・品質に大きな影響がある要求項目を決定</a:t>
            </a:r>
          </a:p>
        </p:txBody>
      </p:sp>
      <p:grpSp>
        <p:nvGrpSpPr>
          <p:cNvPr id="86021" name="Group 153"/>
          <p:cNvGrpSpPr>
            <a:grpSpLocks/>
          </p:cNvGrpSpPr>
          <p:nvPr/>
        </p:nvGrpSpPr>
        <p:grpSpPr bwMode="auto">
          <a:xfrm>
            <a:off x="6513513" y="3074988"/>
            <a:ext cx="1019175" cy="1225550"/>
            <a:chOff x="4103" y="1707"/>
            <a:chExt cx="642" cy="772"/>
          </a:xfrm>
        </p:grpSpPr>
        <p:sp>
          <p:nvSpPr>
            <p:cNvPr id="86122" name="AutoShape 19"/>
            <p:cNvSpPr>
              <a:spLocks noChangeArrowheads="1"/>
            </p:cNvSpPr>
            <p:nvPr/>
          </p:nvSpPr>
          <p:spPr bwMode="gray">
            <a:xfrm>
              <a:off x="4103" y="1707"/>
              <a:ext cx="642"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86123" name="AutoShape 1"/>
            <p:cNvSpPr>
              <a:spLocks noChangeArrowheads="1"/>
            </p:cNvSpPr>
            <p:nvPr/>
          </p:nvSpPr>
          <p:spPr bwMode="gray">
            <a:xfrm>
              <a:off x="4200" y="1778"/>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86124" name="Oval 142"/>
            <p:cNvSpPr>
              <a:spLocks noChangeArrowheads="1"/>
            </p:cNvSpPr>
            <p:nvPr/>
          </p:nvSpPr>
          <p:spPr bwMode="gray">
            <a:xfrm>
              <a:off x="4408" y="2078"/>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86125" name="Oval 142"/>
            <p:cNvSpPr>
              <a:spLocks noChangeArrowheads="1"/>
            </p:cNvSpPr>
            <p:nvPr/>
          </p:nvSpPr>
          <p:spPr bwMode="gray">
            <a:xfrm>
              <a:off x="4408" y="2280"/>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86126" name="Oval 142"/>
            <p:cNvSpPr>
              <a:spLocks noChangeArrowheads="1"/>
            </p:cNvSpPr>
            <p:nvPr/>
          </p:nvSpPr>
          <p:spPr bwMode="gray">
            <a:xfrm flipV="1">
              <a:off x="4408" y="2179"/>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86127" name="Text Box 141"/>
            <p:cNvSpPr txBox="1">
              <a:spLocks noChangeArrowheads="1"/>
            </p:cNvSpPr>
            <p:nvPr/>
          </p:nvSpPr>
          <p:spPr bwMode="gray">
            <a:xfrm>
              <a:off x="4247" y="1941"/>
              <a:ext cx="217"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cxnSp>
          <p:nvCxnSpPr>
            <p:cNvPr id="86128" name="AutoShape 25"/>
            <p:cNvCxnSpPr>
              <a:cxnSpLocks noChangeShapeType="1"/>
              <a:stCxn id="86123" idx="2"/>
              <a:endCxn id="86127" idx="0"/>
            </p:cNvCxnSpPr>
            <p:nvPr/>
          </p:nvCxnSpPr>
          <p:spPr bwMode="gray">
            <a:xfrm rot="16200000" flipH="1">
              <a:off x="4312" y="1891"/>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86129" name="AutoShape 26"/>
            <p:cNvCxnSpPr>
              <a:cxnSpLocks noChangeShapeType="1"/>
              <a:stCxn id="86127" idx="2"/>
              <a:endCxn id="86124" idx="2"/>
            </p:cNvCxnSpPr>
            <p:nvPr/>
          </p:nvCxnSpPr>
          <p:spPr bwMode="gray">
            <a:xfrm rot="16200000" flipH="1">
              <a:off x="4329" y="2037"/>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86130" name="AutoShape 27"/>
            <p:cNvCxnSpPr>
              <a:cxnSpLocks noChangeShapeType="1"/>
              <a:stCxn id="86127" idx="2"/>
            </p:cNvCxnSpPr>
            <p:nvPr/>
          </p:nvCxnSpPr>
          <p:spPr bwMode="gray">
            <a:xfrm rot="16200000" flipH="1">
              <a:off x="4279" y="2086"/>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86131" name="AutoShape 28"/>
            <p:cNvCxnSpPr>
              <a:cxnSpLocks noChangeShapeType="1"/>
              <a:stCxn id="86127" idx="2"/>
            </p:cNvCxnSpPr>
            <p:nvPr/>
          </p:nvCxnSpPr>
          <p:spPr bwMode="gray">
            <a:xfrm rot="16200000" flipH="1">
              <a:off x="4228" y="2137"/>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grpSp>
        <p:nvGrpSpPr>
          <p:cNvPr id="86022" name="Group 157"/>
          <p:cNvGrpSpPr>
            <a:grpSpLocks/>
          </p:cNvGrpSpPr>
          <p:nvPr/>
        </p:nvGrpSpPr>
        <p:grpSpPr bwMode="auto">
          <a:xfrm>
            <a:off x="917575" y="3003550"/>
            <a:ext cx="1292225" cy="1516063"/>
            <a:chOff x="648" y="1710"/>
            <a:chExt cx="744" cy="873"/>
          </a:xfrm>
        </p:grpSpPr>
        <p:sp>
          <p:nvSpPr>
            <p:cNvPr id="86117" name="AutoShape 30"/>
            <p:cNvSpPr>
              <a:spLocks noChangeArrowheads="1"/>
            </p:cNvSpPr>
            <p:nvPr/>
          </p:nvSpPr>
          <p:spPr bwMode="gray">
            <a:xfrm>
              <a:off x="648" y="1710"/>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86118" name="AutoShape 31"/>
            <p:cNvSpPr>
              <a:spLocks noChangeArrowheads="1"/>
            </p:cNvSpPr>
            <p:nvPr/>
          </p:nvSpPr>
          <p:spPr bwMode="gray">
            <a:xfrm>
              <a:off x="739" y="1809"/>
              <a:ext cx="558" cy="676"/>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86119" name="AutoShape 32"/>
            <p:cNvSpPr>
              <a:spLocks noChangeArrowheads="1"/>
            </p:cNvSpPr>
            <p:nvPr/>
          </p:nvSpPr>
          <p:spPr bwMode="gray">
            <a:xfrm>
              <a:off x="829" y="1906"/>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pic>
          <p:nvPicPr>
            <p:cNvPr id="86120" name="Picture 33"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1104" y="2236"/>
              <a:ext cx="13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121" name="Picture 34" descr="images"/>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gray">
            <a:xfrm>
              <a:off x="944" y="2109"/>
              <a:ext cx="173"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6023" name="Text Box 35"/>
          <p:cNvSpPr txBox="1">
            <a:spLocks noChangeArrowheads="1"/>
          </p:cNvSpPr>
          <p:nvPr/>
        </p:nvSpPr>
        <p:spPr bwMode="gray">
          <a:xfrm>
            <a:off x="469900" y="4476750"/>
            <a:ext cx="22367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rgbClr val="131A1F"/>
                </a:solidFill>
                <a:latin typeface="HGP創英角ｺﾞｼｯｸUB" panose="020B0900000000000000" pitchFamily="50" charset="-128"/>
                <a:ea typeface="ＭＳ ゴシック" panose="020B0609070205080204" pitchFamily="49" charset="-128"/>
              </a:rPr>
              <a:t>モデルシステムシート</a:t>
            </a:r>
          </a:p>
          <a:p>
            <a:pPr algn="ctr" eaLnBrk="1" hangingPunct="1">
              <a:spcBef>
                <a:spcPct val="0"/>
              </a:spcBef>
              <a:buClrTx/>
              <a:buFontTx/>
              <a:buNone/>
            </a:pPr>
            <a:r>
              <a:rPr lang="ja-JP" altLang="en-US" sz="1600">
                <a:solidFill>
                  <a:srgbClr val="131A1F"/>
                </a:solidFill>
                <a:latin typeface="HGP創英角ｺﾞｼｯｸUB" panose="020B0900000000000000" pitchFamily="50" charset="-128"/>
                <a:ea typeface="ＭＳ ゴシック" panose="020B0609070205080204" pitchFamily="49" charset="-128"/>
              </a:rPr>
              <a:t>（グレード表）</a:t>
            </a:r>
          </a:p>
        </p:txBody>
      </p:sp>
      <p:sp>
        <p:nvSpPr>
          <p:cNvPr id="86024" name="Text Box 36"/>
          <p:cNvSpPr txBox="1">
            <a:spLocks noChangeArrowheads="1"/>
          </p:cNvSpPr>
          <p:nvPr/>
        </p:nvSpPr>
        <p:spPr bwMode="gray">
          <a:xfrm>
            <a:off x="3489325" y="4730750"/>
            <a:ext cx="22780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a:solidFill>
                  <a:srgbClr val="131A1F"/>
                </a:solidFill>
                <a:latin typeface="HGP創英角ｺﾞｼｯｸUB" panose="020B0900000000000000" pitchFamily="50" charset="-128"/>
                <a:ea typeface="ＭＳ ゴシック" panose="020B0609070205080204" pitchFamily="49" charset="-128"/>
              </a:rPr>
              <a:t>グレード表・樹系図</a:t>
            </a:r>
          </a:p>
        </p:txBody>
      </p:sp>
      <p:sp>
        <p:nvSpPr>
          <p:cNvPr id="86025" name="AutoShape 37"/>
          <p:cNvSpPr>
            <a:spLocks noChangeArrowheads="1"/>
          </p:cNvSpPr>
          <p:nvPr/>
        </p:nvSpPr>
        <p:spPr bwMode="gray">
          <a:xfrm>
            <a:off x="7080250" y="3289300"/>
            <a:ext cx="1006475" cy="1209675"/>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86026" name="AutoShape 38"/>
          <p:cNvSpPr>
            <a:spLocks noChangeArrowheads="1"/>
          </p:cNvSpPr>
          <p:nvPr/>
        </p:nvSpPr>
        <p:spPr bwMode="gray">
          <a:xfrm>
            <a:off x="4322763" y="3267075"/>
            <a:ext cx="1160462" cy="1395413"/>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graphicFrame>
        <p:nvGraphicFramePr>
          <p:cNvPr id="281639" name="Group 39"/>
          <p:cNvGraphicFramePr>
            <a:graphicFrameLocks noGrp="1"/>
          </p:cNvGraphicFramePr>
          <p:nvPr/>
        </p:nvGraphicFramePr>
        <p:xfrm>
          <a:off x="4421188" y="3473450"/>
          <a:ext cx="939800" cy="957264"/>
        </p:xfrm>
        <a:graphic>
          <a:graphicData uri="http://schemas.openxmlformats.org/drawingml/2006/table">
            <a:tbl>
              <a:tblPr/>
              <a:tblGrid>
                <a:gridCol w="315912">
                  <a:extLst>
                    <a:ext uri="{9D8B030D-6E8A-4147-A177-3AD203B41FA5}">
                      <a16:colId xmlns:a16="http://schemas.microsoft.com/office/drawing/2014/main" val="20000"/>
                    </a:ext>
                  </a:extLst>
                </a:gridCol>
                <a:gridCol w="309563">
                  <a:extLst>
                    <a:ext uri="{9D8B030D-6E8A-4147-A177-3AD203B41FA5}">
                      <a16:colId xmlns:a16="http://schemas.microsoft.com/office/drawing/2014/main" val="20001"/>
                    </a:ext>
                  </a:extLst>
                </a:gridCol>
                <a:gridCol w="314325">
                  <a:extLst>
                    <a:ext uri="{9D8B030D-6E8A-4147-A177-3AD203B41FA5}">
                      <a16:colId xmlns:a16="http://schemas.microsoft.com/office/drawing/2014/main" val="20002"/>
                    </a:ext>
                  </a:extLst>
                </a:gridCol>
              </a:tblGrid>
              <a:tr h="33813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413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7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81657" name="Group 57"/>
          <p:cNvGraphicFramePr>
            <a:graphicFrameLocks noGrp="1"/>
          </p:cNvGraphicFramePr>
          <p:nvPr/>
        </p:nvGraphicFramePr>
        <p:xfrm>
          <a:off x="7169150" y="3462338"/>
          <a:ext cx="842963" cy="912814"/>
        </p:xfrm>
        <a:graphic>
          <a:graphicData uri="http://schemas.openxmlformats.org/drawingml/2006/table">
            <a:tbl>
              <a:tblPr/>
              <a:tblGrid>
                <a:gridCol w="141288">
                  <a:extLst>
                    <a:ext uri="{9D8B030D-6E8A-4147-A177-3AD203B41FA5}">
                      <a16:colId xmlns:a16="http://schemas.microsoft.com/office/drawing/2014/main" val="20000"/>
                    </a:ext>
                  </a:extLst>
                </a:gridCol>
                <a:gridCol w="141287">
                  <a:extLst>
                    <a:ext uri="{9D8B030D-6E8A-4147-A177-3AD203B41FA5}">
                      <a16:colId xmlns:a16="http://schemas.microsoft.com/office/drawing/2014/main" val="20001"/>
                    </a:ext>
                  </a:extLst>
                </a:gridCol>
                <a:gridCol w="139700">
                  <a:extLst>
                    <a:ext uri="{9D8B030D-6E8A-4147-A177-3AD203B41FA5}">
                      <a16:colId xmlns:a16="http://schemas.microsoft.com/office/drawing/2014/main" val="20002"/>
                    </a:ext>
                  </a:extLst>
                </a:gridCol>
                <a:gridCol w="139700">
                  <a:extLst>
                    <a:ext uri="{9D8B030D-6E8A-4147-A177-3AD203B41FA5}">
                      <a16:colId xmlns:a16="http://schemas.microsoft.com/office/drawing/2014/main" val="20003"/>
                    </a:ext>
                  </a:extLst>
                </a:gridCol>
                <a:gridCol w="141288">
                  <a:extLst>
                    <a:ext uri="{9D8B030D-6E8A-4147-A177-3AD203B41FA5}">
                      <a16:colId xmlns:a16="http://schemas.microsoft.com/office/drawing/2014/main" val="20004"/>
                    </a:ext>
                  </a:extLst>
                </a:gridCol>
                <a:gridCol w="139700">
                  <a:extLst>
                    <a:ext uri="{9D8B030D-6E8A-4147-A177-3AD203B41FA5}">
                      <a16:colId xmlns:a16="http://schemas.microsoft.com/office/drawing/2014/main" val="20005"/>
                    </a:ext>
                  </a:extLst>
                </a:gridCol>
              </a:tblGrid>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55575">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86096" name="Text Box 108"/>
          <p:cNvSpPr txBox="1">
            <a:spLocks noChangeArrowheads="1"/>
          </p:cNvSpPr>
          <p:nvPr/>
        </p:nvSpPr>
        <p:spPr bwMode="gray">
          <a:xfrm>
            <a:off x="6275388" y="4705350"/>
            <a:ext cx="2044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項目一覧・樹系図</a:t>
            </a:r>
          </a:p>
        </p:txBody>
      </p:sp>
      <p:sp>
        <p:nvSpPr>
          <p:cNvPr id="86097" name="AutoShape 109"/>
          <p:cNvSpPr>
            <a:spLocks noChangeArrowheads="1"/>
          </p:cNvSpPr>
          <p:nvPr/>
        </p:nvSpPr>
        <p:spPr bwMode="gray">
          <a:xfrm>
            <a:off x="3230563" y="5265738"/>
            <a:ext cx="1978025" cy="528637"/>
          </a:xfrm>
          <a:prstGeom prst="roundRect">
            <a:avLst>
              <a:gd name="adj" fmla="val 16667"/>
            </a:avLst>
          </a:prstGeom>
          <a:solidFill>
            <a:srgbClr val="FFBC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131A1F"/>
                </a:solidFill>
                <a:latin typeface="HGP創英角ｺﾞｼｯｸUB" panose="020B0900000000000000" pitchFamily="50" charset="-128"/>
              </a:rPr>
              <a:t>重要項目</a:t>
            </a:r>
          </a:p>
        </p:txBody>
      </p:sp>
      <p:sp>
        <p:nvSpPr>
          <p:cNvPr id="86098" name="AutoShape 111"/>
          <p:cNvSpPr>
            <a:spLocks noChangeArrowheads="1"/>
          </p:cNvSpPr>
          <p:nvPr/>
        </p:nvSpPr>
        <p:spPr bwMode="gray">
          <a:xfrm>
            <a:off x="6299200" y="5219700"/>
            <a:ext cx="1978025" cy="528638"/>
          </a:xfrm>
          <a:prstGeom prst="roundRect">
            <a:avLst>
              <a:gd name="adj" fmla="val 16667"/>
            </a:avLst>
          </a:prstGeom>
          <a:solidFill>
            <a:srgbClr val="86F8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rPr>
              <a:t>メトリクス</a:t>
            </a:r>
          </a:p>
        </p:txBody>
      </p:sp>
      <p:sp>
        <p:nvSpPr>
          <p:cNvPr id="86099" name="AutoShape 112"/>
          <p:cNvSpPr>
            <a:spLocks noChangeArrowheads="1"/>
          </p:cNvSpPr>
          <p:nvPr/>
        </p:nvSpPr>
        <p:spPr bwMode="gray">
          <a:xfrm>
            <a:off x="2794000" y="3473450"/>
            <a:ext cx="696913" cy="781050"/>
          </a:xfrm>
          <a:prstGeom prst="rightArrow">
            <a:avLst>
              <a:gd name="adj1" fmla="val 56102"/>
              <a:gd name="adj2" fmla="val 48421"/>
            </a:avLst>
          </a:prstGeom>
          <a:solidFill>
            <a:srgbClr val="103D7E"/>
          </a:solidFill>
          <a:ln>
            <a:noFill/>
          </a:ln>
          <a:extLst>
            <a:ext uri="{91240B29-F687-4F45-9708-019B960494DF}">
              <a14:hiddenLine xmlns:a14="http://schemas.microsoft.com/office/drawing/2010/main" w="50800"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86100" name="AutoShape 113"/>
          <p:cNvSpPr>
            <a:spLocks noChangeArrowheads="1"/>
          </p:cNvSpPr>
          <p:nvPr/>
        </p:nvSpPr>
        <p:spPr bwMode="gray">
          <a:xfrm>
            <a:off x="5521325" y="3433763"/>
            <a:ext cx="696913" cy="781050"/>
          </a:xfrm>
          <a:prstGeom prst="rightArrow">
            <a:avLst>
              <a:gd name="adj1" fmla="val 56102"/>
              <a:gd name="adj2" fmla="val 48421"/>
            </a:avLst>
          </a:prstGeom>
          <a:solidFill>
            <a:srgbClr val="103D7E">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86101" name="AutoShape 114"/>
          <p:cNvSpPr>
            <a:spLocks noChangeArrowheads="1"/>
          </p:cNvSpPr>
          <p:nvPr/>
        </p:nvSpPr>
        <p:spPr bwMode="gray">
          <a:xfrm rot="14289403" flipV="1">
            <a:off x="1033463"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86102" name="AutoShape 116"/>
          <p:cNvSpPr>
            <a:spLocks noChangeArrowheads="1"/>
          </p:cNvSpPr>
          <p:nvPr/>
        </p:nvSpPr>
        <p:spPr bwMode="gray">
          <a:xfrm rot="14289403" flipV="1">
            <a:off x="3881438"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86103" name="AutoShape 117"/>
          <p:cNvSpPr>
            <a:spLocks noChangeArrowheads="1"/>
          </p:cNvSpPr>
          <p:nvPr/>
        </p:nvSpPr>
        <p:spPr bwMode="gray">
          <a:xfrm rot="14289403" flipV="1">
            <a:off x="7023100"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86104" name="AutoShape 119"/>
          <p:cNvSpPr>
            <a:spLocks noChangeArrowheads="1"/>
          </p:cNvSpPr>
          <p:nvPr/>
        </p:nvSpPr>
        <p:spPr bwMode="gray">
          <a:xfrm>
            <a:off x="6067425" y="1835150"/>
            <a:ext cx="2752725" cy="812800"/>
          </a:xfrm>
          <a:prstGeom prst="roundRect">
            <a:avLst>
              <a:gd name="adj" fmla="val 16667"/>
            </a:avLst>
          </a:prstGeom>
          <a:solidFill>
            <a:srgbClr val="86F8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開発開始までに必要な</a:t>
            </a:r>
          </a:p>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要求項目を決定</a:t>
            </a:r>
          </a:p>
        </p:txBody>
      </p:sp>
      <p:sp>
        <p:nvSpPr>
          <p:cNvPr id="86105" name="AutoShape 120"/>
          <p:cNvSpPr>
            <a:spLocks noChangeArrowheads="1"/>
          </p:cNvSpPr>
          <p:nvPr/>
        </p:nvSpPr>
        <p:spPr bwMode="gray">
          <a:xfrm>
            <a:off x="3230563" y="5799138"/>
            <a:ext cx="1978025" cy="528637"/>
          </a:xfrm>
          <a:prstGeom prst="roundRect">
            <a:avLst>
              <a:gd name="adj" fmla="val 16667"/>
            </a:avLst>
          </a:prstGeom>
          <a:solidFill>
            <a:srgbClr val="FFECB7"/>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b="1">
                <a:solidFill>
                  <a:srgbClr val="131A1F"/>
                </a:solidFill>
                <a:latin typeface="HGP創英角ｺﾞｼｯｸUB" panose="020B0900000000000000" pitchFamily="50" charset="-128"/>
                <a:ea typeface="ＭＳ ゴシック" panose="020B0609070205080204" pitchFamily="49" charset="-128"/>
              </a:rPr>
              <a:t>92</a:t>
            </a:r>
            <a:r>
              <a:rPr lang="ja-JP" altLang="en-US" b="1">
                <a:solidFill>
                  <a:srgbClr val="131A1F"/>
                </a:solidFill>
                <a:latin typeface="HGP創英角ｺﾞｼｯｸUB" panose="020B0900000000000000" pitchFamily="50" charset="-128"/>
                <a:ea typeface="ＭＳ ゴシック" panose="020B0609070205080204" pitchFamily="49" charset="-128"/>
              </a:rPr>
              <a:t>項目</a:t>
            </a:r>
          </a:p>
        </p:txBody>
      </p:sp>
      <p:sp>
        <p:nvSpPr>
          <p:cNvPr id="86106" name="AutoShape 121"/>
          <p:cNvSpPr>
            <a:spLocks noChangeArrowheads="1"/>
          </p:cNvSpPr>
          <p:nvPr/>
        </p:nvSpPr>
        <p:spPr bwMode="gray">
          <a:xfrm>
            <a:off x="503238" y="5792788"/>
            <a:ext cx="1978025" cy="528637"/>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16</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86107" name="AutoShape 122"/>
          <p:cNvSpPr>
            <a:spLocks noChangeArrowheads="1"/>
          </p:cNvSpPr>
          <p:nvPr/>
        </p:nvSpPr>
        <p:spPr bwMode="gray">
          <a:xfrm>
            <a:off x="6299200" y="5753100"/>
            <a:ext cx="1978025" cy="528638"/>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238</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86108" name="AutoShape 123"/>
          <p:cNvSpPr>
            <a:spLocks noChangeArrowheads="1"/>
          </p:cNvSpPr>
          <p:nvPr/>
        </p:nvSpPr>
        <p:spPr bwMode="gray">
          <a:xfrm>
            <a:off x="2628900" y="1714500"/>
            <a:ext cx="3359150" cy="4733925"/>
          </a:xfrm>
          <a:prstGeom prst="roundRect">
            <a:avLst>
              <a:gd name="adj" fmla="val 4176"/>
            </a:avLst>
          </a:prstGeom>
          <a:noFill/>
          <a:ln w="76200">
            <a:solidFill>
              <a:srgbClr val="BF313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86109" name="AutoShape 118"/>
          <p:cNvSpPr>
            <a:spLocks noChangeArrowheads="1"/>
          </p:cNvSpPr>
          <p:nvPr/>
        </p:nvSpPr>
        <p:spPr bwMode="gray">
          <a:xfrm>
            <a:off x="381000" y="1841500"/>
            <a:ext cx="1971675" cy="666750"/>
          </a:xfrm>
          <a:prstGeom prst="roundRect">
            <a:avLst>
              <a:gd name="adj" fmla="val 16667"/>
            </a:avLst>
          </a:prstGeom>
          <a:solidFill>
            <a:srgbClr val="B2B2B2"/>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方向性の確認</a:t>
            </a:r>
          </a:p>
        </p:txBody>
      </p:sp>
      <p:sp>
        <p:nvSpPr>
          <p:cNvPr id="86110" name="AutoShape 115"/>
          <p:cNvSpPr>
            <a:spLocks noChangeArrowheads="1"/>
          </p:cNvSpPr>
          <p:nvPr/>
        </p:nvSpPr>
        <p:spPr bwMode="gray">
          <a:xfrm>
            <a:off x="2701925" y="1851025"/>
            <a:ext cx="3225800" cy="847725"/>
          </a:xfrm>
          <a:prstGeom prst="roundRect">
            <a:avLst>
              <a:gd name="adj" fmla="val 16667"/>
            </a:avLst>
          </a:prstGeom>
          <a:solidFill>
            <a:srgbClr val="103D7E"/>
          </a:solidFill>
          <a:ln w="38100" algn="ctr">
            <a:solidFill>
              <a:srgbClr val="131A1F"/>
            </a:solidFill>
            <a:round/>
            <a:headEnd/>
            <a:tailEnd/>
          </a:ln>
        </p:spPr>
        <p:txBody>
          <a:bodyPr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chemeClr val="bg1"/>
                </a:solidFill>
                <a:latin typeface="HGP創英角ｺﾞｼｯｸUB" panose="020B0900000000000000" pitchFamily="50" charset="-128"/>
              </a:rPr>
              <a:t>コスト・品質に大きな影響が</a:t>
            </a:r>
            <a:br>
              <a:rPr lang="ja-JP" altLang="en-US" sz="2000" b="1">
                <a:solidFill>
                  <a:schemeClr val="bg1"/>
                </a:solidFill>
                <a:latin typeface="HGP創英角ｺﾞｼｯｸUB" panose="020B0900000000000000" pitchFamily="50" charset="-128"/>
              </a:rPr>
            </a:br>
            <a:r>
              <a:rPr lang="ja-JP" altLang="en-US" sz="2000" b="1">
                <a:solidFill>
                  <a:schemeClr val="bg1"/>
                </a:solidFill>
                <a:latin typeface="HGP創英角ｺﾞｼｯｸUB" panose="020B0900000000000000" pitchFamily="50" charset="-128"/>
              </a:rPr>
              <a:t>ある要求項目を決定</a:t>
            </a:r>
          </a:p>
        </p:txBody>
      </p:sp>
      <p:grpSp>
        <p:nvGrpSpPr>
          <p:cNvPr id="86111" name="Group 161"/>
          <p:cNvGrpSpPr>
            <a:grpSpLocks/>
          </p:cNvGrpSpPr>
          <p:nvPr/>
        </p:nvGrpSpPr>
        <p:grpSpPr bwMode="auto">
          <a:xfrm>
            <a:off x="2371725" y="2593975"/>
            <a:ext cx="1203325" cy="1176338"/>
            <a:chOff x="1494" y="1404"/>
            <a:chExt cx="758" cy="741"/>
          </a:xfrm>
        </p:grpSpPr>
        <p:sp>
          <p:nvSpPr>
            <p:cNvPr id="86115" name="Oval 125"/>
            <p:cNvSpPr>
              <a:spLocks noChangeArrowheads="1"/>
            </p:cNvSpPr>
            <p:nvPr/>
          </p:nvSpPr>
          <p:spPr bwMode="gray">
            <a:xfrm>
              <a:off x="1535" y="1409"/>
              <a:ext cx="678" cy="736"/>
            </a:xfrm>
            <a:prstGeom prst="ellipse">
              <a:avLst/>
            </a:prstGeom>
            <a:solidFill>
              <a:srgbClr val="AA2C2C"/>
            </a:solidFill>
            <a:ln w="76200" algn="ctr">
              <a:solidFill>
                <a:srgbClr val="BF3131"/>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86116" name="Text Box 126"/>
            <p:cNvSpPr txBox="1">
              <a:spLocks noChangeArrowheads="1"/>
            </p:cNvSpPr>
            <p:nvPr/>
          </p:nvSpPr>
          <p:spPr bwMode="gray">
            <a:xfrm>
              <a:off x="1494" y="1404"/>
              <a:ext cx="758" cy="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3600">
                  <a:solidFill>
                    <a:schemeClr val="bg1"/>
                  </a:solidFill>
                  <a:latin typeface="HGP創英角ｺﾞｼｯｸUB" panose="020B0900000000000000" pitchFamily="50" charset="-128"/>
                  <a:ea typeface="ＭＳ ゴシック" panose="020B0609070205080204" pitchFamily="49" charset="-128"/>
                </a:rPr>
                <a:t>段階②</a:t>
              </a:r>
            </a:p>
          </p:txBody>
        </p:sp>
      </p:grpSp>
      <p:sp>
        <p:nvSpPr>
          <p:cNvPr id="86113"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4.1.2</a:t>
            </a:r>
            <a:r>
              <a:rPr lang="ja-JP" altLang="en-US" sz="2600" b="1">
                <a:solidFill>
                  <a:schemeClr val="tx2"/>
                </a:solidFill>
                <a:latin typeface="HGPｺﾞｼｯｸM" panose="020B0600000000000000" pitchFamily="50" charset="-128"/>
                <a:ea typeface="HGPｺﾞｼｯｸM" panose="020B0600000000000000" pitchFamily="50" charset="-128"/>
              </a:rPr>
              <a:t>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(2)</a:t>
            </a:r>
            <a:r>
              <a:rPr lang="ja-JP" altLang="en-US" sz="2600" b="1">
                <a:solidFill>
                  <a:schemeClr val="tx2"/>
                </a:solidFill>
                <a:latin typeface="HGPｺﾞｼｯｸM" panose="020B0600000000000000" pitchFamily="50" charset="-128"/>
                <a:ea typeface="HGPｺﾞｼｯｸM" panose="020B0600000000000000" pitchFamily="50" charset="-128"/>
              </a:rPr>
              <a:t>段階②：重要項目のレベル決定</a:t>
            </a:r>
            <a:r>
              <a:rPr lang="en-US" altLang="ja-JP" sz="2600" b="1">
                <a:solidFill>
                  <a:schemeClr val="tx2"/>
                </a:solidFill>
                <a:latin typeface="HGPｺﾞｼｯｸM" panose="020B0600000000000000" pitchFamily="50" charset="-128"/>
                <a:ea typeface="HGPｺﾞｼｯｸM" panose="020B0600000000000000" pitchFamily="50" charset="-128"/>
              </a:rPr>
              <a:t>(1/3)</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59" name="AutoShape 109"/>
          <p:cNvSpPr>
            <a:spLocks noChangeArrowheads="1"/>
          </p:cNvSpPr>
          <p:nvPr/>
        </p:nvSpPr>
        <p:spPr bwMode="gray">
          <a:xfrm>
            <a:off x="519113" y="5280025"/>
            <a:ext cx="1978025" cy="528638"/>
          </a:xfrm>
          <a:prstGeom prst="roundRect">
            <a:avLst>
              <a:gd name="adj" fmla="val 16667"/>
            </a:avLst>
          </a:prstGeom>
          <a:solidFill>
            <a:schemeClr val="bg1">
              <a:lumMod val="75000"/>
            </a:schemeClr>
          </a:solidFill>
          <a:ln w="38100" algn="ctr">
            <a:solidFill>
              <a:srgbClr val="131A1F"/>
            </a:solidFill>
            <a:round/>
            <a:headEnd/>
            <a:tailEnd/>
          </a:ln>
        </p:spPr>
        <p:txBody>
          <a:bodyPr wrap="none" bIns="72000" anchor="ctr"/>
          <a:lstStyle/>
          <a:p>
            <a:pPr algn="ctr" eaLnBrk="1" hangingPunct="1">
              <a:defRPr/>
            </a:pPr>
            <a:r>
              <a:rPr lang="ja-JP" altLang="en-US" sz="2000" dirty="0">
                <a:solidFill>
                  <a:srgbClr val="131A1F"/>
                </a:solidFill>
                <a:ea typeface="ＭＳ ゴシック" pitchFamily="49" charset="-128"/>
              </a:rPr>
              <a:t>特徴</a:t>
            </a:r>
            <a:br>
              <a:rPr lang="en-US" altLang="ja-JP" sz="2000" dirty="0">
                <a:solidFill>
                  <a:srgbClr val="131A1F"/>
                </a:solidFill>
                <a:ea typeface="ＭＳ ゴシック" pitchFamily="49" charset="-128"/>
              </a:rPr>
            </a:br>
            <a:r>
              <a:rPr lang="ja-JP" altLang="en-US" sz="1600" dirty="0">
                <a:solidFill>
                  <a:srgbClr val="131A1F"/>
                </a:solidFill>
                <a:ea typeface="ＭＳ ゴシック" pitchFamily="49" charset="-128"/>
              </a:rPr>
              <a:t>（イメージレベル）</a:t>
            </a:r>
            <a:endParaRPr lang="ja-JP" altLang="en-US" sz="1600" b="1" dirty="0">
              <a:solidFill>
                <a:srgbClr val="131A1F"/>
              </a:solidFill>
              <a:ea typeface="ＭＳ ゴシック" pitchFamily="49" charset="-128"/>
            </a:endParaRPr>
          </a:p>
        </p:txBody>
      </p:sp>
      <p:sp>
        <p:nvSpPr>
          <p:cNvPr id="60"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6" name="タイトル 1"/>
          <p:cNvSpPr txBox="1">
            <a:spLocks/>
          </p:cNvSpPr>
          <p:nvPr/>
        </p:nvSpPr>
        <p:spPr bwMode="auto">
          <a:xfrm>
            <a:off x="231775" y="168275"/>
            <a:ext cx="701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spcBef>
                <a:spcPct val="0"/>
              </a:spcBef>
              <a:buClrTx/>
              <a:buFontTx/>
              <a:buNone/>
            </a:pPr>
            <a:r>
              <a:rPr lang="ja-JP" altLang="en-US" sz="2800" b="1">
                <a:solidFill>
                  <a:schemeClr val="tx2"/>
                </a:solidFill>
                <a:latin typeface="HGP創英角ｺﾞｼｯｸUB" panose="020B0900000000000000" pitchFamily="50" charset="-128"/>
                <a:ea typeface="HGP創英角ｺﾞｼｯｸUB" panose="020B0900000000000000" pitchFamily="50" charset="-128"/>
              </a:rPr>
              <a:t>目　　　　　　　次</a:t>
            </a:r>
          </a:p>
        </p:txBody>
      </p:sp>
      <p:sp>
        <p:nvSpPr>
          <p:cNvPr id="8" name="タイトル 1"/>
          <p:cNvSpPr txBox="1">
            <a:spLocks/>
          </p:cNvSpPr>
          <p:nvPr/>
        </p:nvSpPr>
        <p:spPr bwMode="auto">
          <a:xfrm>
            <a:off x="406400" y="1273175"/>
            <a:ext cx="8461375" cy="4400550"/>
          </a:xfrm>
          <a:prstGeom prst="rect">
            <a:avLst/>
          </a:prstGeom>
          <a:noFill/>
          <a:ln>
            <a:noFill/>
          </a:ln>
          <a:extLst/>
        </p:spPr>
        <p:txBody>
          <a:bodyPr anchor="b">
            <a:spAutoFit/>
          </a:bodyPr>
          <a:lstStyle>
            <a:lvl1pPr algn="l" rtl="0" eaLnBrk="0" fontAlgn="base" hangingPunct="0">
              <a:spcBef>
                <a:spcPct val="0"/>
              </a:spcBef>
              <a:spcAft>
                <a:spcPct val="0"/>
              </a:spcAft>
              <a:defRPr kumimoji="1" sz="2800">
                <a:solidFill>
                  <a:schemeClr val="tx2"/>
                </a:solidFill>
                <a:latin typeface="+mj-lt"/>
                <a:ea typeface="ＭＳ Ｐゴシック" pitchFamily="50" charset="-128"/>
                <a:cs typeface="+mj-cs"/>
              </a:defRPr>
            </a:lvl1pPr>
            <a:lvl2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2pPr>
            <a:lvl3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3pPr>
            <a:lvl4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4pPr>
            <a:lvl5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5pPr>
            <a:lvl6pPr marL="4572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6pPr>
            <a:lvl7pPr marL="9144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7pPr>
            <a:lvl8pPr marL="13716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8pPr>
            <a:lvl9pPr marL="18288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9pPr>
          </a:lstStyle>
          <a:p>
            <a:pPr>
              <a:defRPr/>
            </a:pPr>
            <a:r>
              <a:rPr lang="ja-JP" altLang="en-US" b="1" dirty="0">
                <a:latin typeface="HGPｺﾞｼｯｸM" pitchFamily="50" charset="-128"/>
                <a:ea typeface="HGPｺﾞｼｯｸM" pitchFamily="50" charset="-128"/>
              </a:rPr>
              <a:t>１．要求定義について</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1.1</a:t>
            </a:r>
            <a:r>
              <a:rPr lang="ja-JP" altLang="en-US" b="1" dirty="0">
                <a:latin typeface="HGPｺﾞｼｯｸM" pitchFamily="50" charset="-128"/>
                <a:ea typeface="HGPｺﾞｼｯｸM" pitchFamily="50" charset="-128"/>
              </a:rPr>
              <a:t>要求定義の重要性</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1.2</a:t>
            </a:r>
            <a:r>
              <a:rPr lang="ja-JP" altLang="en-US" b="1" dirty="0">
                <a:latin typeface="HGPｺﾞｼｯｸM" pitchFamily="50" charset="-128"/>
                <a:ea typeface="HGPｺﾞｼｯｸM" pitchFamily="50" charset="-128"/>
              </a:rPr>
              <a:t>要求定義と課題管理</a:t>
            </a:r>
            <a:endParaRPr lang="en-US" altLang="ja-JP" b="1" dirty="0">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２．非機能要求について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３．非機能要求グレード</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４．非機能要求項目のレベル決定法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５．非機能要求項目の留意点</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６．機能要求検討時の非機能要求グレード利用法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７．非機能要求の適用事例</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８．参考資料</a:t>
            </a:r>
          </a:p>
        </p:txBody>
      </p:sp>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body" idx="4294967295"/>
          </p:nvPr>
        </p:nvSpPr>
        <p:spPr>
          <a:xfrm>
            <a:off x="182563" y="773113"/>
            <a:ext cx="8640762" cy="739775"/>
          </a:xfrm>
        </p:spPr>
        <p:txBody>
          <a:bodyPr lIns="0" tIns="0" rIns="0" bIns="0">
            <a:spAutoFit/>
          </a:bodyPr>
          <a:lstStyle/>
          <a:p>
            <a:pPr marL="185738" indent="-185738"/>
            <a:r>
              <a:rPr lang="ja-JP" altLang="en-US">
                <a:latin typeface="HGPｺﾞｼｯｸM" panose="020B0600000000000000" pitchFamily="50" charset="-128"/>
                <a:ea typeface="HGPｺﾞｼｯｸM" panose="020B0600000000000000" pitchFamily="50" charset="-128"/>
              </a:rPr>
              <a:t>段階②</a:t>
            </a:r>
            <a:r>
              <a:rPr lang="en-US" altLang="ja-JP">
                <a:latin typeface="HGPｺﾞｼｯｸM" panose="020B0600000000000000" pitchFamily="50" charset="-128"/>
                <a:ea typeface="HGPｺﾞｼｯｸM" panose="020B0600000000000000" pitchFamily="50" charset="-128"/>
              </a:rPr>
              <a:t>-2</a:t>
            </a:r>
            <a:r>
              <a:rPr lang="ja-JP" altLang="en-US">
                <a:latin typeface="HGPｺﾞｼｯｸM" panose="020B0600000000000000" pitchFamily="50" charset="-128"/>
                <a:ea typeface="HGPｺﾞｼｯｸM" panose="020B0600000000000000" pitchFamily="50" charset="-128"/>
              </a:rPr>
              <a:t>：重要項目の</a:t>
            </a:r>
            <a:r>
              <a:rPr lang="ja-JP" altLang="en-US">
                <a:solidFill>
                  <a:srgbClr val="FF0000"/>
                </a:solidFill>
                <a:latin typeface="HGPｺﾞｼｯｸM" panose="020B0600000000000000" pitchFamily="50" charset="-128"/>
                <a:ea typeface="HGPｺﾞｼｯｸM" panose="020B0600000000000000" pitchFamily="50" charset="-128"/>
              </a:rPr>
              <a:t>調整前</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「重要項目」の要求レベルの設定例を用いて、より「</a:t>
            </a:r>
            <a:r>
              <a:rPr lang="ja-JP" altLang="en-US" b="1">
                <a:solidFill>
                  <a:srgbClr val="AE2222"/>
                </a:solidFill>
                <a:latin typeface="HGPｺﾞｼｯｸM" panose="020B0600000000000000" pitchFamily="50" charset="-128"/>
                <a:ea typeface="HGPｺﾞｼｯｸM" panose="020B0600000000000000" pitchFamily="50" charset="-128"/>
              </a:rPr>
              <a:t>早期に</a:t>
            </a:r>
            <a:r>
              <a:rPr lang="ja-JP" altLang="en-US">
                <a:latin typeface="HGPｺﾞｼｯｸM" panose="020B0600000000000000" pitchFamily="50" charset="-128"/>
                <a:ea typeface="HGPｺﾞｼｯｸM" panose="020B0600000000000000" pitchFamily="50" charset="-128"/>
              </a:rPr>
              <a:t>」判断</a:t>
            </a:r>
          </a:p>
        </p:txBody>
      </p:sp>
      <p:graphicFrame>
        <p:nvGraphicFramePr>
          <p:cNvPr id="10" name="Group 145"/>
          <p:cNvGraphicFramePr>
            <a:graphicFrameLocks noGrp="1"/>
          </p:cNvGraphicFramePr>
          <p:nvPr/>
        </p:nvGraphicFramePr>
        <p:xfrm>
          <a:off x="195263" y="1552575"/>
          <a:ext cx="8761412" cy="4986342"/>
        </p:xfrm>
        <a:graphic>
          <a:graphicData uri="http://schemas.openxmlformats.org/drawingml/2006/table">
            <a:tbl>
              <a:tblPr/>
              <a:tblGrid>
                <a:gridCol w="1879600">
                  <a:extLst>
                    <a:ext uri="{9D8B030D-6E8A-4147-A177-3AD203B41FA5}">
                      <a16:colId xmlns:a16="http://schemas.microsoft.com/office/drawing/2014/main" val="20000"/>
                    </a:ext>
                  </a:extLst>
                </a:gridCol>
                <a:gridCol w="2428875">
                  <a:extLst>
                    <a:ext uri="{9D8B030D-6E8A-4147-A177-3AD203B41FA5}">
                      <a16:colId xmlns:a16="http://schemas.microsoft.com/office/drawing/2014/main" val="20001"/>
                    </a:ext>
                  </a:extLst>
                </a:gridCol>
                <a:gridCol w="320675">
                  <a:extLst>
                    <a:ext uri="{9D8B030D-6E8A-4147-A177-3AD203B41FA5}">
                      <a16:colId xmlns:a16="http://schemas.microsoft.com/office/drawing/2014/main" val="20002"/>
                    </a:ext>
                  </a:extLst>
                </a:gridCol>
                <a:gridCol w="2152650">
                  <a:extLst>
                    <a:ext uri="{9D8B030D-6E8A-4147-A177-3AD203B41FA5}">
                      <a16:colId xmlns:a16="http://schemas.microsoft.com/office/drawing/2014/main" val="20003"/>
                    </a:ext>
                  </a:extLst>
                </a:gridCol>
                <a:gridCol w="1979612">
                  <a:extLst>
                    <a:ext uri="{9D8B030D-6E8A-4147-A177-3AD203B41FA5}">
                      <a16:colId xmlns:a16="http://schemas.microsoft.com/office/drawing/2014/main" val="20004"/>
                    </a:ext>
                  </a:extLst>
                </a:gridCol>
              </a:tblGrid>
              <a:tr h="361950">
                <a:tc grid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bg1"/>
                          </a:solidFill>
                          <a:effectLst/>
                          <a:latin typeface="Arial" charset="0"/>
                          <a:ea typeface="HGP創英角ｺﾞｼｯｸUB" pitchFamily="50" charset="-128"/>
                        </a:rPr>
                        <a:t>「重要」な非機能要求項目（抜粋）</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295930"/>
                    </a:solidFill>
                  </a:tcPr>
                </a:tc>
                <a:tc hMerge="1">
                  <a:txBody>
                    <a:bodyPr/>
                    <a:lstStyle/>
                    <a:p>
                      <a:endParaRPr kumimoji="1" lang="ja-JP" altLang="en-US"/>
                    </a:p>
                  </a:txBody>
                  <a:tcPr/>
                </a:tc>
                <a:tc gridSpan="3">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chemeClr val="bg1"/>
                          </a:solidFill>
                          <a:effectLst/>
                          <a:latin typeface="Arial" charset="0"/>
                          <a:ea typeface="HGP創英角ｺﾞｼｯｸUB" pitchFamily="50" charset="-128"/>
                        </a:rPr>
                        <a:t>要求レベルの設定例　</a:t>
                      </a: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A4900"/>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365125">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重要項目例</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ABA75"/>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メトリクス</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指標</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ABA75"/>
                    </a:solidFill>
                  </a:tcPr>
                </a:tc>
                <a:tc grid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レベル</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選択時の条件</a:t>
                      </a: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extLst>
                  <a:ext uri="{0D108BD9-81ED-4DB2-BD59-A6C34878D82A}">
                    <a16:rowId xmlns:a16="http://schemas.microsoft.com/office/drawing/2014/main" val="10001"/>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業務継続性</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ｻｰﾋﾞｽ切替時間</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3</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60</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分未満</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02"/>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目標復旧水準</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0" i="0" u="none" strike="noStrike" cap="none" normalizeH="0" baseline="0">
                          <a:ln>
                            <a:noFill/>
                          </a:ln>
                          <a:solidFill>
                            <a:srgbClr val="131A1F"/>
                          </a:solidFill>
                          <a:effectLst/>
                          <a:latin typeface="Arial" charset="0"/>
                          <a:ea typeface="HGP創英角ｺﾞｼｯｸUB" pitchFamily="50" charset="-128"/>
                        </a:rPr>
                        <a:t>RTO(</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目標復旧時間</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2</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12</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時間以内</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3"/>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稼働率</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稼働率</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chemeClr val="tx1"/>
                          </a:solidFill>
                          <a:effectLst/>
                          <a:latin typeface="Arial" charset="0"/>
                          <a:ea typeface="HGP創英角ｺﾞｼｯｸUB" pitchFamily="50" charset="-128"/>
                        </a:rPr>
                        <a:t>4</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chemeClr val="tx1"/>
                          </a:solidFill>
                          <a:effectLst/>
                          <a:latin typeface="Arial" charset="0"/>
                          <a:ea typeface="HGP創英角ｺﾞｼｯｸUB" pitchFamily="50" charset="-128"/>
                        </a:rPr>
                        <a:t>99.99%</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大規模災害時</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ｼｽﾃﾑ再開目標</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3</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週間以内</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5"/>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業務処理量</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同時ｱｸｾｽ数</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上限が決まっている</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6"/>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rgbClr val="131A1F"/>
                        </a:solidFill>
                        <a:effectLst/>
                        <a:latin typeface="Arial" charset="0"/>
                        <a:ea typeface="HGP創英角ｺﾞｼｯｸUB" pitchFamily="50" charset="-128"/>
                      </a:endParaRP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ﾊﾞｯﾁ処理件数</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0</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件数が決まっている</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7"/>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業務量増大度</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ｵﾝﾗｲﾝ件数増大率</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1.2</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倍</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8"/>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ｵﾝﾗｲﾝﾚｽﾎﾟﾝｽ</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通常時ﾚｽﾎﾟﾝｽ順守率</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3</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90%</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9"/>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運用時間</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運用時間</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通常</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4</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若干の停止有り</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10"/>
                  </a:ext>
                </a:extLst>
              </a:tr>
              <a:tr h="517524">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内部統制対応</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対応実施有無</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既存の社内規定での対応実施</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11"/>
                  </a:ext>
                </a:extLst>
              </a:tr>
              <a:tr h="3063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rgbClr val="131A1F"/>
                          </a:solidFill>
                          <a:effectLst/>
                          <a:latin typeface="Arial" charset="0"/>
                          <a:ea typeface="HGP創英角ｺﾞｼｯｸUB" pitchFamily="50" charset="-128"/>
                        </a:rPr>
                        <a:t>移行ｽｹｼﾞｭｰﾙ</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ｼｽﾃﾑ停止可能日時</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4</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夜間など</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12"/>
                  </a:ext>
                </a:extLst>
              </a:tr>
              <a:tr h="3413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rgbClr val="131A1F"/>
                          </a:solidFill>
                          <a:effectLst/>
                          <a:latin typeface="Arial" charset="0"/>
                          <a:ea typeface="HGP創英角ｺﾞｼｯｸUB" pitchFamily="50" charset="-128"/>
                        </a:rPr>
                        <a:t>ｾｷｭﾘﾃｨﾘｽｸ分析</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ﾘｽｸ分析範囲</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重要資産</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13"/>
                  </a:ext>
                </a:extLst>
              </a:tr>
              <a:tr h="33655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地域的広がり</a:t>
                      </a:r>
                    </a:p>
                  </a:txBody>
                  <a:tcPr marL="78000" marR="39000" marT="17999" marB="3599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地域的広がり</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0</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拠点内</a:t>
                      </a:r>
                    </a:p>
                  </a:txBody>
                  <a:tcPr marL="78000" marR="39000" marT="17999" marB="359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7999" marB="359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bl>
          </a:graphicData>
        </a:graphic>
      </p:graphicFrame>
      <p:sp>
        <p:nvSpPr>
          <p:cNvPr id="88161" name="Rectangle 106"/>
          <p:cNvSpPr>
            <a:spLocks noChangeArrowheads="1"/>
          </p:cNvSpPr>
          <p:nvPr/>
        </p:nvSpPr>
        <p:spPr bwMode="gray">
          <a:xfrm>
            <a:off x="6985000" y="2001838"/>
            <a:ext cx="1971675" cy="419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90000" tIns="46800" rIns="9000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0000CC"/>
                </a:solidFill>
                <a:latin typeface="HGP創英角ｺﾞｼｯｸUB" panose="020B0900000000000000" pitchFamily="50" charset="-128"/>
                <a:ea typeface="ＭＳ ゴシック" panose="020B0609070205080204" pitchFamily="49" charset="-128"/>
              </a:rPr>
              <a:t>（１）重要項目毎に、該当モデルにおける標準レベルを選択した条件を示す。</a:t>
            </a:r>
          </a:p>
          <a:p>
            <a:pPr algn="ctr" eaLnBrk="1" hangingPunct="1">
              <a:spcBef>
                <a:spcPct val="0"/>
              </a:spcBef>
              <a:buClrTx/>
              <a:buFontTx/>
              <a:buNone/>
            </a:pPr>
            <a:endParaRPr lang="ja-JP" altLang="en-US" sz="2000" b="1">
              <a:solidFill>
                <a:srgbClr val="0000CC"/>
              </a:solidFill>
              <a:latin typeface="HGP創英角ｺﾞｼｯｸUB" panose="020B0900000000000000" pitchFamily="50" charset="-128"/>
              <a:ea typeface="ＭＳ ゴシック" panose="020B0609070205080204" pitchFamily="49" charset="-128"/>
            </a:endParaRPr>
          </a:p>
          <a:p>
            <a:pPr algn="ctr" eaLnBrk="1" hangingPunct="1">
              <a:spcBef>
                <a:spcPct val="0"/>
              </a:spcBef>
              <a:buClrTx/>
              <a:buFontTx/>
              <a:buNone/>
            </a:pPr>
            <a:r>
              <a:rPr lang="ja-JP" altLang="en-US" sz="2000" b="1">
                <a:solidFill>
                  <a:srgbClr val="0000CC"/>
                </a:solidFill>
                <a:latin typeface="HGP創英角ｺﾞｼｯｸUB" panose="020B0900000000000000" pitchFamily="50" charset="-128"/>
                <a:ea typeface="ＭＳ ゴシック" panose="020B0609070205080204" pitchFamily="49" charset="-128"/>
              </a:rPr>
              <a:t>（２）レベルを調整する際の条件を示す。</a:t>
            </a:r>
          </a:p>
          <a:p>
            <a:pPr algn="ctr" eaLnBrk="1" hangingPunct="1">
              <a:spcBef>
                <a:spcPct val="0"/>
              </a:spcBef>
              <a:buClrTx/>
              <a:buFontTx/>
              <a:buNone/>
            </a:pPr>
            <a:endParaRPr lang="en-US" altLang="ja-JP" sz="2000">
              <a:solidFill>
                <a:srgbClr val="0000CC"/>
              </a:solidFill>
              <a:latin typeface="HGP創英角ｺﾞｼｯｸUB" panose="020B0900000000000000" pitchFamily="50" charset="-128"/>
              <a:ea typeface="ＭＳ ゴシック" panose="020B0609070205080204" pitchFamily="49" charset="-128"/>
            </a:endParaRPr>
          </a:p>
        </p:txBody>
      </p:sp>
      <p:sp>
        <p:nvSpPr>
          <p:cNvPr id="88163"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4.1.2</a:t>
            </a:r>
            <a:r>
              <a:rPr lang="ja-JP" altLang="en-US" sz="2600" b="1">
                <a:solidFill>
                  <a:schemeClr val="tx2"/>
                </a:solidFill>
                <a:latin typeface="HGPｺﾞｼｯｸM" panose="020B0600000000000000" pitchFamily="50" charset="-128"/>
                <a:ea typeface="HGPｺﾞｼｯｸM" panose="020B0600000000000000" pitchFamily="50" charset="-128"/>
              </a:rPr>
              <a:t>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(2)</a:t>
            </a:r>
            <a:r>
              <a:rPr lang="ja-JP" altLang="en-US" sz="2600" b="1">
                <a:solidFill>
                  <a:schemeClr val="tx2"/>
                </a:solidFill>
                <a:latin typeface="HGPｺﾞｼｯｸM" panose="020B0600000000000000" pitchFamily="50" charset="-128"/>
                <a:ea typeface="HGPｺﾞｼｯｸM" panose="020B0600000000000000" pitchFamily="50" charset="-128"/>
              </a:rPr>
              <a:t>段階②：重要項目のレベル決定</a:t>
            </a:r>
            <a:r>
              <a:rPr lang="en-US" altLang="ja-JP" sz="2600" b="1">
                <a:solidFill>
                  <a:schemeClr val="tx2"/>
                </a:solidFill>
                <a:latin typeface="HGPｺﾞｼｯｸM" panose="020B0600000000000000" pitchFamily="50" charset="-128"/>
                <a:ea typeface="HGPｺﾞｼｯｸM" panose="020B0600000000000000" pitchFamily="50" charset="-128"/>
              </a:rPr>
              <a:t>(2/3)</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7"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body" idx="4294967295"/>
          </p:nvPr>
        </p:nvSpPr>
        <p:spPr>
          <a:xfrm>
            <a:off x="182563" y="773113"/>
            <a:ext cx="8640762" cy="739775"/>
          </a:xfrm>
        </p:spPr>
        <p:txBody>
          <a:bodyPr lIns="0" tIns="0" rIns="0" bIns="0">
            <a:spAutoFit/>
          </a:bodyPr>
          <a:lstStyle/>
          <a:p>
            <a:pPr marL="185738" indent="-185738"/>
            <a:r>
              <a:rPr lang="ja-JP" altLang="en-US">
                <a:latin typeface="HGPｺﾞｼｯｸM" panose="020B0600000000000000" pitchFamily="50" charset="-128"/>
                <a:ea typeface="HGPｺﾞｼｯｸM" panose="020B0600000000000000" pitchFamily="50" charset="-128"/>
              </a:rPr>
              <a:t>段階②</a:t>
            </a:r>
            <a:r>
              <a:rPr lang="en-US" altLang="ja-JP">
                <a:latin typeface="HGPｺﾞｼｯｸM" panose="020B0600000000000000" pitchFamily="50" charset="-128"/>
                <a:ea typeface="HGPｺﾞｼｯｸM" panose="020B0600000000000000" pitchFamily="50" charset="-128"/>
              </a:rPr>
              <a:t>-3</a:t>
            </a:r>
            <a:r>
              <a:rPr lang="ja-JP" altLang="en-US">
                <a:latin typeface="HGPｺﾞｼｯｸM" panose="020B0600000000000000" pitchFamily="50" charset="-128"/>
                <a:ea typeface="HGPｺﾞｼｯｸM" panose="020B0600000000000000" pitchFamily="50" charset="-128"/>
              </a:rPr>
              <a:t>：重要項目の</a:t>
            </a:r>
            <a:r>
              <a:rPr lang="ja-JP" altLang="en-US">
                <a:solidFill>
                  <a:srgbClr val="FF0000"/>
                </a:solidFill>
                <a:latin typeface="HGPｺﾞｼｯｸM" panose="020B0600000000000000" pitchFamily="50" charset="-128"/>
                <a:ea typeface="HGPｺﾞｼｯｸM" panose="020B0600000000000000" pitchFamily="50" charset="-128"/>
              </a:rPr>
              <a:t>調整後</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「重要項目」の要求レベルの設定例を用いて、より「</a:t>
            </a:r>
            <a:r>
              <a:rPr lang="ja-JP" altLang="en-US" b="1">
                <a:solidFill>
                  <a:srgbClr val="AE2222"/>
                </a:solidFill>
                <a:latin typeface="HGPｺﾞｼｯｸM" panose="020B0600000000000000" pitchFamily="50" charset="-128"/>
                <a:ea typeface="HGPｺﾞｼｯｸM" panose="020B0600000000000000" pitchFamily="50" charset="-128"/>
              </a:rPr>
              <a:t>早期に</a:t>
            </a:r>
            <a:r>
              <a:rPr lang="ja-JP" altLang="en-US">
                <a:latin typeface="HGPｺﾞｼｯｸM" panose="020B0600000000000000" pitchFamily="50" charset="-128"/>
                <a:ea typeface="HGPｺﾞｼｯｸM" panose="020B0600000000000000" pitchFamily="50" charset="-128"/>
              </a:rPr>
              <a:t>」判断</a:t>
            </a:r>
          </a:p>
        </p:txBody>
      </p:sp>
      <p:graphicFrame>
        <p:nvGraphicFramePr>
          <p:cNvPr id="285841" name="Group 145"/>
          <p:cNvGraphicFramePr>
            <a:graphicFrameLocks noGrp="1"/>
          </p:cNvGraphicFramePr>
          <p:nvPr/>
        </p:nvGraphicFramePr>
        <p:xfrm>
          <a:off x="195263" y="1525588"/>
          <a:ext cx="8761412" cy="5030791"/>
        </p:xfrm>
        <a:graphic>
          <a:graphicData uri="http://schemas.openxmlformats.org/drawingml/2006/table">
            <a:tbl>
              <a:tblPr/>
              <a:tblGrid>
                <a:gridCol w="1879600">
                  <a:extLst>
                    <a:ext uri="{9D8B030D-6E8A-4147-A177-3AD203B41FA5}">
                      <a16:colId xmlns:a16="http://schemas.microsoft.com/office/drawing/2014/main" val="20000"/>
                    </a:ext>
                  </a:extLst>
                </a:gridCol>
                <a:gridCol w="2428875">
                  <a:extLst>
                    <a:ext uri="{9D8B030D-6E8A-4147-A177-3AD203B41FA5}">
                      <a16:colId xmlns:a16="http://schemas.microsoft.com/office/drawing/2014/main" val="20001"/>
                    </a:ext>
                  </a:extLst>
                </a:gridCol>
                <a:gridCol w="320675">
                  <a:extLst>
                    <a:ext uri="{9D8B030D-6E8A-4147-A177-3AD203B41FA5}">
                      <a16:colId xmlns:a16="http://schemas.microsoft.com/office/drawing/2014/main" val="20002"/>
                    </a:ext>
                  </a:extLst>
                </a:gridCol>
                <a:gridCol w="2152650">
                  <a:extLst>
                    <a:ext uri="{9D8B030D-6E8A-4147-A177-3AD203B41FA5}">
                      <a16:colId xmlns:a16="http://schemas.microsoft.com/office/drawing/2014/main" val="20003"/>
                    </a:ext>
                  </a:extLst>
                </a:gridCol>
                <a:gridCol w="1979612">
                  <a:extLst>
                    <a:ext uri="{9D8B030D-6E8A-4147-A177-3AD203B41FA5}">
                      <a16:colId xmlns:a16="http://schemas.microsoft.com/office/drawing/2014/main" val="20004"/>
                    </a:ext>
                  </a:extLst>
                </a:gridCol>
              </a:tblGrid>
              <a:tr h="365125">
                <a:tc grid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a:ln>
                            <a:noFill/>
                          </a:ln>
                          <a:solidFill>
                            <a:schemeClr val="bg1"/>
                          </a:solidFill>
                          <a:effectLst/>
                          <a:latin typeface="Arial" charset="0"/>
                          <a:ea typeface="HGP創英角ｺﾞｼｯｸUB" pitchFamily="50" charset="-128"/>
                        </a:rPr>
                        <a:t>「重要」な非機能要求項目（抜粋）</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295930"/>
                    </a:solidFill>
                  </a:tcPr>
                </a:tc>
                <a:tc hMerge="1">
                  <a:txBody>
                    <a:bodyPr/>
                    <a:lstStyle/>
                    <a:p>
                      <a:endParaRPr kumimoji="1" lang="ja-JP" altLang="en-US"/>
                    </a:p>
                  </a:txBody>
                  <a:tcPr/>
                </a:tc>
                <a:tc gridSpan="3">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a:ln>
                            <a:noFill/>
                          </a:ln>
                          <a:solidFill>
                            <a:schemeClr val="bg1"/>
                          </a:solidFill>
                          <a:effectLst/>
                          <a:latin typeface="Arial" charset="0"/>
                          <a:ea typeface="HGP創英角ｺﾞｼｯｸUB" pitchFamily="50" charset="-128"/>
                        </a:rPr>
                        <a:t>要求レベルの設定例　</a:t>
                      </a: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A4900"/>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368300">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重要項目例</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ABA75"/>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メトリクス</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指標</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ABA75"/>
                    </a:solidFill>
                  </a:tcPr>
                </a:tc>
                <a:tc grid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a:ln>
                            <a:noFill/>
                          </a:ln>
                          <a:solidFill>
                            <a:srgbClr val="131A1F"/>
                          </a:solidFill>
                          <a:effectLst/>
                          <a:latin typeface="Arial" charset="0"/>
                          <a:ea typeface="HGP創英角ｺﾞｼｯｸUB" pitchFamily="50" charset="-128"/>
                        </a:rPr>
                        <a:t>レベル</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選択時の条件</a:t>
                      </a: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extLst>
                  <a:ext uri="{0D108BD9-81ED-4DB2-BD59-A6C34878D82A}">
                    <a16:rowId xmlns:a16="http://schemas.microsoft.com/office/drawing/2014/main" val="10001"/>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業務継続性</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ｻｰﾋﾞｽ切替時間</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3</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60</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分未満</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02"/>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目標復旧水準</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0" i="0" u="none" strike="noStrike" cap="none" normalizeH="0" baseline="0">
                          <a:ln>
                            <a:noFill/>
                          </a:ln>
                          <a:solidFill>
                            <a:srgbClr val="131A1F"/>
                          </a:solidFill>
                          <a:effectLst/>
                          <a:latin typeface="Arial" charset="0"/>
                          <a:ea typeface="HGP創英角ｺﾞｼｯｸUB" pitchFamily="50" charset="-128"/>
                        </a:rPr>
                        <a:t>RTO(</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目標復旧時間</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2</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12</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時間以内</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3"/>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稼働率</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稼働率</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FF0000"/>
                          </a:solidFill>
                          <a:effectLst/>
                          <a:latin typeface="Arial" charset="0"/>
                          <a:ea typeface="HGP創英角ｺﾞｼｯｸUB" pitchFamily="50" charset="-128"/>
                        </a:rPr>
                        <a:t>4</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FF0000"/>
                          </a:solidFill>
                          <a:effectLst/>
                          <a:latin typeface="Arial" charset="0"/>
                          <a:ea typeface="HGP創英角ｺﾞｼｯｸUB" pitchFamily="50" charset="-128"/>
                        </a:rPr>
                        <a:t>99.99%</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大規模災害時</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ｼｽﾃﾑ再開目標</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3</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週間以内</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5"/>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業務処理量</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同時ｱｸｾｽ数</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上限が決まっている</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6"/>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rgbClr val="131A1F"/>
                        </a:solidFill>
                        <a:effectLst/>
                        <a:latin typeface="Arial" charset="0"/>
                        <a:ea typeface="HGP創英角ｺﾞｼｯｸUB" pitchFamily="50" charset="-128"/>
                      </a:endParaRP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ﾊﾞｯﾁ処理件数</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0</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件数が決まっている</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7"/>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業務量増大度</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ｵﾝﾗｲﾝ件数増大率</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1.2</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倍</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8"/>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ｵﾝﾗｲﾝﾚｽﾎﾟﾝｽ</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通常時ﾚｽﾎﾟﾝｽ順守率</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3</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90%</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09"/>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運用時間</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運用時間</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r>
                        <a:rPr kumimoji="1" lang="ja-JP" altLang="en-US" sz="1600" b="0" i="0" u="none" strike="noStrike" cap="none" normalizeH="0" baseline="0">
                          <a:ln>
                            <a:noFill/>
                          </a:ln>
                          <a:solidFill>
                            <a:srgbClr val="131A1F"/>
                          </a:solidFill>
                          <a:effectLst/>
                          <a:latin typeface="Arial" charset="0"/>
                          <a:ea typeface="HGP創英角ｺﾞｼｯｸUB" pitchFamily="50" charset="-128"/>
                        </a:rPr>
                        <a:t>通常</a:t>
                      </a:r>
                      <a:r>
                        <a:rPr kumimoji="1" lang="en-US" altLang="ja-JP" sz="1600" b="0" i="0" u="none" strike="noStrike" cap="none" normalizeH="0" baseline="0">
                          <a:ln>
                            <a:noFill/>
                          </a:ln>
                          <a:solidFill>
                            <a:srgbClr val="131A1F"/>
                          </a:solidFill>
                          <a:effectLst/>
                          <a:latin typeface="Arial" charset="0"/>
                          <a:ea typeface="HGP創英角ｺﾞｼｯｸUB" pitchFamily="50" charset="-128"/>
                        </a:rPr>
                        <a:t>)</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4</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若干の停止有り</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10"/>
                  </a:ext>
                </a:extLst>
              </a:tr>
              <a:tr h="51752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内部統制対応</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対応実施有無</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既存の社内規定での対応実施</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11"/>
                  </a:ext>
                </a:extLst>
              </a:tr>
              <a:tr h="30956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移行ｽｹｼﾞｭｰﾙ</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ｼｽﾃﾑ停止可能日時</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4</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夜間など</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12"/>
                  </a:ext>
                </a:extLst>
              </a:tr>
              <a:tr h="34448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ｾｷｭﾘﾃｨﾘｽｸ分析</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ﾘｽｸ分析範囲</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1</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重要資産</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16:rowId xmlns:a16="http://schemas.microsoft.com/office/drawing/2014/main" val="10013"/>
                  </a:ext>
                </a:extLst>
              </a:tr>
              <a:tr h="339725">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地域的広がり</a:t>
                      </a:r>
                    </a:p>
                  </a:txBody>
                  <a:tcPr marL="78000" marR="39000" marT="18002" marB="3600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地域的広がり</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600" b="1" i="0" u="none" strike="noStrike" cap="none" normalizeH="0" baseline="0">
                          <a:ln>
                            <a:noFill/>
                          </a:ln>
                          <a:solidFill>
                            <a:srgbClr val="131A1F"/>
                          </a:solidFill>
                          <a:effectLst/>
                          <a:latin typeface="Arial" charset="0"/>
                          <a:ea typeface="HGP創英角ｺﾞｼｯｸUB" pitchFamily="50" charset="-128"/>
                        </a:rPr>
                        <a:t>0</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a:ln>
                            <a:noFill/>
                          </a:ln>
                          <a:solidFill>
                            <a:srgbClr val="131A1F"/>
                          </a:solidFill>
                          <a:effectLst/>
                          <a:latin typeface="Arial" charset="0"/>
                          <a:ea typeface="HGP創英角ｺﾞｼｯｸUB" pitchFamily="50" charset="-128"/>
                        </a:rPr>
                        <a:t>拠点内</a:t>
                      </a:r>
                    </a:p>
                  </a:txBody>
                  <a:tcPr marL="78000" marR="39000" marT="18002" marB="360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600" b="0" i="0" u="none" strike="noStrike" cap="none" normalizeH="0" baseline="0">
                        <a:ln>
                          <a:noFill/>
                        </a:ln>
                        <a:solidFill>
                          <a:schemeClr val="tx1"/>
                        </a:solidFill>
                        <a:effectLst/>
                        <a:latin typeface="Arial" charset="0"/>
                        <a:ea typeface="HGP創英角ｺﾞｼｯｸUB" pitchFamily="50" charset="-128"/>
                      </a:endParaRPr>
                    </a:p>
                  </a:txBody>
                  <a:tcPr marL="78000" marR="39000" marT="18002" marB="3600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bl>
          </a:graphicData>
        </a:graphic>
      </p:graphicFrame>
      <p:grpSp>
        <p:nvGrpSpPr>
          <p:cNvPr id="2" name="Group 110"/>
          <p:cNvGrpSpPr>
            <a:grpSpLocks/>
          </p:cNvGrpSpPr>
          <p:nvPr/>
        </p:nvGrpSpPr>
        <p:grpSpPr bwMode="auto">
          <a:xfrm>
            <a:off x="4516438" y="2628863"/>
            <a:ext cx="2476500" cy="95250"/>
            <a:chOff x="3000" y="2828"/>
            <a:chExt cx="1705" cy="60"/>
          </a:xfrm>
        </p:grpSpPr>
        <p:sp>
          <p:nvSpPr>
            <p:cNvPr id="90231" name="Line 111"/>
            <p:cNvSpPr>
              <a:spLocks noChangeShapeType="1"/>
            </p:cNvSpPr>
            <p:nvPr/>
          </p:nvSpPr>
          <p:spPr bwMode="gray">
            <a:xfrm>
              <a:off x="3000" y="2828"/>
              <a:ext cx="1705" cy="0"/>
            </a:xfrm>
            <a:prstGeom prst="line">
              <a:avLst/>
            </a:prstGeom>
            <a:noFill/>
            <a:ln w="28575">
              <a:solidFill>
                <a:srgbClr val="BF313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232" name="Line 112"/>
            <p:cNvSpPr>
              <a:spLocks noChangeShapeType="1"/>
            </p:cNvSpPr>
            <p:nvPr/>
          </p:nvSpPr>
          <p:spPr bwMode="gray">
            <a:xfrm>
              <a:off x="3000" y="2888"/>
              <a:ext cx="1705" cy="0"/>
            </a:xfrm>
            <a:prstGeom prst="line">
              <a:avLst/>
            </a:prstGeom>
            <a:noFill/>
            <a:ln w="28575">
              <a:solidFill>
                <a:srgbClr val="BF3131"/>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grpSp>
        <p:nvGrpSpPr>
          <p:cNvPr id="3" name="Group 113"/>
          <p:cNvGrpSpPr>
            <a:grpSpLocks/>
          </p:cNvGrpSpPr>
          <p:nvPr/>
        </p:nvGrpSpPr>
        <p:grpSpPr bwMode="auto">
          <a:xfrm>
            <a:off x="4538663" y="4840288"/>
            <a:ext cx="2466975" cy="95250"/>
            <a:chOff x="3000" y="2828"/>
            <a:chExt cx="1705" cy="60"/>
          </a:xfrm>
        </p:grpSpPr>
        <p:sp>
          <p:nvSpPr>
            <p:cNvPr id="90229" name="Line 114"/>
            <p:cNvSpPr>
              <a:spLocks noChangeShapeType="1"/>
            </p:cNvSpPr>
            <p:nvPr/>
          </p:nvSpPr>
          <p:spPr bwMode="gray">
            <a:xfrm>
              <a:off x="3000" y="2828"/>
              <a:ext cx="1705" cy="0"/>
            </a:xfrm>
            <a:prstGeom prst="line">
              <a:avLst/>
            </a:prstGeom>
            <a:noFill/>
            <a:ln w="28575">
              <a:solidFill>
                <a:srgbClr val="BF313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230" name="Line 115"/>
            <p:cNvSpPr>
              <a:spLocks noChangeShapeType="1"/>
            </p:cNvSpPr>
            <p:nvPr/>
          </p:nvSpPr>
          <p:spPr bwMode="gray">
            <a:xfrm>
              <a:off x="3000" y="2888"/>
              <a:ext cx="1705" cy="0"/>
            </a:xfrm>
            <a:prstGeom prst="line">
              <a:avLst/>
            </a:prstGeom>
            <a:noFill/>
            <a:ln w="28575">
              <a:solidFill>
                <a:srgbClr val="BF3131"/>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90211" name="Rectangle 106"/>
          <p:cNvSpPr>
            <a:spLocks noChangeArrowheads="1"/>
          </p:cNvSpPr>
          <p:nvPr/>
        </p:nvSpPr>
        <p:spPr bwMode="gray">
          <a:xfrm>
            <a:off x="6972300" y="2001838"/>
            <a:ext cx="1984375" cy="419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90000" tIns="46800" rIns="9000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0000CC"/>
                </a:solidFill>
                <a:latin typeface="HGP創英角ｺﾞｼｯｸUB" panose="020B0900000000000000" pitchFamily="50" charset="-128"/>
                <a:ea typeface="ＭＳ ゴシック" panose="020B0609070205080204" pitchFamily="49" charset="-128"/>
              </a:rPr>
              <a:t>（１）重要項目毎に、該当モデルにおける標準レベルを選択した条件を示す。</a:t>
            </a:r>
          </a:p>
          <a:p>
            <a:pPr algn="ctr" eaLnBrk="1" hangingPunct="1">
              <a:spcBef>
                <a:spcPct val="0"/>
              </a:spcBef>
              <a:buClrTx/>
              <a:buFontTx/>
              <a:buNone/>
            </a:pPr>
            <a:endParaRPr lang="ja-JP" altLang="en-US" sz="2000" b="1">
              <a:solidFill>
                <a:srgbClr val="0000CC"/>
              </a:solidFill>
              <a:latin typeface="HGP創英角ｺﾞｼｯｸUB" panose="020B0900000000000000" pitchFamily="50" charset="-128"/>
              <a:ea typeface="ＭＳ ゴシック" panose="020B0609070205080204" pitchFamily="49" charset="-128"/>
            </a:endParaRPr>
          </a:p>
          <a:p>
            <a:pPr algn="ctr" eaLnBrk="1" hangingPunct="1">
              <a:spcBef>
                <a:spcPct val="0"/>
              </a:spcBef>
              <a:buClrTx/>
              <a:buFontTx/>
              <a:buNone/>
            </a:pPr>
            <a:r>
              <a:rPr lang="ja-JP" altLang="en-US" sz="2000" b="1">
                <a:solidFill>
                  <a:srgbClr val="0000CC"/>
                </a:solidFill>
                <a:latin typeface="HGP創英角ｺﾞｼｯｸUB" panose="020B0900000000000000" pitchFamily="50" charset="-128"/>
                <a:ea typeface="ＭＳ ゴシック" panose="020B0609070205080204" pitchFamily="49" charset="-128"/>
              </a:rPr>
              <a:t>（２）レベルを調整する際の条件を示す。</a:t>
            </a:r>
          </a:p>
          <a:p>
            <a:pPr algn="ctr" eaLnBrk="1" hangingPunct="1">
              <a:spcBef>
                <a:spcPct val="0"/>
              </a:spcBef>
              <a:buClrTx/>
              <a:buFontTx/>
              <a:buNone/>
            </a:pPr>
            <a:endParaRPr lang="en-US" altLang="ja-JP" sz="2000">
              <a:solidFill>
                <a:srgbClr val="103D7E"/>
              </a:solidFill>
              <a:latin typeface="HGP創英角ｺﾞｼｯｸUB" panose="020B0900000000000000" pitchFamily="50" charset="-128"/>
              <a:ea typeface="ＭＳ ゴシック" panose="020B0609070205080204" pitchFamily="49" charset="-128"/>
            </a:endParaRPr>
          </a:p>
        </p:txBody>
      </p:sp>
      <p:grpSp>
        <p:nvGrpSpPr>
          <p:cNvPr id="4" name="Group 143"/>
          <p:cNvGrpSpPr>
            <a:grpSpLocks/>
          </p:cNvGrpSpPr>
          <p:nvPr/>
        </p:nvGrpSpPr>
        <p:grpSpPr bwMode="auto">
          <a:xfrm>
            <a:off x="5849938" y="4756150"/>
            <a:ext cx="2873375" cy="1289050"/>
            <a:chOff x="3696" y="3044"/>
            <a:chExt cx="1810" cy="812"/>
          </a:xfrm>
        </p:grpSpPr>
        <p:sp>
          <p:nvSpPr>
            <p:cNvPr id="90227" name="AutoShape 117"/>
            <p:cNvSpPr>
              <a:spLocks noChangeArrowheads="1"/>
            </p:cNvSpPr>
            <p:nvPr/>
          </p:nvSpPr>
          <p:spPr bwMode="gray">
            <a:xfrm rot="3500479" flipH="1">
              <a:off x="4037" y="3192"/>
              <a:ext cx="426" cy="130"/>
            </a:xfrm>
            <a:prstGeom prst="triangle">
              <a:avLst>
                <a:gd name="adj" fmla="val 0"/>
              </a:avLst>
            </a:prstGeom>
            <a:solidFill>
              <a:srgbClr val="131A1F"/>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rot="10800000" vert="eaVert"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47220" name="AutoShape 118"/>
            <p:cNvSpPr>
              <a:spLocks noChangeArrowheads="1"/>
            </p:cNvSpPr>
            <p:nvPr/>
          </p:nvSpPr>
          <p:spPr bwMode="gray">
            <a:xfrm>
              <a:off x="3696" y="3397"/>
              <a:ext cx="1810" cy="459"/>
            </a:xfrm>
            <a:prstGeom prst="roundRect">
              <a:avLst>
                <a:gd name="adj" fmla="val 16667"/>
              </a:avLst>
            </a:prstGeom>
            <a:solidFill>
              <a:srgbClr val="AA2C2C"/>
            </a:solidFill>
            <a:ln w="38100" algn="ctr">
              <a:solidFill>
                <a:srgbClr val="131A1F"/>
              </a:solidFill>
              <a:round/>
              <a:headEnd/>
              <a:tailEnd/>
            </a:ln>
          </p:spPr>
          <p:txBody>
            <a:bodyPr wrap="none" tIns="36000" bIns="72000" anchor="ctr"/>
            <a:lstStyle/>
            <a:p>
              <a:pPr algn="ctr" eaLnBrk="1" hangingPunct="1">
                <a:defRPr/>
              </a:pPr>
              <a:r>
                <a:rPr lang="ja-JP" altLang="en-US" sz="2000" dirty="0">
                  <a:solidFill>
                    <a:schemeClr val="bg1"/>
                  </a:solidFill>
                  <a:latin typeface="+mn-ea"/>
                  <a:ea typeface="+mn-ea"/>
                </a:rPr>
                <a:t>レベルダウン（</a:t>
              </a:r>
              <a:r>
                <a:rPr lang="en-US" altLang="ja-JP" sz="2000" dirty="0">
                  <a:solidFill>
                    <a:schemeClr val="bg1"/>
                  </a:solidFill>
                  <a:latin typeface="+mn-ea"/>
                  <a:ea typeface="+mn-ea"/>
                </a:rPr>
                <a:t>4</a:t>
              </a:r>
              <a:r>
                <a:rPr lang="ja-JP" altLang="en-US" sz="2000" dirty="0">
                  <a:solidFill>
                    <a:schemeClr val="bg1"/>
                  </a:solidFill>
                  <a:latin typeface="+mn-ea"/>
                  <a:ea typeface="+mn-ea"/>
                </a:rPr>
                <a:t>→</a:t>
              </a:r>
              <a:r>
                <a:rPr lang="en-US" altLang="ja-JP" sz="2000" dirty="0">
                  <a:solidFill>
                    <a:schemeClr val="bg1"/>
                  </a:solidFill>
                  <a:latin typeface="+mn-ea"/>
                  <a:ea typeface="+mn-ea"/>
                </a:rPr>
                <a:t>2</a:t>
              </a:r>
              <a:r>
                <a:rPr lang="ja-JP" altLang="en-US" sz="2000" dirty="0">
                  <a:solidFill>
                    <a:schemeClr val="bg1"/>
                  </a:solidFill>
                  <a:latin typeface="+mn-ea"/>
                  <a:ea typeface="+mn-ea"/>
                </a:rPr>
                <a:t>）</a:t>
              </a:r>
            </a:p>
            <a:p>
              <a:pPr algn="ctr" eaLnBrk="1" hangingPunct="1">
                <a:defRPr/>
              </a:pPr>
              <a:r>
                <a:rPr lang="ja-JP" altLang="en-US" sz="2000" dirty="0">
                  <a:solidFill>
                    <a:schemeClr val="bg1"/>
                  </a:solidFill>
                  <a:latin typeface="+mn-ea"/>
                  <a:ea typeface="+mn-ea"/>
                </a:rPr>
                <a:t>夜間停止：夜間要員不要</a:t>
              </a:r>
            </a:p>
          </p:txBody>
        </p:sp>
      </p:grpSp>
      <p:grpSp>
        <p:nvGrpSpPr>
          <p:cNvPr id="5" name="Group 147"/>
          <p:cNvGrpSpPr>
            <a:grpSpLocks/>
          </p:cNvGrpSpPr>
          <p:nvPr/>
        </p:nvGrpSpPr>
        <p:grpSpPr bwMode="auto">
          <a:xfrm>
            <a:off x="5065713" y="3546475"/>
            <a:ext cx="2830512" cy="1025525"/>
            <a:chOff x="3160" y="2137"/>
            <a:chExt cx="1783" cy="646"/>
          </a:xfrm>
        </p:grpSpPr>
        <p:sp>
          <p:nvSpPr>
            <p:cNvPr id="90225" name="AutoShape 120"/>
            <p:cNvSpPr>
              <a:spLocks noChangeArrowheads="1"/>
            </p:cNvSpPr>
            <p:nvPr/>
          </p:nvSpPr>
          <p:spPr bwMode="gray">
            <a:xfrm rot="17950239" flipH="1">
              <a:off x="3489" y="2502"/>
              <a:ext cx="433" cy="129"/>
            </a:xfrm>
            <a:prstGeom prst="triangle">
              <a:avLst>
                <a:gd name="adj" fmla="val 0"/>
              </a:avLst>
            </a:prstGeom>
            <a:solidFill>
              <a:srgbClr val="131A1F"/>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vert="eaVert"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47218" name="AutoShape 121"/>
            <p:cNvSpPr>
              <a:spLocks noChangeArrowheads="1"/>
            </p:cNvSpPr>
            <p:nvPr/>
          </p:nvSpPr>
          <p:spPr bwMode="gray">
            <a:xfrm>
              <a:off x="3160" y="2137"/>
              <a:ext cx="1783" cy="467"/>
            </a:xfrm>
            <a:prstGeom prst="roundRect">
              <a:avLst>
                <a:gd name="adj" fmla="val 16667"/>
              </a:avLst>
            </a:prstGeom>
            <a:solidFill>
              <a:srgbClr val="AA2C2C"/>
            </a:solidFill>
            <a:ln w="38100" algn="ctr">
              <a:solidFill>
                <a:srgbClr val="131A1F"/>
              </a:solidFill>
              <a:round/>
              <a:headEnd/>
              <a:tailEnd/>
            </a:ln>
          </p:spPr>
          <p:txBody>
            <a:bodyPr wrap="none" tIns="36000" bIns="72000" anchor="ctr"/>
            <a:lstStyle/>
            <a:p>
              <a:pPr algn="ctr" eaLnBrk="1" hangingPunct="1">
                <a:defRPr/>
              </a:pPr>
              <a:r>
                <a:rPr lang="ja-JP" altLang="en-US" sz="2000" dirty="0">
                  <a:solidFill>
                    <a:schemeClr val="bg1"/>
                  </a:solidFill>
                  <a:latin typeface="+mn-ea"/>
                  <a:ea typeface="+mn-ea"/>
                </a:rPr>
                <a:t>レベルアップ（</a:t>
              </a:r>
              <a:r>
                <a:rPr lang="en-US" altLang="ja-JP" sz="2000" dirty="0">
                  <a:solidFill>
                    <a:schemeClr val="bg1"/>
                  </a:solidFill>
                  <a:latin typeface="+mn-ea"/>
                  <a:ea typeface="+mn-ea"/>
                </a:rPr>
                <a:t>3</a:t>
              </a:r>
              <a:r>
                <a:rPr lang="ja-JP" altLang="en-US" sz="2000" dirty="0">
                  <a:solidFill>
                    <a:schemeClr val="bg1"/>
                  </a:solidFill>
                  <a:latin typeface="+mn-ea"/>
                  <a:ea typeface="+mn-ea"/>
                </a:rPr>
                <a:t>→</a:t>
              </a:r>
              <a:r>
                <a:rPr lang="en-US" altLang="ja-JP" sz="2000" dirty="0">
                  <a:solidFill>
                    <a:schemeClr val="bg1"/>
                  </a:solidFill>
                  <a:latin typeface="+mn-ea"/>
                  <a:ea typeface="+mn-ea"/>
                </a:rPr>
                <a:t>4</a:t>
              </a:r>
              <a:r>
                <a:rPr lang="ja-JP" altLang="en-US" sz="2000" dirty="0">
                  <a:solidFill>
                    <a:schemeClr val="bg1"/>
                  </a:solidFill>
                  <a:latin typeface="+mn-ea"/>
                  <a:ea typeface="+mn-ea"/>
                </a:rPr>
                <a:t>）</a:t>
              </a:r>
            </a:p>
            <a:p>
              <a:pPr algn="ctr" eaLnBrk="1" hangingPunct="1">
                <a:defRPr/>
              </a:pPr>
              <a:r>
                <a:rPr lang="ja-JP" altLang="en-US" sz="2000" dirty="0">
                  <a:solidFill>
                    <a:schemeClr val="bg1"/>
                  </a:solidFill>
                  <a:latin typeface="+mn-ea"/>
                  <a:ea typeface="+mn-ea"/>
                </a:rPr>
                <a:t>順守率：</a:t>
              </a:r>
              <a:r>
                <a:rPr lang="en-US" altLang="ja-JP" sz="2000" dirty="0">
                  <a:solidFill>
                    <a:schemeClr val="bg1"/>
                  </a:solidFill>
                  <a:latin typeface="+mn-ea"/>
                  <a:ea typeface="+mn-ea"/>
                </a:rPr>
                <a:t>95%</a:t>
              </a:r>
              <a:r>
                <a:rPr lang="ja-JP" altLang="en-US" sz="2000" dirty="0">
                  <a:solidFill>
                    <a:schemeClr val="bg1"/>
                  </a:solidFill>
                  <a:latin typeface="+mn-ea"/>
                  <a:ea typeface="+mn-ea"/>
                </a:rPr>
                <a:t>以上</a:t>
              </a:r>
            </a:p>
          </p:txBody>
        </p:sp>
      </p:grpSp>
      <p:grpSp>
        <p:nvGrpSpPr>
          <p:cNvPr id="6" name="Group 151"/>
          <p:cNvGrpSpPr>
            <a:grpSpLocks/>
          </p:cNvGrpSpPr>
          <p:nvPr/>
        </p:nvGrpSpPr>
        <p:grpSpPr bwMode="auto">
          <a:xfrm>
            <a:off x="5191125" y="1497013"/>
            <a:ext cx="2820988" cy="965200"/>
            <a:chOff x="2943" y="939"/>
            <a:chExt cx="1777" cy="608"/>
          </a:xfrm>
        </p:grpSpPr>
        <p:sp>
          <p:nvSpPr>
            <p:cNvPr id="90223" name="AutoShape 123"/>
            <p:cNvSpPr>
              <a:spLocks noChangeArrowheads="1"/>
            </p:cNvSpPr>
            <p:nvPr/>
          </p:nvSpPr>
          <p:spPr bwMode="gray">
            <a:xfrm rot="17950239" flipH="1">
              <a:off x="3133" y="1270"/>
              <a:ext cx="426" cy="128"/>
            </a:xfrm>
            <a:prstGeom prst="triangle">
              <a:avLst>
                <a:gd name="adj" fmla="val 0"/>
              </a:avLst>
            </a:prstGeom>
            <a:solidFill>
              <a:srgbClr val="131A1F"/>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vert="eaVert"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47216" name="AutoShape 124"/>
            <p:cNvSpPr>
              <a:spLocks noChangeArrowheads="1"/>
            </p:cNvSpPr>
            <p:nvPr/>
          </p:nvSpPr>
          <p:spPr bwMode="gray">
            <a:xfrm>
              <a:off x="2943" y="939"/>
              <a:ext cx="1777" cy="459"/>
            </a:xfrm>
            <a:prstGeom prst="roundRect">
              <a:avLst>
                <a:gd name="adj" fmla="val 16667"/>
              </a:avLst>
            </a:prstGeom>
            <a:solidFill>
              <a:srgbClr val="AA2C2C"/>
            </a:solidFill>
            <a:ln w="38100" algn="ctr">
              <a:solidFill>
                <a:srgbClr val="131A1F"/>
              </a:solidFill>
              <a:round/>
              <a:headEnd/>
              <a:tailEnd/>
            </a:ln>
          </p:spPr>
          <p:txBody>
            <a:bodyPr wrap="none" tIns="36000" bIns="72000" anchor="ctr"/>
            <a:lstStyle/>
            <a:p>
              <a:pPr algn="ctr" eaLnBrk="1" hangingPunct="1">
                <a:defRPr/>
              </a:pPr>
              <a:r>
                <a:rPr lang="ja-JP" altLang="en-US" sz="2000" dirty="0">
                  <a:solidFill>
                    <a:schemeClr val="bg1"/>
                  </a:solidFill>
                  <a:latin typeface="+mn-ea"/>
                  <a:ea typeface="+mn-ea"/>
                </a:rPr>
                <a:t>レベルアップ（</a:t>
              </a:r>
              <a:r>
                <a:rPr lang="en-US" altLang="ja-JP" sz="2000" dirty="0">
                  <a:solidFill>
                    <a:schemeClr val="bg1"/>
                  </a:solidFill>
                  <a:latin typeface="+mn-ea"/>
                  <a:ea typeface="+mn-ea"/>
                </a:rPr>
                <a:t>2</a:t>
              </a:r>
              <a:r>
                <a:rPr lang="ja-JP" altLang="en-US" sz="2000" dirty="0">
                  <a:solidFill>
                    <a:schemeClr val="bg1"/>
                  </a:solidFill>
                  <a:latin typeface="+mn-ea"/>
                  <a:ea typeface="+mn-ea"/>
                </a:rPr>
                <a:t>→</a:t>
              </a:r>
              <a:r>
                <a:rPr lang="en-US" altLang="ja-JP" sz="2000" dirty="0">
                  <a:solidFill>
                    <a:schemeClr val="bg1"/>
                  </a:solidFill>
                  <a:latin typeface="+mn-ea"/>
                  <a:ea typeface="+mn-ea"/>
                </a:rPr>
                <a:t>3</a:t>
              </a:r>
              <a:r>
                <a:rPr lang="ja-JP" altLang="en-US" sz="2000" dirty="0">
                  <a:solidFill>
                    <a:schemeClr val="bg1"/>
                  </a:solidFill>
                  <a:latin typeface="+mn-ea"/>
                  <a:ea typeface="+mn-ea"/>
                </a:rPr>
                <a:t>）</a:t>
              </a:r>
            </a:p>
            <a:p>
              <a:pPr algn="ctr" eaLnBrk="1" hangingPunct="1">
                <a:defRPr/>
              </a:pPr>
              <a:r>
                <a:rPr lang="ja-JP" altLang="en-US" sz="2000" dirty="0">
                  <a:solidFill>
                    <a:schemeClr val="bg1"/>
                  </a:solidFill>
                  <a:latin typeface="+mn-ea"/>
                  <a:ea typeface="+mn-ea"/>
                </a:rPr>
                <a:t>復旧時間：</a:t>
              </a:r>
              <a:r>
                <a:rPr lang="en-US" altLang="ja-JP" sz="2000" dirty="0">
                  <a:solidFill>
                    <a:schemeClr val="bg1"/>
                  </a:solidFill>
                  <a:latin typeface="+mn-ea"/>
                  <a:ea typeface="+mn-ea"/>
                </a:rPr>
                <a:t>6</a:t>
              </a:r>
              <a:r>
                <a:rPr lang="ja-JP" altLang="en-US" sz="2000" dirty="0">
                  <a:solidFill>
                    <a:schemeClr val="bg1"/>
                  </a:solidFill>
                  <a:latin typeface="+mn-ea"/>
                  <a:ea typeface="+mn-ea"/>
                </a:rPr>
                <a:t>時間以内</a:t>
              </a:r>
            </a:p>
          </p:txBody>
        </p:sp>
      </p:grpSp>
      <p:grpSp>
        <p:nvGrpSpPr>
          <p:cNvPr id="7" name="Group 125"/>
          <p:cNvGrpSpPr>
            <a:grpSpLocks/>
          </p:cNvGrpSpPr>
          <p:nvPr/>
        </p:nvGrpSpPr>
        <p:grpSpPr bwMode="auto">
          <a:xfrm>
            <a:off x="4503738" y="4506913"/>
            <a:ext cx="2476500" cy="95250"/>
            <a:chOff x="3000" y="2828"/>
            <a:chExt cx="1705" cy="60"/>
          </a:xfrm>
        </p:grpSpPr>
        <p:sp>
          <p:nvSpPr>
            <p:cNvPr id="90221" name="Line 126"/>
            <p:cNvSpPr>
              <a:spLocks noChangeShapeType="1"/>
            </p:cNvSpPr>
            <p:nvPr/>
          </p:nvSpPr>
          <p:spPr bwMode="gray">
            <a:xfrm>
              <a:off x="3000" y="2828"/>
              <a:ext cx="1705" cy="0"/>
            </a:xfrm>
            <a:prstGeom prst="line">
              <a:avLst/>
            </a:prstGeom>
            <a:noFill/>
            <a:ln w="28575">
              <a:solidFill>
                <a:srgbClr val="BF313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222" name="Line 127"/>
            <p:cNvSpPr>
              <a:spLocks noChangeShapeType="1"/>
            </p:cNvSpPr>
            <p:nvPr/>
          </p:nvSpPr>
          <p:spPr bwMode="gray">
            <a:xfrm>
              <a:off x="3000" y="2888"/>
              <a:ext cx="1705" cy="0"/>
            </a:xfrm>
            <a:prstGeom prst="line">
              <a:avLst/>
            </a:prstGeom>
            <a:noFill/>
            <a:ln w="28575">
              <a:solidFill>
                <a:srgbClr val="BF3131"/>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grpSp>
        <p:nvGrpSpPr>
          <p:cNvPr id="8" name="Group 155"/>
          <p:cNvGrpSpPr>
            <a:grpSpLocks/>
          </p:cNvGrpSpPr>
          <p:nvPr/>
        </p:nvGrpSpPr>
        <p:grpSpPr bwMode="auto">
          <a:xfrm>
            <a:off x="5670550" y="2270125"/>
            <a:ext cx="3052763" cy="808038"/>
            <a:chOff x="3640" y="1532"/>
            <a:chExt cx="1923" cy="509"/>
          </a:xfrm>
        </p:grpSpPr>
        <p:sp>
          <p:nvSpPr>
            <p:cNvPr id="90219" name="AutoShape 129"/>
            <p:cNvSpPr>
              <a:spLocks noChangeArrowheads="1"/>
            </p:cNvSpPr>
            <p:nvPr/>
          </p:nvSpPr>
          <p:spPr bwMode="gray">
            <a:xfrm rot="21479678" flipH="1">
              <a:off x="3640" y="1777"/>
              <a:ext cx="345" cy="215"/>
            </a:xfrm>
            <a:prstGeom prst="triangle">
              <a:avLst>
                <a:gd name="adj" fmla="val 0"/>
              </a:avLst>
            </a:prstGeom>
            <a:solidFill>
              <a:srgbClr val="131A1F"/>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47212" name="AutoShape 130"/>
            <p:cNvSpPr>
              <a:spLocks noChangeArrowheads="1"/>
            </p:cNvSpPr>
            <p:nvPr/>
          </p:nvSpPr>
          <p:spPr bwMode="gray">
            <a:xfrm>
              <a:off x="3841" y="1532"/>
              <a:ext cx="1722" cy="509"/>
            </a:xfrm>
            <a:prstGeom prst="roundRect">
              <a:avLst>
                <a:gd name="adj" fmla="val 16667"/>
              </a:avLst>
            </a:prstGeom>
            <a:solidFill>
              <a:srgbClr val="AA2C2C"/>
            </a:solidFill>
            <a:ln w="38100" algn="ctr">
              <a:solidFill>
                <a:srgbClr val="131A1F"/>
              </a:solidFill>
              <a:round/>
              <a:headEnd/>
              <a:tailEnd/>
            </a:ln>
          </p:spPr>
          <p:txBody>
            <a:bodyPr wrap="none" tIns="36000" bIns="72000" anchor="ctr"/>
            <a:lstStyle/>
            <a:p>
              <a:pPr algn="ctr" eaLnBrk="1" hangingPunct="1">
                <a:defRPr/>
              </a:pPr>
              <a:r>
                <a:rPr lang="ja-JP" altLang="en-US" sz="2000" dirty="0">
                  <a:solidFill>
                    <a:schemeClr val="bg1"/>
                  </a:solidFill>
                  <a:latin typeface="+mn-ea"/>
                  <a:ea typeface="+mn-ea"/>
                </a:rPr>
                <a:t>稼働率：後日最終決定</a:t>
              </a:r>
              <a:br>
                <a:rPr lang="en-US" altLang="ja-JP" sz="2000" dirty="0">
                  <a:solidFill>
                    <a:schemeClr val="bg1"/>
                  </a:solidFill>
                  <a:latin typeface="+mn-ea"/>
                  <a:ea typeface="+mn-ea"/>
                </a:rPr>
              </a:br>
              <a:r>
                <a:rPr lang="ja-JP" altLang="en-US" sz="2000" dirty="0">
                  <a:solidFill>
                    <a:schemeClr val="bg1"/>
                  </a:solidFill>
                  <a:latin typeface="+mn-ea"/>
                  <a:ea typeface="+mn-ea"/>
                </a:rPr>
                <a:t>課題管理票にて管理</a:t>
              </a:r>
            </a:p>
          </p:txBody>
        </p:sp>
      </p:grpSp>
      <p:sp>
        <p:nvSpPr>
          <p:cNvPr id="90218"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4.1.2</a:t>
            </a:r>
            <a:r>
              <a:rPr lang="ja-JP" altLang="en-US" sz="2600" b="1">
                <a:solidFill>
                  <a:schemeClr val="tx2"/>
                </a:solidFill>
                <a:latin typeface="HGPｺﾞｼｯｸM" panose="020B0600000000000000" pitchFamily="50" charset="-128"/>
                <a:ea typeface="HGPｺﾞｼｯｸM" panose="020B0600000000000000" pitchFamily="50" charset="-128"/>
              </a:rPr>
              <a:t>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(2)</a:t>
            </a:r>
            <a:r>
              <a:rPr lang="ja-JP" altLang="en-US" sz="2600" b="1">
                <a:solidFill>
                  <a:schemeClr val="tx2"/>
                </a:solidFill>
                <a:latin typeface="HGPｺﾞｼｯｸM" panose="020B0600000000000000" pitchFamily="50" charset="-128"/>
                <a:ea typeface="HGPｺﾞｼｯｸM" panose="020B0600000000000000" pitchFamily="50" charset="-128"/>
              </a:rPr>
              <a:t>段階②：重要項目のレベル決定</a:t>
            </a:r>
            <a:r>
              <a:rPr lang="en-US" altLang="ja-JP" sz="2600" b="1">
                <a:solidFill>
                  <a:schemeClr val="tx2"/>
                </a:solidFill>
                <a:latin typeface="HGPｺﾞｼｯｸM" panose="020B0600000000000000" pitchFamily="50" charset="-128"/>
                <a:ea typeface="HGPｺﾞｼｯｸM" panose="020B0600000000000000" pitchFamily="50" charset="-128"/>
              </a:rPr>
              <a:t>(3/3)</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2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up)">
                                      <p:cBhvr>
                                        <p:cTn id="12" dur="1000"/>
                                        <p:tgtEl>
                                          <p:spTgt spid="6"/>
                                        </p:tgtEl>
                                      </p:cBhvr>
                                    </p:animEffect>
                                  </p:childTnLst>
                                </p:cTn>
                              </p:par>
                            </p:childTnLst>
                          </p:cTn>
                        </p:par>
                        <p:par>
                          <p:cTn id="13" fill="hold" nodeType="afterGroup">
                            <p:stCondLst>
                              <p:cond delay="1000"/>
                            </p:stCondLst>
                            <p:childTnLst>
                              <p:par>
                                <p:cTn id="14" presetID="22" presetClass="entr" presetSubtype="1"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nodeType="afterGroup">
                            <p:stCondLst>
                              <p:cond delay="2000"/>
                            </p:stCondLst>
                            <p:childTnLst>
                              <p:par>
                                <p:cTn id="18" presetID="22" presetClass="entr" presetSubtype="8"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1000"/>
                                        <p:tgtEl>
                                          <p:spTgt spid="7"/>
                                        </p:tgtEl>
                                      </p:cBhvr>
                                    </p:animEffect>
                                  </p:childTnLst>
                                </p:cTn>
                              </p:par>
                              <p:par>
                                <p:cTn id="21" presetID="22" presetClass="entr" presetSubtype="1"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up)">
                                      <p:cBhvr>
                                        <p:cTn id="23" dur="500"/>
                                        <p:tgtEl>
                                          <p:spTgt spid="5"/>
                                        </p:tgtEl>
                                      </p:cBhvr>
                                    </p:animEffect>
                                  </p:childTnLst>
                                </p:cTn>
                              </p:par>
                            </p:childTnLst>
                          </p:cTn>
                        </p:par>
                        <p:par>
                          <p:cTn id="24" fill="hold" nodeType="afterGroup">
                            <p:stCondLst>
                              <p:cond delay="3000"/>
                            </p:stCondLst>
                            <p:childTnLst>
                              <p:par>
                                <p:cTn id="25" presetID="22" presetClass="entr" presetSubtype="8"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22" presetClass="entr" presetSubtype="1"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up)">
                                      <p:cBhvr>
                                        <p:cTn id="3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ChangeArrowheads="1"/>
          </p:cNvSpPr>
          <p:nvPr/>
        </p:nvSpPr>
        <p:spPr bwMode="gray">
          <a:xfrm>
            <a:off x="444500" y="3041650"/>
            <a:ext cx="8239125" cy="2225675"/>
          </a:xfrm>
          <a:prstGeom prst="rect">
            <a:avLst/>
          </a:prstGeom>
          <a:solidFill>
            <a:srgbClr val="BED1EC"/>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grpSp>
        <p:nvGrpSpPr>
          <p:cNvPr id="92163" name="Group 148"/>
          <p:cNvGrpSpPr>
            <a:grpSpLocks/>
          </p:cNvGrpSpPr>
          <p:nvPr/>
        </p:nvGrpSpPr>
        <p:grpSpPr bwMode="auto">
          <a:xfrm>
            <a:off x="3727450" y="3135313"/>
            <a:ext cx="1017588" cy="1225550"/>
            <a:chOff x="2348" y="1898"/>
            <a:chExt cx="641" cy="772"/>
          </a:xfrm>
        </p:grpSpPr>
        <p:sp>
          <p:nvSpPr>
            <p:cNvPr id="92276" name="AutoShape 4"/>
            <p:cNvSpPr>
              <a:spLocks noChangeArrowheads="1"/>
            </p:cNvSpPr>
            <p:nvPr/>
          </p:nvSpPr>
          <p:spPr bwMode="gray">
            <a:xfrm>
              <a:off x="2348" y="1898"/>
              <a:ext cx="641"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92277" name="AutoShape 1"/>
            <p:cNvSpPr>
              <a:spLocks noChangeArrowheads="1"/>
            </p:cNvSpPr>
            <p:nvPr/>
          </p:nvSpPr>
          <p:spPr bwMode="gray">
            <a:xfrm>
              <a:off x="2444" y="1969"/>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92278" name="Oval 142"/>
            <p:cNvSpPr>
              <a:spLocks noChangeArrowheads="1"/>
            </p:cNvSpPr>
            <p:nvPr/>
          </p:nvSpPr>
          <p:spPr bwMode="gray">
            <a:xfrm>
              <a:off x="2652" y="2269"/>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92279" name="Oval 142"/>
            <p:cNvSpPr>
              <a:spLocks noChangeArrowheads="1"/>
            </p:cNvSpPr>
            <p:nvPr/>
          </p:nvSpPr>
          <p:spPr bwMode="gray">
            <a:xfrm>
              <a:off x="2652" y="2471"/>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92280" name="Oval 142"/>
            <p:cNvSpPr>
              <a:spLocks noChangeArrowheads="1"/>
            </p:cNvSpPr>
            <p:nvPr/>
          </p:nvSpPr>
          <p:spPr bwMode="gray">
            <a:xfrm flipV="1">
              <a:off x="2652" y="2370"/>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92281" name="Text Box 141"/>
            <p:cNvSpPr txBox="1">
              <a:spLocks noChangeArrowheads="1"/>
            </p:cNvSpPr>
            <p:nvPr/>
          </p:nvSpPr>
          <p:spPr bwMode="gray">
            <a:xfrm>
              <a:off x="2492" y="2132"/>
              <a:ext cx="216"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cxnSp>
          <p:nvCxnSpPr>
            <p:cNvPr id="92282" name="AutoShape 10"/>
            <p:cNvCxnSpPr>
              <a:cxnSpLocks noChangeShapeType="1"/>
            </p:cNvCxnSpPr>
            <p:nvPr/>
          </p:nvCxnSpPr>
          <p:spPr bwMode="gray">
            <a:xfrm rot="16200000" flipH="1">
              <a:off x="2556" y="2082"/>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2283" name="AutoShape 11"/>
            <p:cNvCxnSpPr>
              <a:cxnSpLocks noChangeShapeType="1"/>
            </p:cNvCxnSpPr>
            <p:nvPr/>
          </p:nvCxnSpPr>
          <p:spPr bwMode="gray">
            <a:xfrm rot="16200000" flipH="1">
              <a:off x="2573" y="2228"/>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2284" name="AutoShape 12"/>
            <p:cNvCxnSpPr>
              <a:cxnSpLocks noChangeShapeType="1"/>
            </p:cNvCxnSpPr>
            <p:nvPr/>
          </p:nvCxnSpPr>
          <p:spPr bwMode="gray">
            <a:xfrm rot="16200000" flipH="1">
              <a:off x="2523" y="2278"/>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2285" name="AutoShape 13"/>
            <p:cNvCxnSpPr>
              <a:cxnSpLocks noChangeShapeType="1"/>
            </p:cNvCxnSpPr>
            <p:nvPr/>
          </p:nvCxnSpPr>
          <p:spPr bwMode="gray">
            <a:xfrm rot="16200000" flipH="1">
              <a:off x="2472" y="2329"/>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sp>
        <p:nvSpPr>
          <p:cNvPr id="92164" name="Rectangle 15"/>
          <p:cNvSpPr>
            <a:spLocks noGrp="1" noChangeArrowheads="1"/>
          </p:cNvSpPr>
          <p:nvPr>
            <p:ph type="body" idx="4294967295"/>
          </p:nvPr>
        </p:nvSpPr>
        <p:spPr>
          <a:xfrm>
            <a:off x="84138" y="774700"/>
            <a:ext cx="8640762" cy="1108075"/>
          </a:xfrm>
        </p:spPr>
        <p:txBody>
          <a:bodyPr lIns="0" tIns="0" rIns="0" bIns="0">
            <a:spAutoFit/>
          </a:bodyPr>
          <a:lstStyle/>
          <a:p>
            <a:pPr marL="185738" indent="-185738"/>
            <a:r>
              <a:rPr lang="ja-JP" altLang="en-US">
                <a:latin typeface="HGPｺﾞｼｯｸM" panose="020B0600000000000000" pitchFamily="50" charset="-128"/>
                <a:ea typeface="HGPｺﾞｼｯｸM" panose="020B0600000000000000" pitchFamily="50" charset="-128"/>
              </a:rPr>
              <a:t>段階③</a:t>
            </a:r>
            <a:r>
              <a:rPr lang="en-US" altLang="ja-JP">
                <a:latin typeface="HGPｺﾞｼｯｸM" panose="020B0600000000000000" pitchFamily="50" charset="-128"/>
                <a:ea typeface="HGPｺﾞｼｯｸM" panose="020B0600000000000000" pitchFamily="50" charset="-128"/>
              </a:rPr>
              <a:t>-1</a:t>
            </a:r>
            <a:r>
              <a:rPr lang="ja-JP" altLang="en-US">
                <a:latin typeface="HGPｺﾞｼｯｸM" panose="020B0600000000000000" pitchFamily="50" charset="-128"/>
                <a:ea typeface="HGPｺﾞｼｯｸM" panose="020B0600000000000000" pitchFamily="50" charset="-128"/>
              </a:rPr>
              <a:t>：重要項目以外のレベル決定</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システム基盤構築のためのお客様要求を</a:t>
            </a:r>
            <a:r>
              <a:rPr lang="ja-JP" altLang="en-US">
                <a:solidFill>
                  <a:srgbClr val="AE2222"/>
                </a:solidFill>
                <a:latin typeface="HGPｺﾞｼｯｸM" panose="020B0600000000000000" pitchFamily="50" charset="-128"/>
                <a:ea typeface="HGPｺﾞｼｯｸM" panose="020B0600000000000000" pitchFamily="50" charset="-128"/>
              </a:rPr>
              <a:t>段階的詳細化</a:t>
            </a:r>
            <a:r>
              <a:rPr lang="ja-JP" altLang="en-US">
                <a:latin typeface="HGPｺﾞｼｯｸM" panose="020B0600000000000000" pitchFamily="50" charset="-128"/>
                <a:ea typeface="HGPｺﾞｼｯｸM" panose="020B0600000000000000" pitchFamily="50" charset="-128"/>
              </a:rPr>
              <a:t>しながら</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開発開始までに必要な要求項目を決定</a:t>
            </a:r>
          </a:p>
        </p:txBody>
      </p:sp>
      <p:grpSp>
        <p:nvGrpSpPr>
          <p:cNvPr id="92165" name="Group 152"/>
          <p:cNvGrpSpPr>
            <a:grpSpLocks/>
          </p:cNvGrpSpPr>
          <p:nvPr/>
        </p:nvGrpSpPr>
        <p:grpSpPr bwMode="auto">
          <a:xfrm>
            <a:off x="6500813" y="3175000"/>
            <a:ext cx="1019175" cy="1225550"/>
            <a:chOff x="4095" y="1875"/>
            <a:chExt cx="642" cy="772"/>
          </a:xfrm>
        </p:grpSpPr>
        <p:sp>
          <p:nvSpPr>
            <p:cNvPr id="92266" name="AutoShape 19"/>
            <p:cNvSpPr>
              <a:spLocks noChangeArrowheads="1"/>
            </p:cNvSpPr>
            <p:nvPr/>
          </p:nvSpPr>
          <p:spPr bwMode="gray">
            <a:xfrm>
              <a:off x="4095" y="1875"/>
              <a:ext cx="642"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92267" name="AutoShape 1"/>
            <p:cNvSpPr>
              <a:spLocks noChangeArrowheads="1"/>
            </p:cNvSpPr>
            <p:nvPr/>
          </p:nvSpPr>
          <p:spPr bwMode="gray">
            <a:xfrm>
              <a:off x="4192" y="1946"/>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92268" name="Oval 142"/>
            <p:cNvSpPr>
              <a:spLocks noChangeArrowheads="1"/>
            </p:cNvSpPr>
            <p:nvPr/>
          </p:nvSpPr>
          <p:spPr bwMode="gray">
            <a:xfrm>
              <a:off x="4400" y="2246"/>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92269" name="Oval 142"/>
            <p:cNvSpPr>
              <a:spLocks noChangeArrowheads="1"/>
            </p:cNvSpPr>
            <p:nvPr/>
          </p:nvSpPr>
          <p:spPr bwMode="gray">
            <a:xfrm>
              <a:off x="4400" y="2448"/>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92270" name="Oval 142"/>
            <p:cNvSpPr>
              <a:spLocks noChangeArrowheads="1"/>
            </p:cNvSpPr>
            <p:nvPr/>
          </p:nvSpPr>
          <p:spPr bwMode="gray">
            <a:xfrm flipV="1">
              <a:off x="4400" y="2347"/>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sp>
          <p:nvSpPr>
            <p:cNvPr id="92271" name="Text Box 141"/>
            <p:cNvSpPr txBox="1">
              <a:spLocks noChangeArrowheads="1"/>
            </p:cNvSpPr>
            <p:nvPr/>
          </p:nvSpPr>
          <p:spPr bwMode="gray">
            <a:xfrm>
              <a:off x="4239" y="2109"/>
              <a:ext cx="217"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HGP明朝B" panose="02020800000000000000" pitchFamily="18" charset="-128"/>
                <a:ea typeface="HGP明朝B" panose="02020800000000000000" pitchFamily="18" charset="-128"/>
              </a:endParaRPr>
            </a:p>
          </p:txBody>
        </p:sp>
        <p:cxnSp>
          <p:nvCxnSpPr>
            <p:cNvPr id="92272" name="AutoShape 25"/>
            <p:cNvCxnSpPr>
              <a:cxnSpLocks noChangeShapeType="1"/>
              <a:stCxn id="92267" idx="2"/>
              <a:endCxn id="92271" idx="0"/>
            </p:cNvCxnSpPr>
            <p:nvPr/>
          </p:nvCxnSpPr>
          <p:spPr bwMode="gray">
            <a:xfrm rot="16200000" flipH="1">
              <a:off x="4304" y="2059"/>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2273" name="AutoShape 26"/>
            <p:cNvCxnSpPr>
              <a:cxnSpLocks noChangeShapeType="1"/>
              <a:stCxn id="92271" idx="2"/>
              <a:endCxn id="92268" idx="2"/>
            </p:cNvCxnSpPr>
            <p:nvPr/>
          </p:nvCxnSpPr>
          <p:spPr bwMode="gray">
            <a:xfrm rot="16200000" flipH="1">
              <a:off x="4321" y="2205"/>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2274" name="AutoShape 27"/>
            <p:cNvCxnSpPr>
              <a:cxnSpLocks noChangeShapeType="1"/>
              <a:stCxn id="92271" idx="2"/>
            </p:cNvCxnSpPr>
            <p:nvPr/>
          </p:nvCxnSpPr>
          <p:spPr bwMode="gray">
            <a:xfrm rot="16200000" flipH="1">
              <a:off x="4271" y="2254"/>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2275" name="AutoShape 28"/>
            <p:cNvCxnSpPr>
              <a:cxnSpLocks noChangeShapeType="1"/>
              <a:stCxn id="92271" idx="2"/>
            </p:cNvCxnSpPr>
            <p:nvPr/>
          </p:nvCxnSpPr>
          <p:spPr bwMode="gray">
            <a:xfrm rot="16200000" flipH="1">
              <a:off x="4220" y="2305"/>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grpSp>
        <p:nvGrpSpPr>
          <p:cNvPr id="92166" name="Group 156"/>
          <p:cNvGrpSpPr>
            <a:grpSpLocks/>
          </p:cNvGrpSpPr>
          <p:nvPr/>
        </p:nvGrpSpPr>
        <p:grpSpPr bwMode="auto">
          <a:xfrm>
            <a:off x="1016000" y="3103563"/>
            <a:ext cx="1181100" cy="1385887"/>
            <a:chOff x="640" y="1878"/>
            <a:chExt cx="744" cy="873"/>
          </a:xfrm>
        </p:grpSpPr>
        <p:sp>
          <p:nvSpPr>
            <p:cNvPr id="92261" name="AutoShape 30"/>
            <p:cNvSpPr>
              <a:spLocks noChangeArrowheads="1"/>
            </p:cNvSpPr>
            <p:nvPr/>
          </p:nvSpPr>
          <p:spPr bwMode="gray">
            <a:xfrm>
              <a:off x="640" y="1878"/>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92262" name="AutoShape 31"/>
            <p:cNvSpPr>
              <a:spLocks noChangeArrowheads="1"/>
            </p:cNvSpPr>
            <p:nvPr/>
          </p:nvSpPr>
          <p:spPr bwMode="gray">
            <a:xfrm>
              <a:off x="731" y="1977"/>
              <a:ext cx="561" cy="674"/>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92263" name="AutoShape 32"/>
            <p:cNvSpPr>
              <a:spLocks noChangeArrowheads="1"/>
            </p:cNvSpPr>
            <p:nvPr/>
          </p:nvSpPr>
          <p:spPr bwMode="gray">
            <a:xfrm>
              <a:off x="821" y="2074"/>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pic>
          <p:nvPicPr>
            <p:cNvPr id="92264" name="Picture 33"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1096" y="2404"/>
              <a:ext cx="13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65" name="Picture 34" descr="images"/>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gray">
            <a:xfrm>
              <a:off x="936" y="2277"/>
              <a:ext cx="173"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2167" name="Text Box 35"/>
          <p:cNvSpPr txBox="1">
            <a:spLocks noChangeArrowheads="1"/>
          </p:cNvSpPr>
          <p:nvPr/>
        </p:nvSpPr>
        <p:spPr bwMode="gray">
          <a:xfrm>
            <a:off x="360363" y="4621213"/>
            <a:ext cx="24923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モデルシステムシート</a:t>
            </a:r>
          </a:p>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（グレード表）</a:t>
            </a:r>
          </a:p>
        </p:txBody>
      </p:sp>
      <p:sp>
        <p:nvSpPr>
          <p:cNvPr id="92168" name="Text Box 36"/>
          <p:cNvSpPr txBox="1">
            <a:spLocks noChangeArrowheads="1"/>
          </p:cNvSpPr>
          <p:nvPr/>
        </p:nvSpPr>
        <p:spPr bwMode="gray">
          <a:xfrm>
            <a:off x="3644900" y="4600575"/>
            <a:ext cx="1568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グレード表・</a:t>
            </a:r>
            <a:br>
              <a:rPr lang="ja-JP" altLang="en-US" sz="1800">
                <a:solidFill>
                  <a:srgbClr val="131A1F"/>
                </a:solidFill>
                <a:latin typeface="HGP創英角ｺﾞｼｯｸUB" panose="020B0900000000000000" pitchFamily="50" charset="-128"/>
                <a:ea typeface="ＭＳ ゴシック" panose="020B0609070205080204" pitchFamily="49" charset="-128"/>
              </a:rPr>
            </a:br>
            <a:r>
              <a:rPr lang="ja-JP" altLang="en-US" sz="1800">
                <a:solidFill>
                  <a:srgbClr val="131A1F"/>
                </a:solidFill>
                <a:latin typeface="HGP創英角ｺﾞｼｯｸUB" panose="020B0900000000000000" pitchFamily="50" charset="-128"/>
                <a:ea typeface="ＭＳ ゴシック" panose="020B0609070205080204" pitchFamily="49" charset="-128"/>
              </a:rPr>
              <a:t>樹系図</a:t>
            </a:r>
          </a:p>
        </p:txBody>
      </p:sp>
      <p:sp>
        <p:nvSpPr>
          <p:cNvPr id="92169" name="AutoShape 37"/>
          <p:cNvSpPr>
            <a:spLocks noChangeArrowheads="1"/>
          </p:cNvSpPr>
          <p:nvPr/>
        </p:nvSpPr>
        <p:spPr bwMode="gray">
          <a:xfrm>
            <a:off x="7067550" y="3389313"/>
            <a:ext cx="1006475" cy="1209675"/>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sp>
        <p:nvSpPr>
          <p:cNvPr id="92170" name="AutoShape 38"/>
          <p:cNvSpPr>
            <a:spLocks noChangeArrowheads="1"/>
          </p:cNvSpPr>
          <p:nvPr/>
        </p:nvSpPr>
        <p:spPr bwMode="gray">
          <a:xfrm>
            <a:off x="4310063" y="3290888"/>
            <a:ext cx="1160462" cy="139541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u="sng">
              <a:solidFill>
                <a:schemeClr val="tx2"/>
              </a:solidFill>
              <a:latin typeface="HGP創英角ｺﾞｼｯｸUB" panose="020B0900000000000000" pitchFamily="50" charset="-128"/>
            </a:endParaRPr>
          </a:p>
        </p:txBody>
      </p:sp>
      <p:graphicFrame>
        <p:nvGraphicFramePr>
          <p:cNvPr id="287783" name="Group 39"/>
          <p:cNvGraphicFramePr>
            <a:graphicFrameLocks noGrp="1"/>
          </p:cNvGraphicFramePr>
          <p:nvPr/>
        </p:nvGraphicFramePr>
        <p:xfrm>
          <a:off x="4408488" y="3497263"/>
          <a:ext cx="938212" cy="957261"/>
        </p:xfrm>
        <a:graphic>
          <a:graphicData uri="http://schemas.openxmlformats.org/drawingml/2006/table">
            <a:tbl>
              <a:tblPr/>
              <a:tblGrid>
                <a:gridCol w="314325">
                  <a:extLst>
                    <a:ext uri="{9D8B030D-6E8A-4147-A177-3AD203B41FA5}">
                      <a16:colId xmlns:a16="http://schemas.microsoft.com/office/drawing/2014/main" val="20000"/>
                    </a:ext>
                  </a:extLst>
                </a:gridCol>
                <a:gridCol w="311150">
                  <a:extLst>
                    <a:ext uri="{9D8B030D-6E8A-4147-A177-3AD203B41FA5}">
                      <a16:colId xmlns:a16="http://schemas.microsoft.com/office/drawing/2014/main" val="20001"/>
                    </a:ext>
                  </a:extLst>
                </a:gridCol>
                <a:gridCol w="312737">
                  <a:extLst>
                    <a:ext uri="{9D8B030D-6E8A-4147-A177-3AD203B41FA5}">
                      <a16:colId xmlns:a16="http://schemas.microsoft.com/office/drawing/2014/main" val="20002"/>
                    </a:ext>
                  </a:extLst>
                </a:gridCol>
              </a:tblGrid>
              <a:tr h="338137">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41312">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7812">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6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87801" name="Group 57"/>
          <p:cNvGraphicFramePr>
            <a:graphicFrameLocks noGrp="1"/>
          </p:cNvGraphicFramePr>
          <p:nvPr/>
        </p:nvGraphicFramePr>
        <p:xfrm>
          <a:off x="7156450" y="3562350"/>
          <a:ext cx="844550" cy="912814"/>
        </p:xfrm>
        <a:graphic>
          <a:graphicData uri="http://schemas.openxmlformats.org/drawingml/2006/table">
            <a:tbl>
              <a:tblPr/>
              <a:tblGrid>
                <a:gridCol w="141288">
                  <a:extLst>
                    <a:ext uri="{9D8B030D-6E8A-4147-A177-3AD203B41FA5}">
                      <a16:colId xmlns:a16="http://schemas.microsoft.com/office/drawing/2014/main" val="20000"/>
                    </a:ext>
                  </a:extLst>
                </a:gridCol>
                <a:gridCol w="141287">
                  <a:extLst>
                    <a:ext uri="{9D8B030D-6E8A-4147-A177-3AD203B41FA5}">
                      <a16:colId xmlns:a16="http://schemas.microsoft.com/office/drawing/2014/main" val="20001"/>
                    </a:ext>
                  </a:extLst>
                </a:gridCol>
                <a:gridCol w="139700">
                  <a:extLst>
                    <a:ext uri="{9D8B030D-6E8A-4147-A177-3AD203B41FA5}">
                      <a16:colId xmlns:a16="http://schemas.microsoft.com/office/drawing/2014/main" val="20002"/>
                    </a:ext>
                  </a:extLst>
                </a:gridCol>
                <a:gridCol w="141288">
                  <a:extLst>
                    <a:ext uri="{9D8B030D-6E8A-4147-A177-3AD203B41FA5}">
                      <a16:colId xmlns:a16="http://schemas.microsoft.com/office/drawing/2014/main" val="20003"/>
                    </a:ext>
                  </a:extLst>
                </a:gridCol>
                <a:gridCol w="139700">
                  <a:extLst>
                    <a:ext uri="{9D8B030D-6E8A-4147-A177-3AD203B41FA5}">
                      <a16:colId xmlns:a16="http://schemas.microsoft.com/office/drawing/2014/main" val="20004"/>
                    </a:ext>
                  </a:extLst>
                </a:gridCol>
                <a:gridCol w="141287">
                  <a:extLst>
                    <a:ext uri="{9D8B030D-6E8A-4147-A177-3AD203B41FA5}">
                      <a16:colId xmlns:a16="http://schemas.microsoft.com/office/drawing/2014/main" val="20005"/>
                    </a:ext>
                  </a:extLst>
                </a:gridCol>
              </a:tblGrid>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55575">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2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2240" name="Text Box 108"/>
          <p:cNvSpPr txBox="1">
            <a:spLocks noChangeArrowheads="1"/>
          </p:cNvSpPr>
          <p:nvPr/>
        </p:nvSpPr>
        <p:spPr bwMode="gray">
          <a:xfrm>
            <a:off x="6343650" y="4805363"/>
            <a:ext cx="20447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a:solidFill>
                  <a:srgbClr val="131A1F"/>
                </a:solidFill>
                <a:latin typeface="HGP創英角ｺﾞｼｯｸUB" panose="020B0900000000000000" pitchFamily="50" charset="-128"/>
                <a:ea typeface="ＭＳ ゴシック" panose="020B0609070205080204" pitchFamily="49" charset="-128"/>
              </a:rPr>
              <a:t>項目一覧・樹系図</a:t>
            </a:r>
          </a:p>
        </p:txBody>
      </p:sp>
      <p:sp>
        <p:nvSpPr>
          <p:cNvPr id="92241" name="AutoShape 109"/>
          <p:cNvSpPr>
            <a:spLocks noChangeArrowheads="1"/>
          </p:cNvSpPr>
          <p:nvPr/>
        </p:nvSpPr>
        <p:spPr bwMode="gray">
          <a:xfrm>
            <a:off x="6516688" y="5349875"/>
            <a:ext cx="1978025" cy="528638"/>
          </a:xfrm>
          <a:prstGeom prst="roundRect">
            <a:avLst>
              <a:gd name="adj" fmla="val 16667"/>
            </a:avLst>
          </a:prstGeom>
          <a:solidFill>
            <a:srgbClr val="FFBC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131A1F"/>
                </a:solidFill>
                <a:latin typeface="HGP創英角ｺﾞｼｯｸUB" panose="020B0900000000000000" pitchFamily="50" charset="-128"/>
                <a:ea typeface="ＭＳ ゴシック" panose="020B0609070205080204" pitchFamily="49" charset="-128"/>
              </a:rPr>
              <a:t>メトリクス</a:t>
            </a:r>
          </a:p>
        </p:txBody>
      </p:sp>
      <p:sp>
        <p:nvSpPr>
          <p:cNvPr id="92242" name="AutoShape 110"/>
          <p:cNvSpPr>
            <a:spLocks noChangeArrowheads="1"/>
          </p:cNvSpPr>
          <p:nvPr/>
        </p:nvSpPr>
        <p:spPr bwMode="gray">
          <a:xfrm>
            <a:off x="3414713" y="5372100"/>
            <a:ext cx="1978025" cy="528638"/>
          </a:xfrm>
          <a:prstGeom prst="roundRect">
            <a:avLst>
              <a:gd name="adj" fmla="val 16667"/>
            </a:avLst>
          </a:prstGeom>
          <a:solidFill>
            <a:srgbClr val="B2B2B2"/>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重要項目</a:t>
            </a:r>
          </a:p>
        </p:txBody>
      </p:sp>
      <p:sp>
        <p:nvSpPr>
          <p:cNvPr id="92243" name="AutoShape 112"/>
          <p:cNvSpPr>
            <a:spLocks noChangeArrowheads="1"/>
          </p:cNvSpPr>
          <p:nvPr/>
        </p:nvSpPr>
        <p:spPr bwMode="gray">
          <a:xfrm>
            <a:off x="2781300" y="3497263"/>
            <a:ext cx="696913" cy="781050"/>
          </a:xfrm>
          <a:prstGeom prst="rightArrow">
            <a:avLst>
              <a:gd name="adj1" fmla="val 56102"/>
              <a:gd name="adj2" fmla="val 48421"/>
            </a:avLst>
          </a:prstGeom>
          <a:solidFill>
            <a:srgbClr val="103D7E"/>
          </a:solidFill>
          <a:ln>
            <a:noFill/>
          </a:ln>
          <a:extLst>
            <a:ext uri="{91240B29-F687-4F45-9708-019B960494DF}">
              <a14:hiddenLine xmlns:a14="http://schemas.microsoft.com/office/drawing/2010/main" w="50800"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92244" name="AutoShape 113"/>
          <p:cNvSpPr>
            <a:spLocks noChangeArrowheads="1"/>
          </p:cNvSpPr>
          <p:nvPr/>
        </p:nvSpPr>
        <p:spPr bwMode="gray">
          <a:xfrm>
            <a:off x="5508625" y="3533775"/>
            <a:ext cx="696913" cy="781050"/>
          </a:xfrm>
          <a:prstGeom prst="rightArrow">
            <a:avLst>
              <a:gd name="adj1" fmla="val 56102"/>
              <a:gd name="adj2" fmla="val 48421"/>
            </a:avLst>
          </a:prstGeom>
          <a:solidFill>
            <a:srgbClr val="103D7E"/>
          </a:solidFill>
          <a:ln>
            <a:noFill/>
          </a:ln>
          <a:extLst>
            <a:ext uri="{91240B29-F687-4F45-9708-019B960494DF}">
              <a14:hiddenLine xmlns:a14="http://schemas.microsoft.com/office/drawing/2010/main" w="50800"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92245" name="AutoShape 114"/>
          <p:cNvSpPr>
            <a:spLocks noChangeArrowheads="1"/>
          </p:cNvSpPr>
          <p:nvPr/>
        </p:nvSpPr>
        <p:spPr bwMode="gray">
          <a:xfrm rot="14289403" flipV="1">
            <a:off x="1020763" y="2754313"/>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92246" name="AutoShape 116"/>
          <p:cNvSpPr>
            <a:spLocks noChangeArrowheads="1"/>
          </p:cNvSpPr>
          <p:nvPr/>
        </p:nvSpPr>
        <p:spPr bwMode="gray">
          <a:xfrm rot="14289403" flipV="1">
            <a:off x="3868738" y="2754313"/>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92247" name="AutoShape 117"/>
          <p:cNvSpPr>
            <a:spLocks noChangeArrowheads="1"/>
          </p:cNvSpPr>
          <p:nvPr/>
        </p:nvSpPr>
        <p:spPr bwMode="gray">
          <a:xfrm rot="14289403" flipV="1">
            <a:off x="7010400" y="2754313"/>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92248" name="AutoShape 118"/>
          <p:cNvSpPr>
            <a:spLocks noChangeArrowheads="1"/>
          </p:cNvSpPr>
          <p:nvPr/>
        </p:nvSpPr>
        <p:spPr bwMode="gray">
          <a:xfrm>
            <a:off x="2549525" y="1995488"/>
            <a:ext cx="3309938" cy="812800"/>
          </a:xfrm>
          <a:prstGeom prst="roundRect">
            <a:avLst>
              <a:gd name="adj" fmla="val 16667"/>
            </a:avLst>
          </a:prstGeom>
          <a:solidFill>
            <a:srgbClr val="B2B2B2"/>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コスト・品質に大きな影響が</a:t>
            </a:r>
            <a:br>
              <a:rPr lang="ja-JP" altLang="en-US" sz="2000">
                <a:solidFill>
                  <a:srgbClr val="131A1F"/>
                </a:solidFill>
                <a:latin typeface="HGP創英角ｺﾞｼｯｸUB" panose="020B0900000000000000" pitchFamily="50" charset="-128"/>
                <a:ea typeface="ＭＳ ゴシック" panose="020B0609070205080204" pitchFamily="49" charset="-128"/>
              </a:rPr>
            </a:br>
            <a:r>
              <a:rPr lang="ja-JP" altLang="en-US" sz="2000">
                <a:solidFill>
                  <a:srgbClr val="131A1F"/>
                </a:solidFill>
                <a:latin typeface="HGP創英角ｺﾞｼｯｸUB" panose="020B0900000000000000" pitchFamily="50" charset="-128"/>
                <a:ea typeface="ＭＳ ゴシック" panose="020B0609070205080204" pitchFamily="49" charset="-128"/>
              </a:rPr>
              <a:t>ある要求項目を決定</a:t>
            </a:r>
          </a:p>
        </p:txBody>
      </p:sp>
      <p:sp>
        <p:nvSpPr>
          <p:cNvPr id="92249" name="AutoShape 120"/>
          <p:cNvSpPr>
            <a:spLocks noChangeArrowheads="1"/>
          </p:cNvSpPr>
          <p:nvPr/>
        </p:nvSpPr>
        <p:spPr bwMode="gray">
          <a:xfrm>
            <a:off x="6516688" y="5883275"/>
            <a:ext cx="1978025" cy="528638"/>
          </a:xfrm>
          <a:prstGeom prst="roundRect">
            <a:avLst>
              <a:gd name="adj" fmla="val 16667"/>
            </a:avLst>
          </a:prstGeom>
          <a:solidFill>
            <a:srgbClr val="FFECB7"/>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b="1">
                <a:solidFill>
                  <a:srgbClr val="131A1F"/>
                </a:solidFill>
                <a:latin typeface="HGP創英角ｺﾞｼｯｸUB" panose="020B0900000000000000" pitchFamily="50" charset="-128"/>
                <a:ea typeface="ＭＳ ゴシック" panose="020B0609070205080204" pitchFamily="49" charset="-128"/>
              </a:rPr>
              <a:t>238</a:t>
            </a:r>
            <a:r>
              <a:rPr lang="ja-JP" altLang="en-US" b="1">
                <a:solidFill>
                  <a:srgbClr val="131A1F"/>
                </a:solidFill>
                <a:latin typeface="HGP創英角ｺﾞｼｯｸUB" panose="020B0900000000000000" pitchFamily="50" charset="-128"/>
                <a:ea typeface="ＭＳ ゴシック" panose="020B0609070205080204" pitchFamily="49" charset="-128"/>
              </a:rPr>
              <a:t>項目</a:t>
            </a:r>
          </a:p>
        </p:txBody>
      </p:sp>
      <p:sp>
        <p:nvSpPr>
          <p:cNvPr id="92250" name="AutoShape 121"/>
          <p:cNvSpPr>
            <a:spLocks noChangeArrowheads="1"/>
          </p:cNvSpPr>
          <p:nvPr/>
        </p:nvSpPr>
        <p:spPr bwMode="gray">
          <a:xfrm>
            <a:off x="3414713" y="5905500"/>
            <a:ext cx="1978025" cy="528638"/>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92</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92251" name="AutoShape 124"/>
          <p:cNvSpPr>
            <a:spLocks noChangeArrowheads="1"/>
          </p:cNvSpPr>
          <p:nvPr/>
        </p:nvSpPr>
        <p:spPr bwMode="gray">
          <a:xfrm>
            <a:off x="5945188" y="1874838"/>
            <a:ext cx="2913062" cy="4648200"/>
          </a:xfrm>
          <a:prstGeom prst="roundRect">
            <a:avLst>
              <a:gd name="adj" fmla="val 4176"/>
            </a:avLst>
          </a:prstGeom>
          <a:noFill/>
          <a:ln w="76200">
            <a:solidFill>
              <a:srgbClr val="BF313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grpSp>
        <p:nvGrpSpPr>
          <p:cNvPr id="92252" name="Group 160"/>
          <p:cNvGrpSpPr>
            <a:grpSpLocks/>
          </p:cNvGrpSpPr>
          <p:nvPr/>
        </p:nvGrpSpPr>
        <p:grpSpPr bwMode="auto">
          <a:xfrm>
            <a:off x="5072063" y="4254500"/>
            <a:ext cx="1204912" cy="1176338"/>
            <a:chOff x="3195" y="2555"/>
            <a:chExt cx="759" cy="741"/>
          </a:xfrm>
        </p:grpSpPr>
        <p:sp>
          <p:nvSpPr>
            <p:cNvPr id="92259" name="Oval 126"/>
            <p:cNvSpPr>
              <a:spLocks noChangeArrowheads="1"/>
            </p:cNvSpPr>
            <p:nvPr/>
          </p:nvSpPr>
          <p:spPr bwMode="gray">
            <a:xfrm>
              <a:off x="3236" y="2560"/>
              <a:ext cx="679" cy="736"/>
            </a:xfrm>
            <a:prstGeom prst="ellipse">
              <a:avLst/>
            </a:prstGeom>
            <a:solidFill>
              <a:srgbClr val="AA2C2C"/>
            </a:solidFill>
            <a:ln w="76200" algn="ctr">
              <a:solidFill>
                <a:srgbClr val="BF3131"/>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ea typeface="ＭＳ ゴシック" panose="020B0609070205080204" pitchFamily="49" charset="-128"/>
              </a:endParaRPr>
            </a:p>
          </p:txBody>
        </p:sp>
        <p:sp>
          <p:nvSpPr>
            <p:cNvPr id="92260" name="Text Box 127"/>
            <p:cNvSpPr txBox="1">
              <a:spLocks noChangeArrowheads="1"/>
            </p:cNvSpPr>
            <p:nvPr/>
          </p:nvSpPr>
          <p:spPr bwMode="gray">
            <a:xfrm>
              <a:off x="3195" y="2555"/>
              <a:ext cx="759" cy="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3600">
                  <a:solidFill>
                    <a:schemeClr val="bg1"/>
                  </a:solidFill>
                  <a:latin typeface="HGP創英角ｺﾞｼｯｸUB" panose="020B0900000000000000" pitchFamily="50" charset="-128"/>
                  <a:ea typeface="ＭＳ ゴシック" panose="020B0609070205080204" pitchFamily="49" charset="-128"/>
                </a:rPr>
                <a:t>段階③</a:t>
              </a:r>
            </a:p>
          </p:txBody>
        </p:sp>
      </p:grpSp>
      <p:sp>
        <p:nvSpPr>
          <p:cNvPr id="92253" name="AutoShape 115"/>
          <p:cNvSpPr>
            <a:spLocks noChangeArrowheads="1"/>
          </p:cNvSpPr>
          <p:nvPr/>
        </p:nvSpPr>
        <p:spPr bwMode="gray">
          <a:xfrm>
            <a:off x="5942013" y="1982788"/>
            <a:ext cx="2895600" cy="847725"/>
          </a:xfrm>
          <a:prstGeom prst="roundRect">
            <a:avLst>
              <a:gd name="adj" fmla="val 16667"/>
            </a:avLst>
          </a:prstGeom>
          <a:solidFill>
            <a:srgbClr val="103D7E"/>
          </a:solidFill>
          <a:ln w="38100" algn="ctr">
            <a:solidFill>
              <a:srgbClr val="131A1F"/>
            </a:solidFill>
            <a:round/>
            <a:headEnd/>
            <a:tailEnd/>
          </a:ln>
        </p:spPr>
        <p:txBody>
          <a:bodyPr lIns="0" rIns="0"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chemeClr val="bg1"/>
                </a:solidFill>
                <a:latin typeface="HGP創英角ｺﾞｼｯｸUB" panose="020B0900000000000000" pitchFamily="50" charset="-128"/>
                <a:ea typeface="ＭＳ ゴシック" panose="020B0609070205080204" pitchFamily="49" charset="-128"/>
              </a:rPr>
              <a:t>開発開始までに必要な</a:t>
            </a:r>
            <a:br>
              <a:rPr lang="en-US" altLang="ja-JP" sz="2000" b="1">
                <a:solidFill>
                  <a:schemeClr val="bg1"/>
                </a:solidFill>
                <a:latin typeface="HGP創英角ｺﾞｼｯｸUB" panose="020B0900000000000000" pitchFamily="50" charset="-128"/>
                <a:ea typeface="ＭＳ ゴシック" panose="020B0609070205080204" pitchFamily="49" charset="-128"/>
              </a:rPr>
            </a:br>
            <a:r>
              <a:rPr lang="ja-JP" altLang="en-US" sz="2000" b="1">
                <a:solidFill>
                  <a:schemeClr val="bg1"/>
                </a:solidFill>
                <a:latin typeface="HGP創英角ｺﾞｼｯｸUB" panose="020B0900000000000000" pitchFamily="50" charset="-128"/>
                <a:ea typeface="ＭＳ ゴシック" panose="020B0609070205080204" pitchFamily="49" charset="-128"/>
              </a:rPr>
              <a:t>要求項目を決定</a:t>
            </a:r>
          </a:p>
        </p:txBody>
      </p:sp>
      <p:sp>
        <p:nvSpPr>
          <p:cNvPr id="92254" name="AutoShape 118"/>
          <p:cNvSpPr>
            <a:spLocks noChangeArrowheads="1"/>
          </p:cNvSpPr>
          <p:nvPr/>
        </p:nvSpPr>
        <p:spPr bwMode="gray">
          <a:xfrm>
            <a:off x="390525" y="2030413"/>
            <a:ext cx="1971675" cy="666750"/>
          </a:xfrm>
          <a:prstGeom prst="roundRect">
            <a:avLst>
              <a:gd name="adj" fmla="val 16667"/>
            </a:avLst>
          </a:prstGeom>
          <a:solidFill>
            <a:srgbClr val="B2B2B2"/>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方向性の確認</a:t>
            </a:r>
          </a:p>
        </p:txBody>
      </p:sp>
      <p:sp>
        <p:nvSpPr>
          <p:cNvPr id="92255" name="AutoShape 121"/>
          <p:cNvSpPr>
            <a:spLocks noChangeArrowheads="1"/>
          </p:cNvSpPr>
          <p:nvPr/>
        </p:nvSpPr>
        <p:spPr bwMode="gray">
          <a:xfrm>
            <a:off x="503238" y="5924550"/>
            <a:ext cx="2144712" cy="528638"/>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16</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92257"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4.1.2</a:t>
            </a:r>
            <a:r>
              <a:rPr lang="ja-JP" altLang="en-US" sz="2600" b="1">
                <a:solidFill>
                  <a:schemeClr val="tx2"/>
                </a:solidFill>
                <a:latin typeface="HGPｺﾞｼｯｸM" panose="020B0600000000000000" pitchFamily="50" charset="-128"/>
                <a:ea typeface="HGPｺﾞｼｯｸM" panose="020B0600000000000000" pitchFamily="50" charset="-128"/>
              </a:rPr>
              <a:t>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a:t>
            </a:r>
            <a:r>
              <a:rPr lang="ja-JP" altLang="en-US" sz="2600" b="1">
                <a:solidFill>
                  <a:schemeClr val="tx2"/>
                </a:solidFill>
                <a:latin typeface="HGPｺﾞｼｯｸM" panose="020B0600000000000000" pitchFamily="50" charset="-128"/>
                <a:ea typeface="HGPｺﾞｼｯｸM" panose="020B0600000000000000" pitchFamily="50" charset="-128"/>
              </a:rPr>
              <a:t>段階③：</a:t>
            </a:r>
            <a:r>
              <a:rPr lang="zh-TW" altLang="en-US" sz="2600" b="1">
                <a:solidFill>
                  <a:schemeClr val="tx2"/>
                </a:solidFill>
                <a:latin typeface="HGPｺﾞｼｯｸM" panose="020B0600000000000000" pitchFamily="50" charset="-128"/>
                <a:ea typeface="HGPｺﾞｼｯｸM" panose="020B0600000000000000" pitchFamily="50" charset="-128"/>
              </a:rPr>
              <a:t>重要項目以外</a:t>
            </a:r>
            <a:r>
              <a:rPr lang="ja-JP" altLang="en-US" sz="2600" b="1">
                <a:solidFill>
                  <a:schemeClr val="tx2"/>
                </a:solidFill>
                <a:latin typeface="HGPｺﾞｼｯｸM" panose="020B0600000000000000" pitchFamily="50" charset="-128"/>
                <a:ea typeface="HGPｺﾞｼｯｸM" panose="020B0600000000000000" pitchFamily="50" charset="-128"/>
              </a:rPr>
              <a:t>のレベル決定</a:t>
            </a:r>
            <a:r>
              <a:rPr lang="en-US" altLang="ja-JP" sz="2600" b="1">
                <a:solidFill>
                  <a:schemeClr val="tx2"/>
                </a:solidFill>
                <a:latin typeface="HGPｺﾞｼｯｸM" panose="020B0600000000000000" pitchFamily="50" charset="-128"/>
                <a:ea typeface="HGPｺﾞｼｯｸM" panose="020B0600000000000000" pitchFamily="50" charset="-128"/>
              </a:rPr>
              <a:t>(1/2)</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59" name="AutoShape 109"/>
          <p:cNvSpPr>
            <a:spLocks noChangeArrowheads="1"/>
          </p:cNvSpPr>
          <p:nvPr/>
        </p:nvSpPr>
        <p:spPr bwMode="gray">
          <a:xfrm>
            <a:off x="566738" y="5391150"/>
            <a:ext cx="1978025" cy="528638"/>
          </a:xfrm>
          <a:prstGeom prst="roundRect">
            <a:avLst>
              <a:gd name="adj" fmla="val 16667"/>
            </a:avLst>
          </a:prstGeom>
          <a:solidFill>
            <a:schemeClr val="bg1">
              <a:lumMod val="75000"/>
            </a:schemeClr>
          </a:solidFill>
          <a:ln w="38100" algn="ctr">
            <a:solidFill>
              <a:srgbClr val="131A1F"/>
            </a:solidFill>
            <a:round/>
            <a:headEnd/>
            <a:tailEnd/>
          </a:ln>
        </p:spPr>
        <p:txBody>
          <a:bodyPr wrap="none" bIns="72000" anchor="ctr"/>
          <a:lstStyle/>
          <a:p>
            <a:pPr algn="ctr" eaLnBrk="1" hangingPunct="1">
              <a:defRPr/>
            </a:pPr>
            <a:r>
              <a:rPr lang="ja-JP" altLang="en-US" sz="2000" dirty="0">
                <a:solidFill>
                  <a:srgbClr val="131A1F"/>
                </a:solidFill>
                <a:ea typeface="ＭＳ ゴシック" pitchFamily="49" charset="-128"/>
              </a:rPr>
              <a:t>特徴</a:t>
            </a:r>
            <a:br>
              <a:rPr lang="en-US" altLang="ja-JP" sz="2000" dirty="0">
                <a:solidFill>
                  <a:srgbClr val="131A1F"/>
                </a:solidFill>
                <a:ea typeface="ＭＳ ゴシック" pitchFamily="49" charset="-128"/>
              </a:rPr>
            </a:br>
            <a:r>
              <a:rPr lang="ja-JP" altLang="en-US" sz="1600" dirty="0">
                <a:solidFill>
                  <a:srgbClr val="131A1F"/>
                </a:solidFill>
                <a:ea typeface="ＭＳ ゴシック" pitchFamily="49" charset="-128"/>
              </a:rPr>
              <a:t>（イメージレベル）</a:t>
            </a:r>
            <a:endParaRPr lang="ja-JP" altLang="en-US" sz="1600" b="1" dirty="0">
              <a:solidFill>
                <a:srgbClr val="131A1F"/>
              </a:solidFill>
              <a:ea typeface="ＭＳ ゴシック" pitchFamily="49" charset="-128"/>
            </a:endParaRPr>
          </a:p>
        </p:txBody>
      </p:sp>
      <p:sp>
        <p:nvSpPr>
          <p:cNvPr id="60"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3"/>
          <p:cNvSpPr txBox="1">
            <a:spLocks noChangeArrowheads="1"/>
          </p:cNvSpPr>
          <p:nvPr/>
        </p:nvSpPr>
        <p:spPr bwMode="auto">
          <a:xfrm>
            <a:off x="44450" y="782638"/>
            <a:ext cx="90995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185738" indent="-185738">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buClr>
                <a:srgbClr val="A42939"/>
              </a:buClr>
            </a:pPr>
            <a:r>
              <a:rPr lang="ja-JP" altLang="en-US">
                <a:latin typeface="HGPｺﾞｼｯｸM" panose="020B0600000000000000" pitchFamily="50" charset="-128"/>
                <a:ea typeface="HGPｺﾞｼｯｸM" panose="020B0600000000000000" pitchFamily="50" charset="-128"/>
              </a:rPr>
              <a:t>段階③</a:t>
            </a:r>
            <a:r>
              <a:rPr lang="en-US" altLang="ja-JP">
                <a:latin typeface="HGPｺﾞｼｯｸM" panose="020B0600000000000000" pitchFamily="50" charset="-128"/>
                <a:ea typeface="HGPｺﾞｼｯｸM" panose="020B0600000000000000" pitchFamily="50" charset="-128"/>
              </a:rPr>
              <a:t>-2</a:t>
            </a:r>
            <a:r>
              <a:rPr lang="ja-JP" altLang="en-US">
                <a:latin typeface="HGPｺﾞｼｯｸM" panose="020B0600000000000000" pitchFamily="50" charset="-128"/>
                <a:ea typeface="HGPｺﾞｼｯｸM" panose="020B0600000000000000" pitchFamily="50" charset="-128"/>
              </a:rPr>
              <a:t>： 「非機能要求項目一覧」の要求レベルの決定</a:t>
            </a:r>
            <a:br>
              <a:rPr lang="en-US" altLang="ja-JP">
                <a:solidFill>
                  <a:srgbClr val="AE2222"/>
                </a:solidFill>
                <a:latin typeface="HGPｺﾞｼｯｸM" panose="020B0600000000000000" pitchFamily="50" charset="-128"/>
                <a:ea typeface="HGPｺﾞｼｯｸM" panose="020B0600000000000000" pitchFamily="50" charset="-128"/>
              </a:rPr>
            </a:br>
            <a:r>
              <a:rPr lang="ja-JP" altLang="en-US">
                <a:solidFill>
                  <a:srgbClr val="AE2222"/>
                </a:solidFill>
                <a:latin typeface="HGPｺﾞｼｯｸM" panose="020B0600000000000000" pitchFamily="50" charset="-128"/>
                <a:ea typeface="HGPｺﾞｼｯｸM" panose="020B0600000000000000" pitchFamily="50" charset="-128"/>
              </a:rPr>
              <a:t>具体的な選択肢を提示</a:t>
            </a:r>
            <a:r>
              <a:rPr lang="ja-JP" altLang="en-US">
                <a:latin typeface="HGPｺﾞｼｯｸM" panose="020B0600000000000000" pitchFamily="50" charset="-128"/>
                <a:ea typeface="HGPｺﾞｼｯｸM" panose="020B0600000000000000" pitchFamily="50" charset="-128"/>
              </a:rPr>
              <a:t>することで「</a:t>
            </a:r>
            <a:r>
              <a:rPr lang="ja-JP" altLang="en-US">
                <a:solidFill>
                  <a:srgbClr val="AE2222"/>
                </a:solidFill>
                <a:latin typeface="HGPｺﾞｼｯｸM" panose="020B0600000000000000" pitchFamily="50" charset="-128"/>
                <a:ea typeface="HGPｺﾞｼｯｸM" panose="020B0600000000000000" pitchFamily="50" charset="-128"/>
              </a:rPr>
              <a:t>誤解なく</a:t>
            </a:r>
            <a:r>
              <a:rPr lang="ja-JP" altLang="en-US">
                <a:latin typeface="HGPｺﾞｼｯｸM" panose="020B0600000000000000" pitchFamily="50" charset="-128"/>
                <a:ea typeface="HGPｺﾞｼｯｸM" panose="020B0600000000000000" pitchFamily="50" charset="-128"/>
              </a:rPr>
              <a:t>」要求を確認</a:t>
            </a:r>
          </a:p>
        </p:txBody>
      </p:sp>
      <p:graphicFrame>
        <p:nvGraphicFramePr>
          <p:cNvPr id="7" name="Group 269"/>
          <p:cNvGraphicFramePr>
            <a:graphicFrameLocks noGrp="1"/>
          </p:cNvGraphicFramePr>
          <p:nvPr/>
        </p:nvGraphicFramePr>
        <p:xfrm>
          <a:off x="92075" y="1812925"/>
          <a:ext cx="8910638" cy="1150939"/>
        </p:xfrm>
        <a:graphic>
          <a:graphicData uri="http://schemas.openxmlformats.org/drawingml/2006/table">
            <a:tbl>
              <a:tblPr/>
              <a:tblGrid>
                <a:gridCol w="1263650">
                  <a:extLst>
                    <a:ext uri="{9D8B030D-6E8A-4147-A177-3AD203B41FA5}">
                      <a16:colId xmlns:a16="http://schemas.microsoft.com/office/drawing/2014/main" val="20000"/>
                    </a:ext>
                  </a:extLst>
                </a:gridCol>
                <a:gridCol w="1214438">
                  <a:extLst>
                    <a:ext uri="{9D8B030D-6E8A-4147-A177-3AD203B41FA5}">
                      <a16:colId xmlns:a16="http://schemas.microsoft.com/office/drawing/2014/main" val="20001"/>
                    </a:ext>
                  </a:extLst>
                </a:gridCol>
                <a:gridCol w="1339850">
                  <a:extLst>
                    <a:ext uri="{9D8B030D-6E8A-4147-A177-3AD203B41FA5}">
                      <a16:colId xmlns:a16="http://schemas.microsoft.com/office/drawing/2014/main" val="20002"/>
                    </a:ext>
                  </a:extLst>
                </a:gridCol>
                <a:gridCol w="1497012">
                  <a:extLst>
                    <a:ext uri="{9D8B030D-6E8A-4147-A177-3AD203B41FA5}">
                      <a16:colId xmlns:a16="http://schemas.microsoft.com/office/drawing/2014/main" val="20003"/>
                    </a:ext>
                  </a:extLst>
                </a:gridCol>
                <a:gridCol w="1955800">
                  <a:extLst>
                    <a:ext uri="{9D8B030D-6E8A-4147-A177-3AD203B41FA5}">
                      <a16:colId xmlns:a16="http://schemas.microsoft.com/office/drawing/2014/main" val="20004"/>
                    </a:ext>
                  </a:extLst>
                </a:gridCol>
                <a:gridCol w="1639888">
                  <a:extLst>
                    <a:ext uri="{9D8B030D-6E8A-4147-A177-3AD203B41FA5}">
                      <a16:colId xmlns:a16="http://schemas.microsoft.com/office/drawing/2014/main" val="20005"/>
                    </a:ext>
                  </a:extLst>
                </a:gridCol>
              </a:tblGrid>
              <a:tr h="296675">
                <a:tc rowSpan="2">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31A1F"/>
                          </a:solidFill>
                          <a:effectLst/>
                          <a:latin typeface="HGP創英角ｺﾞｼｯｸUB" pitchFamily="50" charset="-128"/>
                          <a:ea typeface="HGP創英角ｺﾞｼｯｸUB" pitchFamily="50" charset="-128"/>
                        </a:rPr>
                        <a:t>小項目</a:t>
                      </a:r>
                    </a:p>
                  </a:txBody>
                  <a:tcPr marL="58500" marR="58500" marT="18007" marB="180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31A1F"/>
                          </a:solidFill>
                          <a:effectLst/>
                          <a:latin typeface="HGP創英角ｺﾞｼｯｸUB" pitchFamily="50" charset="-128"/>
                          <a:ea typeface="HGP創英角ｺﾞｼｯｸUB" pitchFamily="50" charset="-128"/>
                        </a:rPr>
                        <a:t>メトリクス</a:t>
                      </a:r>
                    </a:p>
                  </a:txBody>
                  <a:tcPr marL="58500" marR="58500" marT="18007" marB="180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CCFFFF"/>
                    </a:solidFill>
                  </a:tcPr>
                </a:tc>
                <a:tc gridSpan="4">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31A1F"/>
                          </a:solidFill>
                          <a:effectLst/>
                          <a:latin typeface="HGP創英角ｺﾞｼｯｸUB" pitchFamily="50" charset="-128"/>
                          <a:ea typeface="HGP創英角ｺﾞｼｯｸUB" pitchFamily="50" charset="-128"/>
                        </a:rPr>
                        <a:t>レベル</a:t>
                      </a:r>
                    </a:p>
                  </a:txBody>
                  <a:tcPr marL="58500" marR="58500" marT="18007" marB="180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99"/>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296928">
                <a:tc v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31A1F"/>
                          </a:solidFill>
                          <a:effectLst/>
                          <a:latin typeface="HGP創英角ｺﾞｼｯｸUB" pitchFamily="50" charset="-128"/>
                          <a:ea typeface="HGP創英角ｺﾞｼｯｸUB" pitchFamily="50" charset="-128"/>
                        </a:rPr>
                        <a:t>（指標）</a:t>
                      </a:r>
                    </a:p>
                  </a:txBody>
                  <a:tcPr marL="58500" marR="58500" marT="18007" marB="180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en-US" altLang="ja-JP" sz="1800" b="0" i="0" u="none" strike="noStrike" cap="none" normalizeH="0" baseline="0">
                          <a:ln>
                            <a:noFill/>
                          </a:ln>
                          <a:solidFill>
                            <a:srgbClr val="131A1F"/>
                          </a:solidFill>
                          <a:effectLst/>
                          <a:latin typeface="HGP創英角ｺﾞｼｯｸUB" pitchFamily="50" charset="-128"/>
                          <a:ea typeface="HGP創英角ｺﾞｼｯｸUB" pitchFamily="50" charset="-128"/>
                        </a:rPr>
                        <a:t>0</a:t>
                      </a:r>
                    </a:p>
                  </a:txBody>
                  <a:tcPr marL="58500" marR="58500" marT="18007" marB="180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en-US" altLang="ja-JP" sz="1800" b="0" i="0" u="none" strike="noStrike" cap="none" normalizeH="0" baseline="0">
                          <a:ln>
                            <a:noFill/>
                          </a:ln>
                          <a:solidFill>
                            <a:srgbClr val="131A1F"/>
                          </a:solidFill>
                          <a:effectLst/>
                          <a:latin typeface="HGP創英角ｺﾞｼｯｸUB" pitchFamily="50" charset="-128"/>
                          <a:ea typeface="HGP創英角ｺﾞｼｯｸUB" pitchFamily="50" charset="-128"/>
                        </a:rPr>
                        <a:t>1</a:t>
                      </a:r>
                    </a:p>
                  </a:txBody>
                  <a:tcPr marL="58500" marR="58500" marT="18007" marB="180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en-US" altLang="ja-JP" sz="1800" b="0" i="0" u="none" strike="noStrike" cap="none" normalizeH="0" baseline="0">
                          <a:ln>
                            <a:noFill/>
                          </a:ln>
                          <a:solidFill>
                            <a:srgbClr val="131A1F"/>
                          </a:solidFill>
                          <a:effectLst/>
                          <a:latin typeface="HGP創英角ｺﾞｼｯｸUB" pitchFamily="50" charset="-128"/>
                          <a:ea typeface="HGP創英角ｺﾞｼｯｸUB" pitchFamily="50" charset="-128"/>
                        </a:rPr>
                        <a:t>2</a:t>
                      </a:r>
                    </a:p>
                  </a:txBody>
                  <a:tcPr marL="58500" marR="58500" marT="18007" marB="180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31A1F"/>
                          </a:solidFill>
                          <a:effectLst/>
                          <a:latin typeface="HGP創英角ｺﾞｼｯｸUB" pitchFamily="50" charset="-128"/>
                          <a:ea typeface="HGP創英角ｺﾞｼｯｸUB" pitchFamily="50" charset="-128"/>
                        </a:rPr>
                        <a:t>３</a:t>
                      </a:r>
                      <a:endParaRPr kumimoji="1" lang="en-US" altLang="ja-JP" sz="1800" b="0" i="0" u="none" strike="noStrike" cap="none" normalizeH="0" baseline="0">
                        <a:ln>
                          <a:noFill/>
                        </a:ln>
                        <a:solidFill>
                          <a:srgbClr val="131A1F"/>
                        </a:solidFill>
                        <a:effectLst/>
                        <a:latin typeface="HGP創英角ｺﾞｼｯｸUB" pitchFamily="50" charset="-128"/>
                        <a:ea typeface="HGP創英角ｺﾞｼｯｸUB" pitchFamily="50" charset="-128"/>
                      </a:endParaRPr>
                    </a:p>
                  </a:txBody>
                  <a:tcPr marL="58500" marR="58500" marT="18007" marB="180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99"/>
                    </a:solidFill>
                  </a:tcPr>
                </a:tc>
                <a:extLst>
                  <a:ext uri="{0D108BD9-81ED-4DB2-BD59-A6C34878D82A}">
                    <a16:rowId xmlns:a16="http://schemas.microsoft.com/office/drawing/2014/main" val="10001"/>
                  </a:ext>
                </a:extLst>
              </a:tr>
              <a:tr h="557336">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03D7E"/>
                          </a:solidFill>
                          <a:effectLst/>
                          <a:latin typeface="HGP創英角ｺﾞｼｯｸUB" pitchFamily="50" charset="-128"/>
                          <a:ea typeface="HGP創英角ｺﾞｼｯｸUB" pitchFamily="50" charset="-128"/>
                        </a:rPr>
                        <a:t>性能テスト</a:t>
                      </a:r>
                    </a:p>
                  </a:txBody>
                  <a:tcPr marL="58500" marR="58500" marT="18007" marB="180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BF0"/>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03D7E"/>
                          </a:solidFill>
                          <a:effectLst/>
                          <a:latin typeface="HGP創英角ｺﾞｼｯｸUB" pitchFamily="50" charset="-128"/>
                          <a:ea typeface="HGP創英角ｺﾞｼｯｸUB" pitchFamily="50" charset="-128"/>
                        </a:rPr>
                        <a:t>測定頻度</a:t>
                      </a:r>
                    </a:p>
                  </a:txBody>
                  <a:tcPr marL="58500" marR="58500" marT="18007" marB="180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BF0"/>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03D7E"/>
                          </a:solidFill>
                          <a:effectLst/>
                          <a:latin typeface="HGP創英角ｺﾞｼｯｸUB" pitchFamily="50" charset="-128"/>
                          <a:ea typeface="HGP創英角ｺﾞｼｯｸUB" pitchFamily="50" charset="-128"/>
                        </a:rPr>
                        <a:t>測定しない</a:t>
                      </a:r>
                    </a:p>
                  </a:txBody>
                  <a:tcPr marL="58500" marR="58500" marT="18007" marB="180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BF0"/>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03D7E"/>
                          </a:solidFill>
                          <a:effectLst/>
                          <a:latin typeface="HGP創英角ｺﾞｼｯｸUB" pitchFamily="50" charset="-128"/>
                          <a:ea typeface="HGP創英角ｺﾞｼｯｸUB" pitchFamily="50" charset="-128"/>
                        </a:rPr>
                        <a:t>構築当初に</a:t>
                      </a:r>
                      <a:br>
                        <a:rPr kumimoji="1" lang="en-US" altLang="ja-JP" sz="1800" b="0" i="0" u="none" strike="noStrike" cap="none" normalizeH="0" baseline="0">
                          <a:ln>
                            <a:noFill/>
                          </a:ln>
                          <a:solidFill>
                            <a:srgbClr val="103D7E"/>
                          </a:solidFill>
                          <a:effectLst/>
                          <a:latin typeface="HGP創英角ｺﾞｼｯｸUB" pitchFamily="50" charset="-128"/>
                          <a:ea typeface="HGP創英角ｺﾞｼｯｸUB" pitchFamily="50" charset="-128"/>
                        </a:rPr>
                      </a:br>
                      <a:r>
                        <a:rPr kumimoji="1" lang="ja-JP" altLang="en-US" sz="1800" b="0" i="0" u="none" strike="noStrike" cap="none" normalizeH="0" baseline="0">
                          <a:ln>
                            <a:noFill/>
                          </a:ln>
                          <a:solidFill>
                            <a:srgbClr val="103D7E"/>
                          </a:solidFill>
                          <a:effectLst/>
                          <a:latin typeface="HGP創英角ｺﾞｼｯｸUB" pitchFamily="50" charset="-128"/>
                          <a:ea typeface="HGP創英角ｺﾞｼｯｸUB" pitchFamily="50" charset="-128"/>
                        </a:rPr>
                        <a:t>測定</a:t>
                      </a:r>
                    </a:p>
                  </a:txBody>
                  <a:tcPr marL="58500" marR="58500" marT="18007" marB="180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BF0"/>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03D7E"/>
                          </a:solidFill>
                          <a:effectLst/>
                          <a:latin typeface="HGP創英角ｺﾞｼｯｸUB" pitchFamily="50" charset="-128"/>
                          <a:ea typeface="HGP創英角ｺﾞｼｯｸUB" pitchFamily="50" charset="-128"/>
                        </a:rPr>
                        <a:t>運用中、</a:t>
                      </a:r>
                      <a:br>
                        <a:rPr kumimoji="1" lang="en-US" altLang="ja-JP" sz="1800" b="0" i="0" u="none" strike="noStrike" cap="none" normalizeH="0" baseline="0">
                          <a:ln>
                            <a:noFill/>
                          </a:ln>
                          <a:solidFill>
                            <a:srgbClr val="103D7E"/>
                          </a:solidFill>
                          <a:effectLst/>
                          <a:latin typeface="HGP創英角ｺﾞｼｯｸUB" pitchFamily="50" charset="-128"/>
                          <a:ea typeface="HGP創英角ｺﾞｼｯｸUB" pitchFamily="50" charset="-128"/>
                        </a:rPr>
                      </a:br>
                      <a:r>
                        <a:rPr kumimoji="1" lang="ja-JP" altLang="en-US" sz="1800" b="0" i="0" u="none" strike="noStrike" cap="none" normalizeH="0" baseline="0">
                          <a:ln>
                            <a:noFill/>
                          </a:ln>
                          <a:solidFill>
                            <a:srgbClr val="103D7E"/>
                          </a:solidFill>
                          <a:effectLst/>
                          <a:latin typeface="HGP創英角ｺﾞｼｯｸUB" pitchFamily="50" charset="-128"/>
                          <a:ea typeface="HGP創英角ｺﾞｼｯｸUB" pitchFamily="50" charset="-128"/>
                        </a:rPr>
                        <a:t>必要時に測定可能</a:t>
                      </a:r>
                    </a:p>
                  </a:txBody>
                  <a:tcPr marL="58500" marR="58500" marT="18007" marB="180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BF0"/>
                    </a:solidFill>
                  </a:tcPr>
                </a:tc>
                <a:tc>
                  <a:txBody>
                    <a:bodyPr/>
                    <a:lstStyle/>
                    <a:p>
                      <a:pPr marL="0" marR="0" lvl="0" indent="0" algn="ctr" defTabSz="914400" rtl="0" eaLnBrk="1" fontAlgn="ctr" latinLnBrk="0" hangingPunct="1">
                        <a:lnSpc>
                          <a:spcPct val="95000"/>
                        </a:lnSpc>
                        <a:spcBef>
                          <a:spcPct val="0"/>
                        </a:spcBef>
                        <a:spcAft>
                          <a:spcPct val="10000"/>
                        </a:spcAft>
                        <a:buClrTx/>
                        <a:buSzTx/>
                        <a:buFont typeface="Wingdings" pitchFamily="2" charset="2"/>
                        <a:buNone/>
                        <a:tabLst/>
                      </a:pPr>
                      <a:r>
                        <a:rPr kumimoji="1" lang="ja-JP" altLang="en-US" sz="1800" b="0" i="0" u="none" strike="noStrike" cap="none" normalizeH="0" baseline="0">
                          <a:ln>
                            <a:noFill/>
                          </a:ln>
                          <a:solidFill>
                            <a:srgbClr val="103D7E"/>
                          </a:solidFill>
                          <a:effectLst/>
                          <a:latin typeface="HGP創英角ｺﾞｼｯｸUB" pitchFamily="50" charset="-128"/>
                          <a:ea typeface="HGP創英角ｺﾞｼｯｸUB" pitchFamily="50" charset="-128"/>
                        </a:rPr>
                        <a:t>運用中、</a:t>
                      </a:r>
                      <a:br>
                        <a:rPr kumimoji="1" lang="en-US" altLang="ja-JP" sz="1800" b="0" i="0" u="none" strike="noStrike" cap="none" normalizeH="0" baseline="0">
                          <a:ln>
                            <a:noFill/>
                          </a:ln>
                          <a:solidFill>
                            <a:srgbClr val="103D7E"/>
                          </a:solidFill>
                          <a:effectLst/>
                          <a:latin typeface="HGP創英角ｺﾞｼｯｸUB" pitchFamily="50" charset="-128"/>
                          <a:ea typeface="HGP創英角ｺﾞｼｯｸUB" pitchFamily="50" charset="-128"/>
                        </a:rPr>
                      </a:br>
                      <a:r>
                        <a:rPr kumimoji="1" lang="ja-JP" altLang="en-US" sz="1800" b="0" i="0" u="none" strike="noStrike" cap="none" normalizeH="0" baseline="0">
                          <a:ln>
                            <a:noFill/>
                          </a:ln>
                          <a:solidFill>
                            <a:srgbClr val="103D7E"/>
                          </a:solidFill>
                          <a:effectLst/>
                          <a:latin typeface="HGP創英角ｺﾞｼｯｸUB" pitchFamily="50" charset="-128"/>
                          <a:ea typeface="HGP創英角ｺﾞｼｯｸUB" pitchFamily="50" charset="-128"/>
                        </a:rPr>
                        <a:t>定常的に測定</a:t>
                      </a:r>
                    </a:p>
                  </a:txBody>
                  <a:tcPr marL="58500" marR="58500" marT="18007" marB="180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BF0"/>
                    </a:solidFill>
                  </a:tcPr>
                </a:tc>
                <a:extLst>
                  <a:ext uri="{0D108BD9-81ED-4DB2-BD59-A6C34878D82A}">
                    <a16:rowId xmlns:a16="http://schemas.microsoft.com/office/drawing/2014/main" val="10002"/>
                  </a:ext>
                </a:extLst>
              </a:tr>
            </a:tbl>
          </a:graphicData>
        </a:graphic>
      </p:graphicFrame>
      <p:sp>
        <p:nvSpPr>
          <p:cNvPr id="94237" name="AutoShape 178"/>
          <p:cNvSpPr>
            <a:spLocks noChangeArrowheads="1"/>
          </p:cNvSpPr>
          <p:nvPr/>
        </p:nvSpPr>
        <p:spPr bwMode="gray">
          <a:xfrm>
            <a:off x="614363" y="3967163"/>
            <a:ext cx="8466137" cy="2098675"/>
          </a:xfrm>
          <a:prstGeom prst="curvedDownArrow">
            <a:avLst>
              <a:gd name="adj1" fmla="val 74462"/>
              <a:gd name="adj2" fmla="val 148942"/>
              <a:gd name="adj3" fmla="val 33333"/>
            </a:avLst>
          </a:prstGeom>
          <a:solidFill>
            <a:srgbClr val="97B5E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pic>
        <p:nvPicPr>
          <p:cNvPr id="94238" name="Picture 179" descr="会議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3333750" y="4600575"/>
            <a:ext cx="2222500" cy="1030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39" name="AutoShape 191"/>
          <p:cNvSpPr>
            <a:spLocks noChangeArrowheads="1"/>
          </p:cNvSpPr>
          <p:nvPr/>
        </p:nvSpPr>
        <p:spPr bwMode="gray">
          <a:xfrm>
            <a:off x="104775" y="4498975"/>
            <a:ext cx="3086100" cy="695325"/>
          </a:xfrm>
          <a:prstGeom prst="roundRect">
            <a:avLst>
              <a:gd name="adj" fmla="val 16667"/>
            </a:avLst>
          </a:prstGeom>
          <a:solidFill>
            <a:srgbClr val="FFFFFF">
              <a:alpha val="70195"/>
            </a:srgbClr>
          </a:solidFill>
          <a:ln w="38100" algn="ctr">
            <a:solidFill>
              <a:srgbClr val="131A1F"/>
            </a:solidFill>
            <a:round/>
            <a:headEnd/>
            <a:tailEnd/>
          </a:ln>
        </p:spPr>
        <p:txBody>
          <a:bodyPr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HGP創英角ｺﾞｼｯｸUB" panose="020B0900000000000000" pitchFamily="50" charset="-128"/>
              </a:rPr>
              <a:t>受発注数は構築時に</a:t>
            </a:r>
            <a:br>
              <a:rPr lang="en-US" altLang="ja-JP" sz="2000">
                <a:solidFill>
                  <a:srgbClr val="131A1F"/>
                </a:solidFill>
                <a:latin typeface="HGP創英角ｺﾞｼｯｸUB" panose="020B0900000000000000" pitchFamily="50" charset="-128"/>
                <a:ea typeface="HGP創英角ｺﾞｼｯｸUB" panose="020B0900000000000000" pitchFamily="50" charset="-128"/>
              </a:rPr>
            </a:br>
            <a:r>
              <a:rPr lang="ja-JP" altLang="en-US" sz="2000">
                <a:solidFill>
                  <a:srgbClr val="131A1F"/>
                </a:solidFill>
                <a:latin typeface="HGP創英角ｺﾞｼｯｸUB" panose="020B0900000000000000" pitchFamily="50" charset="-128"/>
                <a:ea typeface="HGP創英角ｺﾞｼｯｸUB" panose="020B0900000000000000" pitchFamily="50" charset="-128"/>
              </a:rPr>
              <a:t>正確に分からない</a:t>
            </a:r>
          </a:p>
        </p:txBody>
      </p:sp>
      <p:sp>
        <p:nvSpPr>
          <p:cNvPr id="94240" name="AutoShape 183"/>
          <p:cNvSpPr>
            <a:spLocks noChangeArrowheads="1"/>
          </p:cNvSpPr>
          <p:nvPr/>
        </p:nvSpPr>
        <p:spPr bwMode="gray">
          <a:xfrm>
            <a:off x="2560638" y="3546475"/>
            <a:ext cx="3230562" cy="695325"/>
          </a:xfrm>
          <a:prstGeom prst="roundRect">
            <a:avLst>
              <a:gd name="adj" fmla="val 16667"/>
            </a:avLst>
          </a:prstGeom>
          <a:solidFill>
            <a:srgbClr val="FFFFFF">
              <a:alpha val="70195"/>
            </a:srgbClr>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HGP創英角ｺﾞｼｯｸUB" panose="020B0900000000000000" pitchFamily="50" charset="-128"/>
              </a:rPr>
              <a:t>運用中に受発注数は</a:t>
            </a:r>
            <a:endParaRPr lang="en-US" altLang="ja-JP" sz="2000">
              <a:solidFill>
                <a:srgbClr val="131A1F"/>
              </a:solidFill>
              <a:latin typeface="HGP創英角ｺﾞｼｯｸUB" panose="020B0900000000000000" pitchFamily="50" charset="-128"/>
              <a:ea typeface="HGP創英角ｺﾞｼｯｸUB" panose="020B0900000000000000" pitchFamily="50" charset="-128"/>
            </a:endParaRPr>
          </a:p>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HGP創英角ｺﾞｼｯｸUB" panose="020B0900000000000000" pitchFamily="50" charset="-128"/>
              </a:rPr>
              <a:t>測定できる</a:t>
            </a:r>
          </a:p>
        </p:txBody>
      </p:sp>
      <p:sp>
        <p:nvSpPr>
          <p:cNvPr id="94241" name="AutoShape 185"/>
          <p:cNvSpPr>
            <a:spLocks noChangeArrowheads="1"/>
          </p:cNvSpPr>
          <p:nvPr/>
        </p:nvSpPr>
        <p:spPr bwMode="gray">
          <a:xfrm>
            <a:off x="2398713" y="5638800"/>
            <a:ext cx="3879850" cy="427038"/>
          </a:xfrm>
          <a:prstGeom prst="roundRect">
            <a:avLst>
              <a:gd name="adj" fmla="val 16667"/>
            </a:avLst>
          </a:prstGeom>
          <a:solidFill>
            <a:srgbClr val="AA2C2C"/>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b="1">
                <a:solidFill>
                  <a:schemeClr val="bg1"/>
                </a:solidFill>
                <a:latin typeface="ＭＳ Ｐゴシック" panose="020B0600070205080204" pitchFamily="50" charset="-128"/>
              </a:rPr>
              <a:t>最適なのは「レベル</a:t>
            </a:r>
            <a:r>
              <a:rPr lang="en-US" altLang="ja-JP" b="1">
                <a:solidFill>
                  <a:schemeClr val="bg1"/>
                </a:solidFill>
                <a:latin typeface="ＭＳ Ｐゴシック" panose="020B0600070205080204" pitchFamily="50" charset="-128"/>
              </a:rPr>
              <a:t>2</a:t>
            </a:r>
            <a:r>
              <a:rPr lang="ja-JP" altLang="en-US" b="1">
                <a:solidFill>
                  <a:schemeClr val="bg1"/>
                </a:solidFill>
                <a:latin typeface="ＭＳ Ｐゴシック" panose="020B0600070205080204" pitchFamily="50" charset="-128"/>
              </a:rPr>
              <a:t>」だ</a:t>
            </a:r>
            <a:r>
              <a:rPr lang="en-US" altLang="ja-JP" b="1">
                <a:solidFill>
                  <a:schemeClr val="bg1"/>
                </a:solidFill>
                <a:latin typeface="ＭＳ Ｐゴシック" panose="020B0600070205080204" pitchFamily="50" charset="-128"/>
              </a:rPr>
              <a:t>!!</a:t>
            </a:r>
          </a:p>
        </p:txBody>
      </p:sp>
      <p:sp>
        <p:nvSpPr>
          <p:cNvPr id="94242" name="Freeform 194"/>
          <p:cNvSpPr>
            <a:spLocks/>
          </p:cNvSpPr>
          <p:nvPr/>
        </p:nvSpPr>
        <p:spPr bwMode="gray">
          <a:xfrm>
            <a:off x="3870325" y="4244975"/>
            <a:ext cx="393700" cy="425450"/>
          </a:xfrm>
          <a:custGeom>
            <a:avLst/>
            <a:gdLst>
              <a:gd name="T0" fmla="*/ 0 w 392"/>
              <a:gd name="T1" fmla="*/ 0 h 268"/>
              <a:gd name="T2" fmla="*/ 2147483646 w 392"/>
              <a:gd name="T3" fmla="*/ 0 h 268"/>
              <a:gd name="T4" fmla="*/ 2147483646 w 392"/>
              <a:gd name="T5" fmla="*/ 2147483646 h 268"/>
              <a:gd name="T6" fmla="*/ 0 w 392"/>
              <a:gd name="T7" fmla="*/ 0 h 268"/>
              <a:gd name="T8" fmla="*/ 0 60000 65536"/>
              <a:gd name="T9" fmla="*/ 0 60000 65536"/>
              <a:gd name="T10" fmla="*/ 0 60000 65536"/>
              <a:gd name="T11" fmla="*/ 0 60000 65536"/>
              <a:gd name="T12" fmla="*/ 0 w 392"/>
              <a:gd name="T13" fmla="*/ 0 h 268"/>
              <a:gd name="T14" fmla="*/ 392 w 392"/>
              <a:gd name="T15" fmla="*/ 268 h 268"/>
            </a:gdLst>
            <a:ahLst/>
            <a:cxnLst>
              <a:cxn ang="T8">
                <a:pos x="T0" y="T1"/>
              </a:cxn>
              <a:cxn ang="T9">
                <a:pos x="T2" y="T3"/>
              </a:cxn>
              <a:cxn ang="T10">
                <a:pos x="T4" y="T5"/>
              </a:cxn>
              <a:cxn ang="T11">
                <a:pos x="T6" y="T7"/>
              </a:cxn>
            </a:cxnLst>
            <a:rect l="T12" t="T13" r="T14" b="T15"/>
            <a:pathLst>
              <a:path w="392" h="268">
                <a:moveTo>
                  <a:pt x="0" y="0"/>
                </a:moveTo>
                <a:lnTo>
                  <a:pt x="202" y="0"/>
                </a:lnTo>
                <a:lnTo>
                  <a:pt x="392" y="268"/>
                </a:lnTo>
                <a:lnTo>
                  <a:pt x="0" y="0"/>
                </a:lnTo>
                <a:close/>
              </a:path>
            </a:pathLst>
          </a:custGeom>
          <a:solidFill>
            <a:srgbClr val="131A1F"/>
          </a:solidFill>
          <a:ln>
            <a:noFill/>
          </a:ln>
          <a:extLst>
            <a:ext uri="{91240B29-F687-4F45-9708-019B960494DF}">
              <a14:hiddenLine xmlns:a14="http://schemas.microsoft.com/office/drawing/2010/main" w="19050" cap="flat" cmpd="sng">
                <a:solidFill>
                  <a:srgbClr val="000000"/>
                </a:solidFill>
                <a:prstDash val="solid"/>
                <a:round/>
                <a:headEnd/>
                <a:tailEnd/>
              </a14:hiddenLine>
            </a:ext>
          </a:extLst>
        </p:spPr>
        <p:txBody>
          <a:bodyPr wrap="none" lIns="0" tIns="46800" rIns="0" bIns="46800" anchor="ctr"/>
          <a:lstStyle/>
          <a:p>
            <a:endParaRPr lang="ja-JP" altLang="en-US"/>
          </a:p>
        </p:txBody>
      </p:sp>
      <p:sp>
        <p:nvSpPr>
          <p:cNvPr id="94243" name="Freeform 196"/>
          <p:cNvSpPr>
            <a:spLocks/>
          </p:cNvSpPr>
          <p:nvPr/>
        </p:nvSpPr>
        <p:spPr bwMode="gray">
          <a:xfrm>
            <a:off x="3190875" y="4748213"/>
            <a:ext cx="414338" cy="187325"/>
          </a:xfrm>
          <a:custGeom>
            <a:avLst/>
            <a:gdLst>
              <a:gd name="T0" fmla="*/ 0 w 262"/>
              <a:gd name="T1" fmla="*/ 0 h 118"/>
              <a:gd name="T2" fmla="*/ 0 w 262"/>
              <a:gd name="T3" fmla="*/ 2147483646 h 118"/>
              <a:gd name="T4" fmla="*/ 2147483646 w 262"/>
              <a:gd name="T5" fmla="*/ 2147483646 h 118"/>
              <a:gd name="T6" fmla="*/ 0 w 262"/>
              <a:gd name="T7" fmla="*/ 0 h 118"/>
              <a:gd name="T8" fmla="*/ 0 60000 65536"/>
              <a:gd name="T9" fmla="*/ 0 60000 65536"/>
              <a:gd name="T10" fmla="*/ 0 60000 65536"/>
              <a:gd name="T11" fmla="*/ 0 60000 65536"/>
              <a:gd name="T12" fmla="*/ 0 w 262"/>
              <a:gd name="T13" fmla="*/ 0 h 118"/>
              <a:gd name="T14" fmla="*/ 262 w 262"/>
              <a:gd name="T15" fmla="*/ 118 h 118"/>
            </a:gdLst>
            <a:ahLst/>
            <a:cxnLst>
              <a:cxn ang="T8">
                <a:pos x="T0" y="T1"/>
              </a:cxn>
              <a:cxn ang="T9">
                <a:pos x="T2" y="T3"/>
              </a:cxn>
              <a:cxn ang="T10">
                <a:pos x="T4" y="T5"/>
              </a:cxn>
              <a:cxn ang="T11">
                <a:pos x="T6" y="T7"/>
              </a:cxn>
            </a:cxnLst>
            <a:rect l="T12" t="T13" r="T14" b="T15"/>
            <a:pathLst>
              <a:path w="262" h="118">
                <a:moveTo>
                  <a:pt x="0" y="0"/>
                </a:moveTo>
                <a:lnTo>
                  <a:pt x="0" y="76"/>
                </a:lnTo>
                <a:lnTo>
                  <a:pt x="262" y="118"/>
                </a:lnTo>
                <a:lnTo>
                  <a:pt x="0" y="0"/>
                </a:lnTo>
                <a:close/>
              </a:path>
            </a:pathLst>
          </a:custGeom>
          <a:solidFill>
            <a:srgbClr val="131A1F"/>
          </a:solidFill>
          <a:ln>
            <a:noFill/>
          </a:ln>
          <a:extLst>
            <a:ext uri="{91240B29-F687-4F45-9708-019B960494DF}">
              <a14:hiddenLine xmlns:a14="http://schemas.microsoft.com/office/drawing/2010/main" w="19050" cap="flat" cmpd="sng">
                <a:solidFill>
                  <a:srgbClr val="000000"/>
                </a:solidFill>
                <a:prstDash val="solid"/>
                <a:round/>
                <a:headEnd/>
                <a:tailEnd/>
              </a14:hiddenLine>
            </a:ext>
          </a:extLst>
        </p:spPr>
        <p:txBody>
          <a:bodyPr wrap="none" lIns="0" tIns="46800" rIns="0" bIns="46800" anchor="ctr"/>
          <a:lstStyle/>
          <a:p>
            <a:endParaRPr lang="ja-JP" altLang="en-US"/>
          </a:p>
        </p:txBody>
      </p:sp>
      <p:sp>
        <p:nvSpPr>
          <p:cNvPr id="94244" name="Freeform 198"/>
          <p:cNvSpPr>
            <a:spLocks/>
          </p:cNvSpPr>
          <p:nvPr/>
        </p:nvSpPr>
        <p:spPr bwMode="gray">
          <a:xfrm flipH="1">
            <a:off x="5218113" y="4748213"/>
            <a:ext cx="323850" cy="184150"/>
          </a:xfrm>
          <a:custGeom>
            <a:avLst/>
            <a:gdLst>
              <a:gd name="T0" fmla="*/ 0 w 262"/>
              <a:gd name="T1" fmla="*/ 0 h 118"/>
              <a:gd name="T2" fmla="*/ 0 w 262"/>
              <a:gd name="T3" fmla="*/ 2147483646 h 118"/>
              <a:gd name="T4" fmla="*/ 2147483646 w 262"/>
              <a:gd name="T5" fmla="*/ 2147483646 h 118"/>
              <a:gd name="T6" fmla="*/ 0 w 262"/>
              <a:gd name="T7" fmla="*/ 0 h 118"/>
              <a:gd name="T8" fmla="*/ 0 60000 65536"/>
              <a:gd name="T9" fmla="*/ 0 60000 65536"/>
              <a:gd name="T10" fmla="*/ 0 60000 65536"/>
              <a:gd name="T11" fmla="*/ 0 60000 65536"/>
              <a:gd name="T12" fmla="*/ 0 w 262"/>
              <a:gd name="T13" fmla="*/ 0 h 118"/>
              <a:gd name="T14" fmla="*/ 262 w 262"/>
              <a:gd name="T15" fmla="*/ 118 h 118"/>
            </a:gdLst>
            <a:ahLst/>
            <a:cxnLst>
              <a:cxn ang="T8">
                <a:pos x="T0" y="T1"/>
              </a:cxn>
              <a:cxn ang="T9">
                <a:pos x="T2" y="T3"/>
              </a:cxn>
              <a:cxn ang="T10">
                <a:pos x="T4" y="T5"/>
              </a:cxn>
              <a:cxn ang="T11">
                <a:pos x="T6" y="T7"/>
              </a:cxn>
            </a:cxnLst>
            <a:rect l="T12" t="T13" r="T14" b="T15"/>
            <a:pathLst>
              <a:path w="262" h="118">
                <a:moveTo>
                  <a:pt x="0" y="0"/>
                </a:moveTo>
                <a:lnTo>
                  <a:pt x="0" y="76"/>
                </a:lnTo>
                <a:lnTo>
                  <a:pt x="262" y="118"/>
                </a:lnTo>
                <a:lnTo>
                  <a:pt x="0" y="0"/>
                </a:lnTo>
                <a:close/>
              </a:path>
            </a:pathLst>
          </a:custGeom>
          <a:solidFill>
            <a:srgbClr val="131A1F"/>
          </a:solidFill>
          <a:ln>
            <a:noFill/>
          </a:ln>
          <a:extLst>
            <a:ext uri="{91240B29-F687-4F45-9708-019B960494DF}">
              <a14:hiddenLine xmlns:a14="http://schemas.microsoft.com/office/drawing/2010/main" w="19050" cap="flat" cmpd="sng">
                <a:solidFill>
                  <a:srgbClr val="000000"/>
                </a:solidFill>
                <a:prstDash val="solid"/>
                <a:round/>
                <a:headEnd/>
                <a:tailEnd/>
              </a14:hiddenLine>
            </a:ext>
          </a:extLst>
        </p:spPr>
        <p:txBody>
          <a:bodyPr wrap="none" lIns="0" tIns="46800" rIns="0" bIns="46800" anchor="ctr"/>
          <a:lstStyle/>
          <a:p>
            <a:endParaRPr lang="ja-JP" altLang="en-US"/>
          </a:p>
        </p:txBody>
      </p:sp>
      <p:sp>
        <p:nvSpPr>
          <p:cNvPr id="94245" name="AutoShape 193"/>
          <p:cNvSpPr>
            <a:spLocks noChangeArrowheads="1"/>
          </p:cNvSpPr>
          <p:nvPr/>
        </p:nvSpPr>
        <p:spPr bwMode="gray">
          <a:xfrm>
            <a:off x="5534025" y="4413250"/>
            <a:ext cx="3246438" cy="695325"/>
          </a:xfrm>
          <a:prstGeom prst="roundRect">
            <a:avLst>
              <a:gd name="adj" fmla="val 16667"/>
            </a:avLst>
          </a:prstGeom>
          <a:solidFill>
            <a:srgbClr val="FFFFFF">
              <a:alpha val="70195"/>
            </a:srgbClr>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HGP創英角ｺﾞｼｯｸUB" panose="020B0900000000000000" pitchFamily="50" charset="-128"/>
              </a:rPr>
              <a:t>レスポンスタイムが悪化の</a:t>
            </a:r>
            <a:endParaRPr lang="en-US" altLang="ja-JP" sz="2000">
              <a:solidFill>
                <a:srgbClr val="131A1F"/>
              </a:solidFill>
              <a:latin typeface="HGP創英角ｺﾞｼｯｸUB" panose="020B0900000000000000" pitchFamily="50" charset="-128"/>
              <a:ea typeface="HGP創英角ｺﾞｼｯｸUB" panose="020B0900000000000000" pitchFamily="50" charset="-128"/>
            </a:endParaRPr>
          </a:p>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HGP創英角ｺﾞｼｯｸUB" panose="020B0900000000000000" pitchFamily="50" charset="-128"/>
              </a:rPr>
              <a:t>傾向時に測定しよう</a:t>
            </a:r>
          </a:p>
        </p:txBody>
      </p:sp>
      <p:sp>
        <p:nvSpPr>
          <p:cNvPr id="94247" name="タイトル 1"/>
          <p:cNvSpPr txBox="1">
            <a:spLocks/>
          </p:cNvSpPr>
          <p:nvPr/>
        </p:nvSpPr>
        <p:spPr bwMode="auto">
          <a:xfrm>
            <a:off x="49213" y="-101600"/>
            <a:ext cx="8324850"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4.1.2</a:t>
            </a:r>
            <a:r>
              <a:rPr lang="ja-JP" altLang="en-US" sz="2600" b="1">
                <a:solidFill>
                  <a:schemeClr val="tx2"/>
                </a:solidFill>
                <a:latin typeface="HGPｺﾞｼｯｸM" panose="020B0600000000000000" pitchFamily="50" charset="-128"/>
                <a:ea typeface="HGPｺﾞｼｯｸM" panose="020B0600000000000000" pitchFamily="50" charset="-128"/>
              </a:rPr>
              <a:t>レベル決定法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(3)</a:t>
            </a:r>
            <a:r>
              <a:rPr lang="ja-JP" altLang="en-US" sz="2600" b="1">
                <a:solidFill>
                  <a:schemeClr val="tx2"/>
                </a:solidFill>
                <a:latin typeface="HGPｺﾞｼｯｸM" panose="020B0600000000000000" pitchFamily="50" charset="-128"/>
                <a:ea typeface="HGPｺﾞｼｯｸM" panose="020B0600000000000000" pitchFamily="50" charset="-128"/>
              </a:rPr>
              <a:t>段階③：</a:t>
            </a:r>
            <a:r>
              <a:rPr lang="zh-TW" altLang="en-US" sz="2600" b="1">
                <a:solidFill>
                  <a:schemeClr val="tx2"/>
                </a:solidFill>
                <a:latin typeface="HGPｺﾞｼｯｸM" panose="020B0600000000000000" pitchFamily="50" charset="-128"/>
                <a:ea typeface="HGPｺﾞｼｯｸM" panose="020B0600000000000000" pitchFamily="50" charset="-128"/>
              </a:rPr>
              <a:t>重要項目以外</a:t>
            </a:r>
            <a:r>
              <a:rPr lang="ja-JP" altLang="en-US" sz="2600" b="1">
                <a:solidFill>
                  <a:schemeClr val="tx2"/>
                </a:solidFill>
                <a:latin typeface="HGPｺﾞｼｯｸM" panose="020B0600000000000000" pitchFamily="50" charset="-128"/>
                <a:ea typeface="HGPｺﾞｼｯｸM" panose="020B0600000000000000" pitchFamily="50" charset="-128"/>
              </a:rPr>
              <a:t>のレベル決定</a:t>
            </a:r>
            <a:r>
              <a:rPr lang="en-US" altLang="ja-JP" sz="2600" b="1">
                <a:solidFill>
                  <a:schemeClr val="tx2"/>
                </a:solidFill>
                <a:latin typeface="HGPｺﾞｼｯｸM" panose="020B0600000000000000" pitchFamily="50" charset="-128"/>
                <a:ea typeface="HGPｺﾞｼｯｸM" panose="020B0600000000000000" pitchFamily="50" charset="-128"/>
              </a:rPr>
              <a:t>(2/2)</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1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gray">
          <a:xfrm>
            <a:off x="457200" y="2941638"/>
            <a:ext cx="8239125" cy="2203450"/>
          </a:xfrm>
          <a:prstGeom prst="rect">
            <a:avLst/>
          </a:prstGeom>
          <a:solidFill>
            <a:srgbClr val="BED1EC"/>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nvGrpSpPr>
          <p:cNvPr id="96259" name="Group 144"/>
          <p:cNvGrpSpPr>
            <a:grpSpLocks/>
          </p:cNvGrpSpPr>
          <p:nvPr/>
        </p:nvGrpSpPr>
        <p:grpSpPr bwMode="auto">
          <a:xfrm>
            <a:off x="3740150" y="3111500"/>
            <a:ext cx="1017588" cy="1225550"/>
            <a:chOff x="2356" y="1730"/>
            <a:chExt cx="641" cy="772"/>
          </a:xfrm>
        </p:grpSpPr>
        <p:sp>
          <p:nvSpPr>
            <p:cNvPr id="96373" name="AutoShape 4"/>
            <p:cNvSpPr>
              <a:spLocks noChangeArrowheads="1"/>
            </p:cNvSpPr>
            <p:nvPr/>
          </p:nvSpPr>
          <p:spPr bwMode="gray">
            <a:xfrm>
              <a:off x="2356" y="1730"/>
              <a:ext cx="641"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96374" name="AutoShape 1"/>
            <p:cNvSpPr>
              <a:spLocks noChangeArrowheads="1"/>
            </p:cNvSpPr>
            <p:nvPr/>
          </p:nvSpPr>
          <p:spPr bwMode="gray">
            <a:xfrm>
              <a:off x="2452" y="1801"/>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96375" name="Oval 142"/>
            <p:cNvSpPr>
              <a:spLocks noChangeArrowheads="1"/>
            </p:cNvSpPr>
            <p:nvPr/>
          </p:nvSpPr>
          <p:spPr bwMode="gray">
            <a:xfrm>
              <a:off x="2660" y="2101"/>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96376" name="Oval 142"/>
            <p:cNvSpPr>
              <a:spLocks noChangeArrowheads="1"/>
            </p:cNvSpPr>
            <p:nvPr/>
          </p:nvSpPr>
          <p:spPr bwMode="gray">
            <a:xfrm>
              <a:off x="2660" y="2303"/>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96377" name="Oval 142"/>
            <p:cNvSpPr>
              <a:spLocks noChangeArrowheads="1"/>
            </p:cNvSpPr>
            <p:nvPr/>
          </p:nvSpPr>
          <p:spPr bwMode="gray">
            <a:xfrm flipV="1">
              <a:off x="2660" y="2202"/>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96378" name="Text Box 141"/>
            <p:cNvSpPr txBox="1">
              <a:spLocks noChangeArrowheads="1"/>
            </p:cNvSpPr>
            <p:nvPr/>
          </p:nvSpPr>
          <p:spPr bwMode="gray">
            <a:xfrm>
              <a:off x="2500" y="1964"/>
              <a:ext cx="216"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cxnSp>
          <p:nvCxnSpPr>
            <p:cNvPr id="96379" name="AutoShape 10"/>
            <p:cNvCxnSpPr>
              <a:cxnSpLocks noChangeShapeType="1"/>
            </p:cNvCxnSpPr>
            <p:nvPr/>
          </p:nvCxnSpPr>
          <p:spPr bwMode="gray">
            <a:xfrm rot="16200000" flipH="1">
              <a:off x="2564" y="1914"/>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6380" name="AutoShape 11"/>
            <p:cNvCxnSpPr>
              <a:cxnSpLocks noChangeShapeType="1"/>
            </p:cNvCxnSpPr>
            <p:nvPr/>
          </p:nvCxnSpPr>
          <p:spPr bwMode="gray">
            <a:xfrm rot="16200000" flipH="1">
              <a:off x="2581" y="2060"/>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6381" name="AutoShape 12"/>
            <p:cNvCxnSpPr>
              <a:cxnSpLocks noChangeShapeType="1"/>
            </p:cNvCxnSpPr>
            <p:nvPr/>
          </p:nvCxnSpPr>
          <p:spPr bwMode="gray">
            <a:xfrm rot="16200000" flipH="1">
              <a:off x="2531" y="2110"/>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6382" name="AutoShape 13"/>
            <p:cNvCxnSpPr>
              <a:cxnSpLocks noChangeShapeType="1"/>
            </p:cNvCxnSpPr>
            <p:nvPr/>
          </p:nvCxnSpPr>
          <p:spPr bwMode="gray">
            <a:xfrm rot="16200000" flipH="1">
              <a:off x="2480" y="2161"/>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sp>
        <p:nvSpPr>
          <p:cNvPr id="96260" name="Rectangle 15"/>
          <p:cNvSpPr>
            <a:spLocks noGrp="1" noChangeArrowheads="1"/>
          </p:cNvSpPr>
          <p:nvPr>
            <p:ph type="body" idx="4294967295"/>
          </p:nvPr>
        </p:nvSpPr>
        <p:spPr>
          <a:xfrm>
            <a:off x="254000" y="914400"/>
            <a:ext cx="8890000" cy="430213"/>
          </a:xfrm>
        </p:spPr>
        <p:txBody>
          <a:bodyPr lIns="0" tIns="0" rIns="0" bIns="0">
            <a:spAutoFit/>
          </a:bodyPr>
          <a:lstStyle/>
          <a:p>
            <a:pPr>
              <a:buFont typeface="Wingdings" panose="05000000000000000000" pitchFamily="2" charset="2"/>
              <a:buNone/>
            </a:pPr>
            <a:r>
              <a:rPr lang="en-US" altLang="ja-JP" sz="2800">
                <a:latin typeface="HGPｺﾞｼｯｸM" panose="020B0600000000000000" pitchFamily="50" charset="-128"/>
                <a:ea typeface="HGPｺﾞｼｯｸM" panose="020B0600000000000000" pitchFamily="50" charset="-128"/>
              </a:rPr>
              <a:t>(1)</a:t>
            </a:r>
            <a:r>
              <a:rPr lang="ja-JP" altLang="en-US" sz="2800">
                <a:latin typeface="HGPｺﾞｼｯｸM" panose="020B0600000000000000" pitchFamily="50" charset="-128"/>
                <a:ea typeface="HGPｺﾞｼｯｸM" panose="020B0600000000000000" pitchFamily="50" charset="-128"/>
              </a:rPr>
              <a:t>決定手順</a:t>
            </a:r>
          </a:p>
        </p:txBody>
      </p:sp>
      <p:grpSp>
        <p:nvGrpSpPr>
          <p:cNvPr id="96261" name="Group 148"/>
          <p:cNvGrpSpPr>
            <a:grpSpLocks/>
          </p:cNvGrpSpPr>
          <p:nvPr/>
        </p:nvGrpSpPr>
        <p:grpSpPr bwMode="auto">
          <a:xfrm>
            <a:off x="6513513" y="3074988"/>
            <a:ext cx="1019175" cy="1225550"/>
            <a:chOff x="4103" y="1707"/>
            <a:chExt cx="642" cy="772"/>
          </a:xfrm>
        </p:grpSpPr>
        <p:sp>
          <p:nvSpPr>
            <p:cNvPr id="96363" name="AutoShape 19"/>
            <p:cNvSpPr>
              <a:spLocks noChangeArrowheads="1"/>
            </p:cNvSpPr>
            <p:nvPr/>
          </p:nvSpPr>
          <p:spPr bwMode="gray">
            <a:xfrm>
              <a:off x="4103" y="1707"/>
              <a:ext cx="642" cy="772"/>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96364" name="AutoShape 1"/>
            <p:cNvSpPr>
              <a:spLocks noChangeArrowheads="1"/>
            </p:cNvSpPr>
            <p:nvPr/>
          </p:nvSpPr>
          <p:spPr bwMode="gray">
            <a:xfrm>
              <a:off x="4200" y="1778"/>
              <a:ext cx="247" cy="88"/>
            </a:xfrm>
            <a:prstGeom prst="roundRect">
              <a:avLst>
                <a:gd name="adj" fmla="val 16667"/>
              </a:avLst>
            </a:prstGeom>
            <a:solidFill>
              <a:srgbClr val="FFFFFF"/>
            </a:solidFill>
            <a:ln w="38100" cmpd="dbl">
              <a:solidFill>
                <a:srgbClr val="000000"/>
              </a:solidFill>
              <a:round/>
              <a:headEnd/>
              <a:tailEnd/>
            </a:ln>
          </p:spPr>
          <p:txBody>
            <a:bodyPr lIns="36576" tIns="22860" rIns="36576" bIns="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96365" name="Oval 142"/>
            <p:cNvSpPr>
              <a:spLocks noChangeArrowheads="1"/>
            </p:cNvSpPr>
            <p:nvPr/>
          </p:nvSpPr>
          <p:spPr bwMode="gray">
            <a:xfrm>
              <a:off x="4408" y="2078"/>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96366" name="Oval 142"/>
            <p:cNvSpPr>
              <a:spLocks noChangeArrowheads="1"/>
            </p:cNvSpPr>
            <p:nvPr/>
          </p:nvSpPr>
          <p:spPr bwMode="gray">
            <a:xfrm>
              <a:off x="4408" y="2280"/>
              <a:ext cx="289" cy="74"/>
            </a:xfrm>
            <a:prstGeom prst="ellipse">
              <a:avLst/>
            </a:prstGeom>
            <a:solidFill>
              <a:srgbClr val="FFFFFF"/>
            </a:solidFill>
            <a:ln w="12700">
              <a:solidFill>
                <a:srgbClr val="000000"/>
              </a:solidFill>
              <a:round/>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96367" name="Oval 142"/>
            <p:cNvSpPr>
              <a:spLocks noChangeArrowheads="1"/>
            </p:cNvSpPr>
            <p:nvPr/>
          </p:nvSpPr>
          <p:spPr bwMode="gray">
            <a:xfrm flipV="1">
              <a:off x="4408" y="2179"/>
              <a:ext cx="289" cy="74"/>
            </a:xfrm>
            <a:prstGeom prst="ellipse">
              <a:avLst/>
            </a:prstGeom>
            <a:solidFill>
              <a:srgbClr val="FFFFFF"/>
            </a:solidFill>
            <a:ln w="12700">
              <a:solidFill>
                <a:srgbClr val="000000"/>
              </a:solidFill>
              <a:round/>
              <a:headEnd/>
              <a:tailEnd/>
            </a:ln>
          </p:spPr>
          <p:txBody>
            <a:bodyPr rot="10800000"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sp>
          <p:nvSpPr>
            <p:cNvPr id="96368" name="Text Box 141"/>
            <p:cNvSpPr txBox="1">
              <a:spLocks noChangeArrowheads="1"/>
            </p:cNvSpPr>
            <p:nvPr/>
          </p:nvSpPr>
          <p:spPr bwMode="gray">
            <a:xfrm>
              <a:off x="4247" y="1941"/>
              <a:ext cx="217" cy="62"/>
            </a:xfrm>
            <a:prstGeom prst="rect">
              <a:avLst/>
            </a:prstGeom>
            <a:solidFill>
              <a:srgbClr val="FFFFFF"/>
            </a:solidFill>
            <a:ln w="19050" algn="ctr">
              <a:solidFill>
                <a:srgbClr val="000000"/>
              </a:solidFill>
              <a:miter lim="800000"/>
              <a:headEnd/>
              <a:tailEnd/>
            </a:ln>
          </p:spPr>
          <p:txBody>
            <a:bodyPr anchor="ctr" anchorCtr="1"/>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a:solidFill>
                  <a:schemeClr val="tx2"/>
                </a:solidFill>
                <a:latin typeface="HGP明朝B" panose="02020800000000000000" pitchFamily="18" charset="-128"/>
                <a:ea typeface="HGP明朝B" panose="02020800000000000000" pitchFamily="18" charset="-128"/>
              </a:endParaRPr>
            </a:p>
          </p:txBody>
        </p:sp>
        <p:cxnSp>
          <p:nvCxnSpPr>
            <p:cNvPr id="96369" name="AutoShape 25"/>
            <p:cNvCxnSpPr>
              <a:cxnSpLocks noChangeShapeType="1"/>
              <a:stCxn id="96364" idx="2"/>
              <a:endCxn id="96368" idx="0"/>
            </p:cNvCxnSpPr>
            <p:nvPr/>
          </p:nvCxnSpPr>
          <p:spPr bwMode="gray">
            <a:xfrm rot="16200000" flipH="1">
              <a:off x="4312" y="1891"/>
              <a:ext cx="55" cy="32"/>
            </a:xfrm>
            <a:prstGeom prst="bentConnector3">
              <a:avLst>
                <a:gd name="adj1" fmla="val 43750"/>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6370" name="AutoShape 26"/>
            <p:cNvCxnSpPr>
              <a:cxnSpLocks noChangeShapeType="1"/>
              <a:stCxn id="96368" idx="2"/>
              <a:endCxn id="96365" idx="2"/>
            </p:cNvCxnSpPr>
            <p:nvPr/>
          </p:nvCxnSpPr>
          <p:spPr bwMode="gray">
            <a:xfrm rot="16200000" flipH="1">
              <a:off x="4329" y="2037"/>
              <a:ext cx="105"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6371" name="AutoShape 27"/>
            <p:cNvCxnSpPr>
              <a:cxnSpLocks noChangeShapeType="1"/>
              <a:stCxn id="96368" idx="2"/>
            </p:cNvCxnSpPr>
            <p:nvPr/>
          </p:nvCxnSpPr>
          <p:spPr bwMode="gray">
            <a:xfrm rot="16200000" flipH="1">
              <a:off x="4279" y="2086"/>
              <a:ext cx="206"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cxnSp>
          <p:nvCxnSpPr>
            <p:cNvPr id="96372" name="AutoShape 28"/>
            <p:cNvCxnSpPr>
              <a:cxnSpLocks noChangeShapeType="1"/>
              <a:stCxn id="96368" idx="2"/>
            </p:cNvCxnSpPr>
            <p:nvPr/>
          </p:nvCxnSpPr>
          <p:spPr bwMode="gray">
            <a:xfrm rot="16200000" flipH="1">
              <a:off x="4228" y="2137"/>
              <a:ext cx="307" cy="52"/>
            </a:xfrm>
            <a:prstGeom prst="bentConnector2">
              <a:avLst/>
            </a:prstGeom>
            <a:noFill/>
            <a:ln w="9525">
              <a:solidFill>
                <a:srgbClr val="505050"/>
              </a:solidFill>
              <a:miter lim="800000"/>
              <a:headEnd/>
              <a:tailEnd/>
            </a:ln>
            <a:extLst>
              <a:ext uri="{909E8E84-426E-40DD-AFC4-6F175D3DCCD1}">
                <a14:hiddenFill xmlns:a14="http://schemas.microsoft.com/office/drawing/2010/main">
                  <a:noFill/>
                </a14:hiddenFill>
              </a:ext>
            </a:extLst>
          </p:spPr>
        </p:cxnSp>
      </p:grpSp>
      <p:grpSp>
        <p:nvGrpSpPr>
          <p:cNvPr id="96262" name="Group 152"/>
          <p:cNvGrpSpPr>
            <a:grpSpLocks/>
          </p:cNvGrpSpPr>
          <p:nvPr/>
        </p:nvGrpSpPr>
        <p:grpSpPr bwMode="auto">
          <a:xfrm>
            <a:off x="1028700" y="3079750"/>
            <a:ext cx="1181100" cy="1385888"/>
            <a:chOff x="648" y="1710"/>
            <a:chExt cx="744" cy="873"/>
          </a:xfrm>
        </p:grpSpPr>
        <p:sp>
          <p:nvSpPr>
            <p:cNvPr id="96358" name="AutoShape 30"/>
            <p:cNvSpPr>
              <a:spLocks noChangeArrowheads="1"/>
            </p:cNvSpPr>
            <p:nvPr/>
          </p:nvSpPr>
          <p:spPr bwMode="gray">
            <a:xfrm>
              <a:off x="648" y="1710"/>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96359" name="AutoShape 31"/>
            <p:cNvSpPr>
              <a:spLocks noChangeArrowheads="1"/>
            </p:cNvSpPr>
            <p:nvPr/>
          </p:nvSpPr>
          <p:spPr bwMode="gray">
            <a:xfrm>
              <a:off x="739" y="1809"/>
              <a:ext cx="561" cy="674"/>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sp>
          <p:nvSpPr>
            <p:cNvPr id="96360" name="AutoShape 32"/>
            <p:cNvSpPr>
              <a:spLocks noChangeArrowheads="1"/>
            </p:cNvSpPr>
            <p:nvPr/>
          </p:nvSpPr>
          <p:spPr bwMode="gray">
            <a:xfrm>
              <a:off x="829" y="1906"/>
              <a:ext cx="563" cy="677"/>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pic>
          <p:nvPicPr>
            <p:cNvPr id="96361" name="Picture 33"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1104" y="2236"/>
              <a:ext cx="13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362" name="Picture 34" descr="images"/>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gray">
            <a:xfrm>
              <a:off x="944" y="2109"/>
              <a:ext cx="173"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6263" name="Text Box 35"/>
          <p:cNvSpPr txBox="1">
            <a:spLocks noChangeArrowheads="1"/>
          </p:cNvSpPr>
          <p:nvPr/>
        </p:nvSpPr>
        <p:spPr bwMode="gray">
          <a:xfrm>
            <a:off x="212725" y="4497388"/>
            <a:ext cx="26860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a:solidFill>
                  <a:srgbClr val="131A1F"/>
                </a:solidFill>
                <a:latin typeface="HGP創英角ｺﾞｼｯｸUB" panose="020B0900000000000000" pitchFamily="50" charset="-128"/>
                <a:ea typeface="ＭＳ ゴシック" panose="020B0609070205080204" pitchFamily="49" charset="-128"/>
              </a:rPr>
              <a:t>モデルシステムシート</a:t>
            </a:r>
          </a:p>
          <a:p>
            <a:pPr algn="ctr" eaLnBrk="1" hangingPunct="1">
              <a:spcBef>
                <a:spcPct val="0"/>
              </a:spcBef>
              <a:buClrTx/>
              <a:buFontTx/>
              <a:buNone/>
            </a:pPr>
            <a:r>
              <a:rPr lang="ja-JP" altLang="en-US" sz="1800" b="1">
                <a:solidFill>
                  <a:srgbClr val="131A1F"/>
                </a:solidFill>
                <a:latin typeface="HGP創英角ｺﾞｼｯｸUB" panose="020B0900000000000000" pitchFamily="50" charset="-128"/>
                <a:ea typeface="ＭＳ ゴシック" panose="020B0609070205080204" pitchFamily="49" charset="-128"/>
              </a:rPr>
              <a:t>（グレード表）</a:t>
            </a:r>
          </a:p>
        </p:txBody>
      </p:sp>
      <p:sp>
        <p:nvSpPr>
          <p:cNvPr id="96264" name="Text Box 36"/>
          <p:cNvSpPr txBox="1">
            <a:spLocks noChangeArrowheads="1"/>
          </p:cNvSpPr>
          <p:nvPr/>
        </p:nvSpPr>
        <p:spPr bwMode="gray">
          <a:xfrm>
            <a:off x="3373438" y="4730750"/>
            <a:ext cx="25082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a:solidFill>
                  <a:srgbClr val="FF0000"/>
                </a:solidFill>
                <a:latin typeface="HGP創英角ｺﾞｼｯｸUB" panose="020B0900000000000000" pitchFamily="50" charset="-128"/>
                <a:ea typeface="ＭＳ ゴシック" panose="020B0609070205080204" pitchFamily="49" charset="-128"/>
              </a:rPr>
              <a:t>項目一覧・活用シート</a:t>
            </a:r>
          </a:p>
        </p:txBody>
      </p:sp>
      <p:sp>
        <p:nvSpPr>
          <p:cNvPr id="96265" name="AutoShape 37"/>
          <p:cNvSpPr>
            <a:spLocks noChangeArrowheads="1"/>
          </p:cNvSpPr>
          <p:nvPr/>
        </p:nvSpPr>
        <p:spPr bwMode="gray">
          <a:xfrm>
            <a:off x="7080250" y="3289300"/>
            <a:ext cx="1006475" cy="1209675"/>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graphicFrame>
        <p:nvGraphicFramePr>
          <p:cNvPr id="269369" name="Group 57"/>
          <p:cNvGraphicFramePr>
            <a:graphicFrameLocks noGrp="1"/>
          </p:cNvGraphicFramePr>
          <p:nvPr/>
        </p:nvGraphicFramePr>
        <p:xfrm>
          <a:off x="7169150" y="3462338"/>
          <a:ext cx="842963" cy="912814"/>
        </p:xfrm>
        <a:graphic>
          <a:graphicData uri="http://schemas.openxmlformats.org/drawingml/2006/table">
            <a:tbl>
              <a:tblPr/>
              <a:tblGrid>
                <a:gridCol w="141288">
                  <a:extLst>
                    <a:ext uri="{9D8B030D-6E8A-4147-A177-3AD203B41FA5}">
                      <a16:colId xmlns:a16="http://schemas.microsoft.com/office/drawing/2014/main" val="20000"/>
                    </a:ext>
                  </a:extLst>
                </a:gridCol>
                <a:gridCol w="141287">
                  <a:extLst>
                    <a:ext uri="{9D8B030D-6E8A-4147-A177-3AD203B41FA5}">
                      <a16:colId xmlns:a16="http://schemas.microsoft.com/office/drawing/2014/main" val="20001"/>
                    </a:ext>
                  </a:extLst>
                </a:gridCol>
                <a:gridCol w="139700">
                  <a:extLst>
                    <a:ext uri="{9D8B030D-6E8A-4147-A177-3AD203B41FA5}">
                      <a16:colId xmlns:a16="http://schemas.microsoft.com/office/drawing/2014/main" val="20002"/>
                    </a:ext>
                  </a:extLst>
                </a:gridCol>
                <a:gridCol w="139700">
                  <a:extLst>
                    <a:ext uri="{9D8B030D-6E8A-4147-A177-3AD203B41FA5}">
                      <a16:colId xmlns:a16="http://schemas.microsoft.com/office/drawing/2014/main" val="20003"/>
                    </a:ext>
                  </a:extLst>
                </a:gridCol>
                <a:gridCol w="141288">
                  <a:extLst>
                    <a:ext uri="{9D8B030D-6E8A-4147-A177-3AD203B41FA5}">
                      <a16:colId xmlns:a16="http://schemas.microsoft.com/office/drawing/2014/main" val="20004"/>
                    </a:ext>
                  </a:extLst>
                </a:gridCol>
                <a:gridCol w="139700">
                  <a:extLst>
                    <a:ext uri="{9D8B030D-6E8A-4147-A177-3AD203B41FA5}">
                      <a16:colId xmlns:a16="http://schemas.microsoft.com/office/drawing/2014/main" val="20005"/>
                    </a:ext>
                  </a:extLst>
                </a:gridCol>
              </a:tblGrid>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50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52400">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55575">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1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6317" name="Text Box 108"/>
          <p:cNvSpPr txBox="1">
            <a:spLocks noChangeArrowheads="1"/>
          </p:cNvSpPr>
          <p:nvPr/>
        </p:nvSpPr>
        <p:spPr bwMode="gray">
          <a:xfrm>
            <a:off x="6051550" y="4705350"/>
            <a:ext cx="24923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a:solidFill>
                  <a:srgbClr val="FF0000"/>
                </a:solidFill>
                <a:latin typeface="HGP創英角ｺﾞｼｯｸUB" panose="020B0900000000000000" pitchFamily="50" charset="-128"/>
                <a:ea typeface="ＭＳ ゴシック" panose="020B0609070205080204" pitchFamily="49" charset="-128"/>
              </a:rPr>
              <a:t>項目一覧・活用シート</a:t>
            </a:r>
          </a:p>
        </p:txBody>
      </p:sp>
      <p:sp>
        <p:nvSpPr>
          <p:cNvPr id="96318" name="AutoShape 109"/>
          <p:cNvSpPr>
            <a:spLocks noChangeArrowheads="1"/>
          </p:cNvSpPr>
          <p:nvPr/>
        </p:nvSpPr>
        <p:spPr bwMode="gray">
          <a:xfrm>
            <a:off x="550863" y="5280025"/>
            <a:ext cx="1978025" cy="528638"/>
          </a:xfrm>
          <a:prstGeom prst="roundRect">
            <a:avLst>
              <a:gd name="adj" fmla="val 16667"/>
            </a:avLst>
          </a:prstGeom>
          <a:solidFill>
            <a:srgbClr val="FFBC00"/>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特徴</a:t>
            </a:r>
            <a:br>
              <a:rPr lang="en-US" altLang="ja-JP" sz="2000">
                <a:solidFill>
                  <a:srgbClr val="131A1F"/>
                </a:solidFill>
                <a:latin typeface="HGP創英角ｺﾞｼｯｸUB" panose="020B0900000000000000" pitchFamily="50" charset="-128"/>
                <a:ea typeface="ＭＳ ゴシック" panose="020B0609070205080204" pitchFamily="49" charset="-128"/>
              </a:rPr>
            </a:br>
            <a:r>
              <a:rPr lang="ja-JP" altLang="en-US" sz="1600">
                <a:solidFill>
                  <a:srgbClr val="131A1F"/>
                </a:solidFill>
                <a:latin typeface="HGP創英角ｺﾞｼｯｸUB" panose="020B0900000000000000" pitchFamily="50" charset="-128"/>
                <a:ea typeface="ＭＳ ゴシック" panose="020B0609070205080204" pitchFamily="49" charset="-128"/>
              </a:rPr>
              <a:t>（イメージレベル）</a:t>
            </a:r>
          </a:p>
        </p:txBody>
      </p:sp>
      <p:sp>
        <p:nvSpPr>
          <p:cNvPr id="96319" name="AutoShape 110"/>
          <p:cNvSpPr>
            <a:spLocks noChangeArrowheads="1"/>
          </p:cNvSpPr>
          <p:nvPr/>
        </p:nvSpPr>
        <p:spPr bwMode="gray">
          <a:xfrm>
            <a:off x="3348038" y="5273675"/>
            <a:ext cx="1978025" cy="528638"/>
          </a:xfrm>
          <a:prstGeom prst="roundRect">
            <a:avLst>
              <a:gd name="adj" fmla="val 16667"/>
            </a:avLst>
          </a:prstGeom>
          <a:solidFill>
            <a:srgbClr val="B2B2B2"/>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rgbClr val="131A1F"/>
                </a:solidFill>
                <a:latin typeface="HGP創英角ｺﾞｼｯｸUB" panose="020B0900000000000000" pitchFamily="50" charset="-128"/>
                <a:ea typeface="ＭＳ ゴシック" panose="020B0609070205080204" pitchFamily="49" charset="-128"/>
              </a:rPr>
              <a:t>重要項目</a:t>
            </a:r>
          </a:p>
        </p:txBody>
      </p:sp>
      <p:sp>
        <p:nvSpPr>
          <p:cNvPr id="96320" name="AutoShape 111"/>
          <p:cNvSpPr>
            <a:spLocks noChangeArrowheads="1"/>
          </p:cNvSpPr>
          <p:nvPr/>
        </p:nvSpPr>
        <p:spPr bwMode="gray">
          <a:xfrm>
            <a:off x="6394450" y="5281613"/>
            <a:ext cx="1978025" cy="528637"/>
          </a:xfrm>
          <a:prstGeom prst="roundRect">
            <a:avLst>
              <a:gd name="adj" fmla="val 16667"/>
            </a:avLst>
          </a:prstGeom>
          <a:solidFill>
            <a:srgbClr val="B2B2B2"/>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131A1F"/>
                </a:solidFill>
                <a:latin typeface="HGP創英角ｺﾞｼｯｸUB" panose="020B0900000000000000" pitchFamily="50" charset="-128"/>
                <a:ea typeface="ＭＳ ゴシック" panose="020B0609070205080204" pitchFamily="49" charset="-128"/>
              </a:rPr>
              <a:t>メトリクス</a:t>
            </a:r>
          </a:p>
        </p:txBody>
      </p:sp>
      <p:sp>
        <p:nvSpPr>
          <p:cNvPr id="96321" name="AutoShape 113"/>
          <p:cNvSpPr>
            <a:spLocks noChangeArrowheads="1"/>
          </p:cNvSpPr>
          <p:nvPr/>
        </p:nvSpPr>
        <p:spPr bwMode="gray">
          <a:xfrm>
            <a:off x="5646738" y="3433763"/>
            <a:ext cx="696912" cy="781050"/>
          </a:xfrm>
          <a:prstGeom prst="rightArrow">
            <a:avLst>
              <a:gd name="adj1" fmla="val 56102"/>
              <a:gd name="adj2" fmla="val 48421"/>
            </a:avLst>
          </a:prstGeom>
          <a:solidFill>
            <a:srgbClr val="103D7E">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96322" name="AutoShape 114"/>
          <p:cNvSpPr>
            <a:spLocks noChangeArrowheads="1"/>
          </p:cNvSpPr>
          <p:nvPr/>
        </p:nvSpPr>
        <p:spPr bwMode="gray">
          <a:xfrm rot="14289403" flipV="1">
            <a:off x="1033463"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96323" name="AutoShape 115"/>
          <p:cNvSpPr>
            <a:spLocks noChangeArrowheads="1"/>
          </p:cNvSpPr>
          <p:nvPr/>
        </p:nvSpPr>
        <p:spPr bwMode="gray">
          <a:xfrm>
            <a:off x="450850" y="1927225"/>
            <a:ext cx="2225675" cy="628650"/>
          </a:xfrm>
          <a:prstGeom prst="roundRect">
            <a:avLst>
              <a:gd name="adj" fmla="val 16667"/>
            </a:avLst>
          </a:prstGeom>
          <a:solidFill>
            <a:srgbClr val="103D7E"/>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chemeClr val="bg1"/>
                </a:solidFill>
                <a:latin typeface="HGP創英角ｺﾞｼｯｸUB" panose="020B0900000000000000" pitchFamily="50" charset="-128"/>
                <a:ea typeface="ＭＳ ゴシック" panose="020B0609070205080204" pitchFamily="49" charset="-128"/>
              </a:rPr>
              <a:t>方向性の確認</a:t>
            </a:r>
          </a:p>
        </p:txBody>
      </p:sp>
      <p:sp>
        <p:nvSpPr>
          <p:cNvPr id="96324" name="AutoShape 116"/>
          <p:cNvSpPr>
            <a:spLocks noChangeArrowheads="1"/>
          </p:cNvSpPr>
          <p:nvPr/>
        </p:nvSpPr>
        <p:spPr bwMode="gray">
          <a:xfrm rot="14289403" flipV="1">
            <a:off x="3881438"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96325" name="AutoShape 117"/>
          <p:cNvSpPr>
            <a:spLocks noChangeArrowheads="1"/>
          </p:cNvSpPr>
          <p:nvPr/>
        </p:nvSpPr>
        <p:spPr bwMode="gray">
          <a:xfrm rot="14289403" flipV="1">
            <a:off x="7023100" y="2593975"/>
            <a:ext cx="571500" cy="234950"/>
          </a:xfrm>
          <a:prstGeom prst="triangle">
            <a:avLst>
              <a:gd name="adj" fmla="val 100000"/>
            </a:avLst>
          </a:prstGeom>
          <a:solidFill>
            <a:srgbClr val="131A1F"/>
          </a:solidFill>
          <a:ln w="19050" algn="ctr">
            <a:solidFill>
              <a:srgbClr val="333333"/>
            </a:solidFill>
            <a:miter lim="800000"/>
            <a:headEnd/>
            <a:tailEnd/>
          </a:ln>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96326" name="AutoShape 118"/>
          <p:cNvSpPr>
            <a:spLocks noChangeArrowheads="1"/>
          </p:cNvSpPr>
          <p:nvPr/>
        </p:nvSpPr>
        <p:spPr bwMode="gray">
          <a:xfrm>
            <a:off x="2774950" y="1835150"/>
            <a:ext cx="3173413" cy="812800"/>
          </a:xfrm>
          <a:prstGeom prst="roundRect">
            <a:avLst>
              <a:gd name="adj" fmla="val 16667"/>
            </a:avLst>
          </a:prstGeom>
          <a:solidFill>
            <a:srgbClr val="B2B2B2"/>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コスト・品質に大きな影響が</a:t>
            </a:r>
            <a:br>
              <a:rPr lang="en-US" altLang="ja-JP" sz="1800">
                <a:solidFill>
                  <a:srgbClr val="131A1F"/>
                </a:solidFill>
                <a:latin typeface="HGP創英角ｺﾞｼｯｸUB" panose="020B0900000000000000" pitchFamily="50" charset="-128"/>
                <a:ea typeface="ＭＳ ゴシック" panose="020B0609070205080204" pitchFamily="49" charset="-128"/>
              </a:rPr>
            </a:br>
            <a:r>
              <a:rPr lang="ja-JP" altLang="en-US" sz="1800">
                <a:solidFill>
                  <a:srgbClr val="131A1F"/>
                </a:solidFill>
                <a:latin typeface="HGP創英角ｺﾞｼｯｸUB" panose="020B0900000000000000" pitchFamily="50" charset="-128"/>
                <a:ea typeface="ＭＳ ゴシック" panose="020B0609070205080204" pitchFamily="49" charset="-128"/>
              </a:rPr>
              <a:t>ある要求項目を決定</a:t>
            </a:r>
          </a:p>
        </p:txBody>
      </p:sp>
      <p:sp>
        <p:nvSpPr>
          <p:cNvPr id="96327" name="AutoShape 119"/>
          <p:cNvSpPr>
            <a:spLocks noChangeArrowheads="1"/>
          </p:cNvSpPr>
          <p:nvPr/>
        </p:nvSpPr>
        <p:spPr bwMode="gray">
          <a:xfrm>
            <a:off x="6042025" y="1835150"/>
            <a:ext cx="2752725" cy="812800"/>
          </a:xfrm>
          <a:prstGeom prst="roundRect">
            <a:avLst>
              <a:gd name="adj" fmla="val 16667"/>
            </a:avLst>
          </a:prstGeom>
          <a:solidFill>
            <a:srgbClr val="B2B2B2"/>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開発開始までに必要な</a:t>
            </a:r>
          </a:p>
          <a:p>
            <a:pPr algn="ctr" eaLnBrk="1" hangingPunct="1">
              <a:spcBef>
                <a:spcPct val="0"/>
              </a:spcBef>
              <a:buClrTx/>
              <a:buFontTx/>
              <a:buNone/>
            </a:pPr>
            <a:r>
              <a:rPr lang="ja-JP" altLang="en-US" sz="1800">
                <a:solidFill>
                  <a:srgbClr val="131A1F"/>
                </a:solidFill>
                <a:latin typeface="HGP創英角ｺﾞｼｯｸUB" panose="020B0900000000000000" pitchFamily="50" charset="-128"/>
                <a:ea typeface="ＭＳ ゴシック" panose="020B0609070205080204" pitchFamily="49" charset="-128"/>
              </a:rPr>
              <a:t>要求項目を決定</a:t>
            </a:r>
          </a:p>
        </p:txBody>
      </p:sp>
      <p:sp>
        <p:nvSpPr>
          <p:cNvPr id="96328" name="AutoShape 120"/>
          <p:cNvSpPr>
            <a:spLocks noChangeArrowheads="1"/>
          </p:cNvSpPr>
          <p:nvPr/>
        </p:nvSpPr>
        <p:spPr bwMode="gray">
          <a:xfrm>
            <a:off x="550863" y="5813425"/>
            <a:ext cx="1978025" cy="528638"/>
          </a:xfrm>
          <a:prstGeom prst="roundRect">
            <a:avLst>
              <a:gd name="adj" fmla="val 16667"/>
            </a:avLst>
          </a:prstGeom>
          <a:solidFill>
            <a:srgbClr val="FFECB7"/>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16</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96329" name="AutoShape 121"/>
          <p:cNvSpPr>
            <a:spLocks noChangeArrowheads="1"/>
          </p:cNvSpPr>
          <p:nvPr/>
        </p:nvSpPr>
        <p:spPr bwMode="gray">
          <a:xfrm>
            <a:off x="3348038" y="5807075"/>
            <a:ext cx="1978025" cy="528638"/>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rgbClr val="131A1F"/>
                </a:solidFill>
                <a:latin typeface="HGP創英角ｺﾞｼｯｸUB" panose="020B0900000000000000" pitchFamily="50" charset="-128"/>
                <a:ea typeface="ＭＳ ゴシック" panose="020B0609070205080204" pitchFamily="49" charset="-128"/>
              </a:rPr>
              <a:t>92</a:t>
            </a:r>
            <a:r>
              <a:rPr lang="ja-JP" altLang="en-US">
                <a:solidFill>
                  <a:srgbClr val="131A1F"/>
                </a:solidFill>
                <a:latin typeface="HGP創英角ｺﾞｼｯｸUB" panose="020B0900000000000000" pitchFamily="50" charset="-128"/>
                <a:ea typeface="ＭＳ ゴシック" panose="020B0609070205080204" pitchFamily="49" charset="-128"/>
              </a:rPr>
              <a:t>項目</a:t>
            </a:r>
          </a:p>
        </p:txBody>
      </p:sp>
      <p:sp>
        <p:nvSpPr>
          <p:cNvPr id="96330" name="AutoShape 122"/>
          <p:cNvSpPr>
            <a:spLocks noChangeArrowheads="1"/>
          </p:cNvSpPr>
          <p:nvPr/>
        </p:nvSpPr>
        <p:spPr bwMode="gray">
          <a:xfrm>
            <a:off x="6394450" y="5815013"/>
            <a:ext cx="1978025" cy="528637"/>
          </a:xfrm>
          <a:prstGeom prst="roundRect">
            <a:avLst>
              <a:gd name="adj" fmla="val 16667"/>
            </a:avLst>
          </a:prstGeom>
          <a:solidFill>
            <a:srgbClr val="DDDDDD"/>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b="1">
                <a:solidFill>
                  <a:srgbClr val="131A1F"/>
                </a:solidFill>
                <a:latin typeface="HGP創英角ｺﾞｼｯｸUB" panose="020B0900000000000000" pitchFamily="50" charset="-128"/>
                <a:ea typeface="ＭＳ ゴシック" panose="020B0609070205080204" pitchFamily="49" charset="-128"/>
              </a:rPr>
              <a:t>238</a:t>
            </a:r>
            <a:r>
              <a:rPr lang="ja-JP" altLang="en-US" b="1">
                <a:solidFill>
                  <a:srgbClr val="131A1F"/>
                </a:solidFill>
                <a:latin typeface="HGP創英角ｺﾞｼｯｸUB" panose="020B0900000000000000" pitchFamily="50" charset="-128"/>
                <a:ea typeface="ＭＳ ゴシック" panose="020B0609070205080204" pitchFamily="49" charset="-128"/>
              </a:rPr>
              <a:t>項目</a:t>
            </a:r>
          </a:p>
        </p:txBody>
      </p:sp>
      <p:sp>
        <p:nvSpPr>
          <p:cNvPr id="96332" name="AutoShape 113"/>
          <p:cNvSpPr>
            <a:spLocks noChangeArrowheads="1"/>
          </p:cNvSpPr>
          <p:nvPr/>
        </p:nvSpPr>
        <p:spPr bwMode="gray">
          <a:xfrm>
            <a:off x="2052638" y="3433763"/>
            <a:ext cx="696912" cy="781050"/>
          </a:xfrm>
          <a:prstGeom prst="rightArrow">
            <a:avLst>
              <a:gd name="adj1" fmla="val 56102"/>
              <a:gd name="adj2" fmla="val 48421"/>
            </a:avLst>
          </a:prstGeom>
          <a:solidFill>
            <a:srgbClr val="103D7E">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96333" name="テキスト ボックス 96"/>
          <p:cNvSpPr txBox="1">
            <a:spLocks noChangeArrowheads="1"/>
          </p:cNvSpPr>
          <p:nvPr/>
        </p:nvSpPr>
        <p:spPr bwMode="auto">
          <a:xfrm>
            <a:off x="896938" y="1312863"/>
            <a:ext cx="1352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a:solidFill>
                  <a:schemeClr val="tx2"/>
                </a:solidFill>
                <a:latin typeface="HGP創英角ｺﾞｼｯｸUB" panose="020B0900000000000000" pitchFamily="50" charset="-128"/>
                <a:ea typeface="HGP創英角ｺﾞｼｯｸUB" panose="020B0900000000000000" pitchFamily="50" charset="-128"/>
              </a:rPr>
              <a:t>段階①</a:t>
            </a:r>
          </a:p>
        </p:txBody>
      </p:sp>
      <p:sp>
        <p:nvSpPr>
          <p:cNvPr id="96334" name="テキスト ボックス 97"/>
          <p:cNvSpPr txBox="1">
            <a:spLocks noChangeArrowheads="1"/>
          </p:cNvSpPr>
          <p:nvPr/>
        </p:nvSpPr>
        <p:spPr bwMode="auto">
          <a:xfrm>
            <a:off x="3671888" y="1312863"/>
            <a:ext cx="1352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a:solidFill>
                  <a:schemeClr val="tx2"/>
                </a:solidFill>
                <a:latin typeface="HGP創英角ｺﾞｼｯｸUB" panose="020B0900000000000000" pitchFamily="50" charset="-128"/>
                <a:ea typeface="HGP創英角ｺﾞｼｯｸUB" panose="020B0900000000000000" pitchFamily="50" charset="-128"/>
              </a:rPr>
              <a:t>段階②</a:t>
            </a:r>
          </a:p>
        </p:txBody>
      </p:sp>
      <p:sp>
        <p:nvSpPr>
          <p:cNvPr id="96335" name="テキスト ボックス 98"/>
          <p:cNvSpPr txBox="1">
            <a:spLocks noChangeArrowheads="1"/>
          </p:cNvSpPr>
          <p:nvPr/>
        </p:nvSpPr>
        <p:spPr bwMode="auto">
          <a:xfrm>
            <a:off x="6699250" y="1312863"/>
            <a:ext cx="1352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800">
                <a:solidFill>
                  <a:schemeClr val="tx2"/>
                </a:solidFill>
                <a:latin typeface="HGP創英角ｺﾞｼｯｸUB" panose="020B0900000000000000" pitchFamily="50" charset="-128"/>
                <a:ea typeface="HGP創英角ｺﾞｼｯｸUB" panose="020B0900000000000000" pitchFamily="50" charset="-128"/>
              </a:rPr>
              <a:t>段階③</a:t>
            </a:r>
          </a:p>
        </p:txBody>
      </p:sp>
      <p:sp>
        <p:nvSpPr>
          <p:cNvPr id="96336" name="Rectangle 2"/>
          <p:cNvSpPr txBox="1">
            <a:spLocks noChangeArrowheads="1"/>
          </p:cNvSpPr>
          <p:nvPr/>
        </p:nvSpPr>
        <p:spPr bwMode="auto">
          <a:xfrm>
            <a:off x="84138" y="215900"/>
            <a:ext cx="86042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4.2</a:t>
            </a:r>
            <a:r>
              <a:rPr lang="ja-JP" altLang="en-US" sz="2600" b="1">
                <a:solidFill>
                  <a:schemeClr val="tx2"/>
                </a:solidFill>
                <a:latin typeface="HGPｺﾞｼｯｸM" panose="020B0600000000000000" pitchFamily="50" charset="-128"/>
                <a:ea typeface="HGPｺﾞｼｯｸM" panose="020B0600000000000000" pitchFamily="50" charset="-128"/>
              </a:rPr>
              <a:t>項目一覧を使ったレベル決定法</a:t>
            </a:r>
            <a:r>
              <a:rPr lang="en-US" altLang="ja-JP" sz="2600" b="1">
                <a:solidFill>
                  <a:schemeClr val="tx2"/>
                </a:solidFill>
                <a:latin typeface="HGPｺﾞｼｯｸM" panose="020B0600000000000000" pitchFamily="50" charset="-128"/>
                <a:ea typeface="HGPｺﾞｼｯｸM" panose="020B0600000000000000" pitchFamily="50" charset="-128"/>
              </a:rPr>
              <a:t>(1/2)</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96337" name="AutoShape 38"/>
          <p:cNvSpPr>
            <a:spLocks noChangeArrowheads="1"/>
          </p:cNvSpPr>
          <p:nvPr/>
        </p:nvSpPr>
        <p:spPr bwMode="gray">
          <a:xfrm>
            <a:off x="4322763" y="3267075"/>
            <a:ext cx="1160462" cy="1395413"/>
          </a:xfrm>
          <a:prstGeom prst="foldedCorner">
            <a:avLst>
              <a:gd name="adj" fmla="val 10329"/>
            </a:avLst>
          </a:prstGeom>
          <a:solidFill>
            <a:schemeClr val="bg1"/>
          </a:solidFill>
          <a:ln w="9525">
            <a:solidFill>
              <a:schemeClr val="tx1"/>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HGP創英角ｺﾞｼｯｸUB" panose="020B0900000000000000" pitchFamily="50" charset="-128"/>
            </a:endParaRPr>
          </a:p>
        </p:txBody>
      </p:sp>
      <p:graphicFrame>
        <p:nvGraphicFramePr>
          <p:cNvPr id="269351" name="Group 39"/>
          <p:cNvGraphicFramePr>
            <a:graphicFrameLocks noGrp="1"/>
          </p:cNvGraphicFramePr>
          <p:nvPr/>
        </p:nvGraphicFramePr>
        <p:xfrm>
          <a:off x="4421188" y="3473450"/>
          <a:ext cx="939800" cy="957264"/>
        </p:xfrm>
        <a:graphic>
          <a:graphicData uri="http://schemas.openxmlformats.org/drawingml/2006/table">
            <a:tbl>
              <a:tblPr/>
              <a:tblGrid>
                <a:gridCol w="315912">
                  <a:extLst>
                    <a:ext uri="{9D8B030D-6E8A-4147-A177-3AD203B41FA5}">
                      <a16:colId xmlns:a16="http://schemas.microsoft.com/office/drawing/2014/main" val="20000"/>
                    </a:ext>
                  </a:extLst>
                </a:gridCol>
                <a:gridCol w="309563">
                  <a:extLst>
                    <a:ext uri="{9D8B030D-6E8A-4147-A177-3AD203B41FA5}">
                      <a16:colId xmlns:a16="http://schemas.microsoft.com/office/drawing/2014/main" val="20001"/>
                    </a:ext>
                  </a:extLst>
                </a:gridCol>
                <a:gridCol w="314325">
                  <a:extLst>
                    <a:ext uri="{9D8B030D-6E8A-4147-A177-3AD203B41FA5}">
                      <a16:colId xmlns:a16="http://schemas.microsoft.com/office/drawing/2014/main" val="20002"/>
                    </a:ext>
                  </a:extLst>
                </a:gridCol>
              </a:tblGrid>
              <a:tr h="338138">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413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7813">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endParaRPr kumimoji="1" lang="ja-JP" altLang="ja-JP" sz="500" b="0" i="0" u="none" strike="noStrike" cap="none" normalizeH="0" baseline="0" dirty="0">
                        <a:ln>
                          <a:noFill/>
                        </a:ln>
                        <a:solidFill>
                          <a:schemeClr val="tx1"/>
                        </a:solidFill>
                        <a:effectLst/>
                        <a:latin typeface="Arial" charset="0"/>
                        <a:ea typeface="HGP創英角ｺﾞｼｯｸUB" pitchFamily="50" charset="-128"/>
                      </a:endParaRPr>
                    </a:p>
                  </a:txBody>
                  <a:tcPr marL="0" marR="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64" name="角丸四角形 63"/>
          <p:cNvSpPr/>
          <p:nvPr/>
        </p:nvSpPr>
        <p:spPr bwMode="auto">
          <a:xfrm>
            <a:off x="204788" y="1371600"/>
            <a:ext cx="2506662" cy="5124450"/>
          </a:xfrm>
          <a:prstGeom prst="roundRect">
            <a:avLst/>
          </a:prstGeom>
          <a:solidFill>
            <a:schemeClr val="bg2">
              <a:lumMod val="20000"/>
              <a:lumOff val="80000"/>
              <a:alpha val="86000"/>
            </a:schemeClr>
          </a:solidFill>
          <a:ln w="38100" cap="flat" cmpd="dbl" algn="ctr">
            <a:solidFill>
              <a:schemeClr val="tx1"/>
            </a:solidFill>
            <a:prstDash val="solid"/>
            <a:round/>
            <a:headEnd type="none" w="med" len="med"/>
            <a:tailEnd type="none" w="med" len="med"/>
          </a:ln>
          <a:effectLst/>
        </p:spPr>
        <p:txBody>
          <a:bodyPr wrap="none" anchor="ctr"/>
          <a:lstStyle/>
          <a:p>
            <a:pPr algn="ctr" eaLnBrk="1" hangingPunct="1">
              <a:defRPr/>
            </a:pPr>
            <a:endParaRPr lang="ja-JP" altLang="en-US" sz="3200">
              <a:latin typeface="ＭＳ ゴシック" pitchFamily="49" charset="-128"/>
              <a:ea typeface="ＭＳ ゴシック" pitchFamily="49" charset="-128"/>
            </a:endParaRPr>
          </a:p>
        </p:txBody>
      </p:sp>
      <p:sp>
        <p:nvSpPr>
          <p:cNvPr id="96357" name="テキスト ボックス 1"/>
          <p:cNvSpPr txBox="1">
            <a:spLocks noChangeArrowheads="1"/>
          </p:cNvSpPr>
          <p:nvPr/>
        </p:nvSpPr>
        <p:spPr bwMode="auto">
          <a:xfrm>
            <a:off x="1181100" y="1811338"/>
            <a:ext cx="549275"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b="1">
                <a:solidFill>
                  <a:schemeClr val="tx2"/>
                </a:solidFill>
                <a:latin typeface="HGPｺﾞｼｯｸM" panose="020B0600000000000000" pitchFamily="50" charset="-128"/>
                <a:ea typeface="HGPｺﾞｼｯｸM" panose="020B0600000000000000" pitchFamily="50" charset="-128"/>
              </a:rPr>
              <a:t>モデルシステムを使わない</a:t>
            </a:r>
          </a:p>
        </p:txBody>
      </p:sp>
      <p:sp>
        <p:nvSpPr>
          <p:cNvPr id="60"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838" y="1247775"/>
            <a:ext cx="8909050" cy="527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0963" name="直線矢印コネクタ 6"/>
          <p:cNvCxnSpPr>
            <a:cxnSpLocks noChangeShapeType="1"/>
          </p:cNvCxnSpPr>
          <p:nvPr/>
        </p:nvCxnSpPr>
        <p:spPr bwMode="auto">
          <a:xfrm flipV="1">
            <a:off x="2116138" y="2671763"/>
            <a:ext cx="1776412" cy="0"/>
          </a:xfrm>
          <a:prstGeom prst="straightConnector1">
            <a:avLst/>
          </a:prstGeom>
          <a:noFill/>
          <a:ln w="38100" algn="ctr">
            <a:solidFill>
              <a:srgbClr val="FF0000"/>
            </a:solidFill>
            <a:prstDash val="dash"/>
            <a:round/>
            <a:headEnd type="arrow" w="med" len="med"/>
            <a:tailEnd type="arrow" w="med" len="med"/>
          </a:ln>
          <a:extLst>
            <a:ext uri="{909E8E84-426E-40DD-AFC4-6F175D3DCCD1}">
              <a14:hiddenFill xmlns:a14="http://schemas.microsoft.com/office/drawing/2010/main">
                <a:noFill/>
              </a14:hiddenFill>
            </a:ext>
          </a:extLst>
        </p:spPr>
      </p:cxnSp>
      <p:sp>
        <p:nvSpPr>
          <p:cNvPr id="98308" name="テキスト ボックス 14"/>
          <p:cNvSpPr txBox="1">
            <a:spLocks noChangeArrowheads="1"/>
          </p:cNvSpPr>
          <p:nvPr/>
        </p:nvSpPr>
        <p:spPr bwMode="auto">
          <a:xfrm>
            <a:off x="228600" y="847725"/>
            <a:ext cx="60785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●項目一覧から非機能要求レベル設定例</a:t>
            </a:r>
          </a:p>
        </p:txBody>
      </p:sp>
      <p:sp>
        <p:nvSpPr>
          <p:cNvPr id="98310" name="Rectangle 2"/>
          <p:cNvSpPr txBox="1">
            <a:spLocks noChangeArrowheads="1"/>
          </p:cNvSpPr>
          <p:nvPr/>
        </p:nvSpPr>
        <p:spPr bwMode="auto">
          <a:xfrm>
            <a:off x="84138" y="215900"/>
            <a:ext cx="86042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4.2</a:t>
            </a:r>
            <a:r>
              <a:rPr lang="ja-JP" altLang="en-US" sz="2600" b="1">
                <a:solidFill>
                  <a:schemeClr val="tx2"/>
                </a:solidFill>
                <a:latin typeface="HGPｺﾞｼｯｸM" panose="020B0600000000000000" pitchFamily="50" charset="-128"/>
                <a:ea typeface="HGPｺﾞｼｯｸM" panose="020B0600000000000000" pitchFamily="50" charset="-128"/>
              </a:rPr>
              <a:t>項目一覧を使ったレベル決定法</a:t>
            </a:r>
            <a:r>
              <a:rPr lang="en-US" altLang="ja-JP" sz="2600" b="1">
                <a:solidFill>
                  <a:schemeClr val="tx2"/>
                </a:solidFill>
                <a:latin typeface="HGPｺﾞｼｯｸM" panose="020B0600000000000000" pitchFamily="50" charset="-128"/>
                <a:ea typeface="HGPｺﾞｼｯｸM" panose="020B0600000000000000" pitchFamily="50" charset="-128"/>
              </a:rPr>
              <a:t>(2/2)</a:t>
            </a:r>
            <a:endParaRPr lang="ja-JP" altLang="en-US" sz="2600" b="1">
              <a:solidFill>
                <a:schemeClr val="tx2"/>
              </a:solidFill>
              <a:latin typeface="HGPｺﾞｼｯｸM" panose="020B0600000000000000" pitchFamily="50" charset="-128"/>
              <a:ea typeface="HGPｺﾞｼｯｸM" panose="020B0600000000000000" pitchFamily="50" charset="-128"/>
            </a:endParaRPr>
          </a:p>
        </p:txBody>
      </p:sp>
      <p:sp>
        <p:nvSpPr>
          <p:cNvPr id="13" name="正方形/長方形 12"/>
          <p:cNvSpPr>
            <a:spLocks noChangeArrowheads="1"/>
          </p:cNvSpPr>
          <p:nvPr/>
        </p:nvSpPr>
        <p:spPr bwMode="auto">
          <a:xfrm>
            <a:off x="741363" y="4019550"/>
            <a:ext cx="1198562" cy="331788"/>
          </a:xfrm>
          <a:prstGeom prst="rect">
            <a:avLst/>
          </a:prstGeom>
          <a:solidFill>
            <a:srgbClr val="FFFF00"/>
          </a:solidFill>
          <a:ln w="38100" cmpd="dbl"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①項目選択</a:t>
            </a:r>
          </a:p>
        </p:txBody>
      </p:sp>
      <p:cxnSp>
        <p:nvCxnSpPr>
          <p:cNvPr id="40965" name="直線矢印コネクタ 10"/>
          <p:cNvCxnSpPr>
            <a:cxnSpLocks noChangeShapeType="1"/>
          </p:cNvCxnSpPr>
          <p:nvPr/>
        </p:nvCxnSpPr>
        <p:spPr bwMode="auto">
          <a:xfrm>
            <a:off x="1012825" y="1954213"/>
            <a:ext cx="0" cy="4572000"/>
          </a:xfrm>
          <a:prstGeom prst="straightConnector1">
            <a:avLst/>
          </a:prstGeom>
          <a:noFill/>
          <a:ln w="38100" algn="ctr">
            <a:solidFill>
              <a:srgbClr val="FF0000"/>
            </a:solidFill>
            <a:prstDash val="dash"/>
            <a:round/>
            <a:headEnd type="arrow" w="med" len="med"/>
            <a:tailEnd type="arrow" w="med" len="med"/>
          </a:ln>
          <a:extLst>
            <a:ext uri="{909E8E84-426E-40DD-AFC4-6F175D3DCCD1}">
              <a14:hiddenFill xmlns:a14="http://schemas.microsoft.com/office/drawing/2010/main">
                <a:noFill/>
              </a14:hiddenFill>
            </a:ext>
          </a:extLst>
        </p:spPr>
      </p:cxnSp>
      <p:sp>
        <p:nvSpPr>
          <p:cNvPr id="14" name="正方形/長方形 13"/>
          <p:cNvSpPr>
            <a:spLocks noChangeArrowheads="1"/>
          </p:cNvSpPr>
          <p:nvPr/>
        </p:nvSpPr>
        <p:spPr bwMode="auto">
          <a:xfrm>
            <a:off x="1703388" y="3311525"/>
            <a:ext cx="1797050" cy="330200"/>
          </a:xfrm>
          <a:prstGeom prst="rect">
            <a:avLst/>
          </a:prstGeom>
          <a:solidFill>
            <a:srgbClr val="FFFF00"/>
          </a:solidFill>
          <a:ln w="38100" cmpd="dbl"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②メトリクス選択</a:t>
            </a:r>
          </a:p>
        </p:txBody>
      </p:sp>
      <p:sp>
        <p:nvSpPr>
          <p:cNvPr id="15" name="正方形/長方形 14"/>
          <p:cNvSpPr>
            <a:spLocks noChangeArrowheads="1"/>
          </p:cNvSpPr>
          <p:nvPr/>
        </p:nvSpPr>
        <p:spPr bwMode="auto">
          <a:xfrm>
            <a:off x="2222500" y="2727325"/>
            <a:ext cx="1560513" cy="331788"/>
          </a:xfrm>
          <a:prstGeom prst="rect">
            <a:avLst/>
          </a:prstGeom>
          <a:solidFill>
            <a:srgbClr val="FFFF00"/>
          </a:solidFill>
          <a:ln w="38100" cmpd="dbl"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③レベル決定</a:t>
            </a:r>
          </a:p>
        </p:txBody>
      </p:sp>
      <p:cxnSp>
        <p:nvCxnSpPr>
          <p:cNvPr id="10" name="直線矢印コネクタ 10"/>
          <p:cNvCxnSpPr>
            <a:cxnSpLocks noChangeShapeType="1"/>
          </p:cNvCxnSpPr>
          <p:nvPr/>
        </p:nvCxnSpPr>
        <p:spPr bwMode="auto">
          <a:xfrm>
            <a:off x="2084388" y="1970088"/>
            <a:ext cx="0" cy="2665412"/>
          </a:xfrm>
          <a:prstGeom prst="straightConnector1">
            <a:avLst/>
          </a:prstGeom>
          <a:noFill/>
          <a:ln w="38100" algn="ctr">
            <a:solidFill>
              <a:srgbClr val="FF0000"/>
            </a:solidFill>
            <a:prstDash val="dash"/>
            <a:round/>
            <a:headEnd type="arrow" w="med" len="med"/>
            <a:tailEnd type="arrow" w="med" len="med"/>
          </a:ln>
          <a:extLst>
            <a:ext uri="{909E8E84-426E-40DD-AFC4-6F175D3DCCD1}">
              <a14:hiddenFill xmlns:a14="http://schemas.microsoft.com/office/drawing/2010/main">
                <a:noFill/>
              </a14:hiddenFill>
            </a:ext>
          </a:extLst>
        </p:spPr>
      </p:cxnSp>
      <p:sp>
        <p:nvSpPr>
          <p:cNvPr id="12"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40965"/>
                                        </p:tgtEl>
                                        <p:attrNameLst>
                                          <p:attrName>style.visibility</p:attrName>
                                        </p:attrNameLst>
                                      </p:cBhvr>
                                      <p:to>
                                        <p:strVal val="visible"/>
                                      </p:to>
                                    </p:set>
                                    <p:anim calcmode="lin" valueType="num">
                                      <p:cBhvr additive="base">
                                        <p:cTn id="7" dur="500" fill="hold"/>
                                        <p:tgtEl>
                                          <p:spTgt spid="40965"/>
                                        </p:tgtEl>
                                        <p:attrNameLst>
                                          <p:attrName>ppt_x</p:attrName>
                                        </p:attrNameLst>
                                      </p:cBhvr>
                                      <p:tavLst>
                                        <p:tav tm="0">
                                          <p:val>
                                            <p:strVal val="0-#ppt_w/2"/>
                                          </p:val>
                                        </p:tav>
                                        <p:tav tm="100000">
                                          <p:val>
                                            <p:strVal val="#ppt_x"/>
                                          </p:val>
                                        </p:tav>
                                      </p:tavLst>
                                    </p:anim>
                                    <p:anim calcmode="lin" valueType="num">
                                      <p:cBhvr additive="base">
                                        <p:cTn id="8" dur="500" fill="hold"/>
                                        <p:tgtEl>
                                          <p:spTgt spid="4096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500" fill="hold"/>
                                        <p:tgtEl>
                                          <p:spTgt spid="14"/>
                                        </p:tgtEl>
                                        <p:attrNameLst>
                                          <p:attrName>ppt_x</p:attrName>
                                        </p:attrNameLst>
                                      </p:cBhvr>
                                      <p:tavLst>
                                        <p:tav tm="0">
                                          <p:val>
                                            <p:strVal val="#ppt_x"/>
                                          </p:val>
                                        </p:tav>
                                        <p:tav tm="100000">
                                          <p:val>
                                            <p:strVal val="#ppt_x"/>
                                          </p:val>
                                        </p:tav>
                                      </p:tavLst>
                                    </p:anim>
                                    <p:anim calcmode="lin" valueType="num">
                                      <p:cBhvr additive="base">
                                        <p:cTn id="2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nodeType="clickEffect">
                                  <p:stCondLst>
                                    <p:cond delay="0"/>
                                  </p:stCondLst>
                                  <p:childTnLst>
                                    <p:set>
                                      <p:cBhvr>
                                        <p:cTn id="26" dur="1" fill="hold">
                                          <p:stCondLst>
                                            <p:cond delay="0"/>
                                          </p:stCondLst>
                                        </p:cTn>
                                        <p:tgtEl>
                                          <p:spTgt spid="40963"/>
                                        </p:tgtEl>
                                        <p:attrNameLst>
                                          <p:attrName>style.visibility</p:attrName>
                                        </p:attrNameLst>
                                      </p:cBhvr>
                                      <p:to>
                                        <p:strVal val="visible"/>
                                      </p:to>
                                    </p:set>
                                    <p:anim calcmode="lin" valueType="num">
                                      <p:cBhvr additive="base">
                                        <p:cTn id="27" dur="500" fill="hold"/>
                                        <p:tgtEl>
                                          <p:spTgt spid="40963"/>
                                        </p:tgtEl>
                                        <p:attrNameLst>
                                          <p:attrName>ppt_x</p:attrName>
                                        </p:attrNameLst>
                                      </p:cBhvr>
                                      <p:tavLst>
                                        <p:tav tm="0">
                                          <p:val>
                                            <p:strVal val="#ppt_x"/>
                                          </p:val>
                                        </p:tav>
                                        <p:tav tm="100000">
                                          <p:val>
                                            <p:strVal val="#ppt_x"/>
                                          </p:val>
                                        </p:tav>
                                      </p:tavLst>
                                    </p:anim>
                                    <p:anim calcmode="lin" valueType="num">
                                      <p:cBhvr additive="base">
                                        <p:cTn id="28" dur="500" fill="hold"/>
                                        <p:tgtEl>
                                          <p:spTgt spid="40963"/>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ppt_x"/>
                                          </p:val>
                                        </p:tav>
                                        <p:tav tm="100000">
                                          <p:val>
                                            <p:strVal val="#ppt_x"/>
                                          </p:val>
                                        </p:tav>
                                      </p:tavLst>
                                    </p:anim>
                                    <p:anim calcmode="lin" valueType="num">
                                      <p:cBhvr additive="base">
                                        <p:cTn id="32"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4"/>
          <p:cNvSpPr>
            <a:spLocks noGrp="1" noChangeArrowheads="1"/>
          </p:cNvSpPr>
          <p:nvPr>
            <p:ph type="body" idx="4294967295"/>
          </p:nvPr>
        </p:nvSpPr>
        <p:spPr>
          <a:xfrm>
            <a:off x="69850" y="820738"/>
            <a:ext cx="8640763" cy="1108075"/>
          </a:xfrm>
        </p:spPr>
        <p:txBody>
          <a:bodyPr lIns="0" tIns="0" rIns="0" bIns="0">
            <a:spAutoFit/>
          </a:bodyPr>
          <a:lstStyle/>
          <a:p>
            <a:pPr marL="185738" indent="-185738"/>
            <a:r>
              <a:rPr lang="ja-JP" altLang="en-US">
                <a:latin typeface="HGPｺﾞｼｯｸM" panose="020B0600000000000000" pitchFamily="50" charset="-128"/>
                <a:ea typeface="HGPｺﾞｼｯｸM" panose="020B0600000000000000" pitchFamily="50" charset="-128"/>
              </a:rPr>
              <a:t>「非機能要求項目一覧」を活用</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　・項目一覧で要求定義書、仕様書等と</a:t>
            </a:r>
            <a:r>
              <a:rPr lang="ja-JP" altLang="en-US" b="1">
                <a:solidFill>
                  <a:srgbClr val="FF0000"/>
                </a:solidFill>
                <a:latin typeface="HGPｺﾞｼｯｸM" panose="020B0600000000000000" pitchFamily="50" charset="-128"/>
                <a:ea typeface="HGPｺﾞｼｯｸM" panose="020B0600000000000000" pitchFamily="50" charset="-128"/>
              </a:rPr>
              <a:t>網羅性・整合性</a:t>
            </a:r>
            <a:r>
              <a:rPr lang="ja-JP" altLang="en-US">
                <a:latin typeface="HGPｺﾞｼｯｸM" panose="020B0600000000000000" pitchFamily="50" charset="-128"/>
                <a:ea typeface="HGPｺﾞｼｯｸM" panose="020B0600000000000000" pitchFamily="50" charset="-128"/>
              </a:rPr>
              <a:t>チェック</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　・非機能要求間で矛盾チェック</a:t>
            </a:r>
          </a:p>
        </p:txBody>
      </p:sp>
      <p:grpSp>
        <p:nvGrpSpPr>
          <p:cNvPr id="100355" name="グループ化 1"/>
          <p:cNvGrpSpPr>
            <a:grpSpLocks/>
          </p:cNvGrpSpPr>
          <p:nvPr/>
        </p:nvGrpSpPr>
        <p:grpSpPr bwMode="auto">
          <a:xfrm>
            <a:off x="141288" y="1646238"/>
            <a:ext cx="8804275" cy="4510087"/>
            <a:chOff x="141288" y="1386840"/>
            <a:chExt cx="8804275" cy="4511040"/>
          </a:xfrm>
        </p:grpSpPr>
        <p:sp>
          <p:nvSpPr>
            <p:cNvPr id="100359" name="Rectangle 2"/>
            <p:cNvSpPr>
              <a:spLocks noChangeArrowheads="1"/>
            </p:cNvSpPr>
            <p:nvPr/>
          </p:nvSpPr>
          <p:spPr bwMode="gray">
            <a:xfrm>
              <a:off x="442913" y="1706880"/>
              <a:ext cx="2686050" cy="1283691"/>
            </a:xfrm>
            <a:prstGeom prst="rect">
              <a:avLst/>
            </a:prstGeom>
            <a:solidFill>
              <a:srgbClr val="BED1EC"/>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latin typeface="ＭＳ Ｐゴシック" panose="020B0600070205080204" pitchFamily="50" charset="-128"/>
              </a:endParaRPr>
            </a:p>
          </p:txBody>
        </p:sp>
        <p:pic>
          <p:nvPicPr>
            <p:cNvPr id="100360" name="Picture 7" descr="会議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3500438" y="4417159"/>
              <a:ext cx="2052637" cy="1030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61" name="AutoShape 8"/>
            <p:cNvSpPr>
              <a:spLocks noChangeArrowheads="1"/>
            </p:cNvSpPr>
            <p:nvPr/>
          </p:nvSpPr>
          <p:spPr bwMode="gray">
            <a:xfrm>
              <a:off x="141288" y="4721741"/>
              <a:ext cx="3225800" cy="568325"/>
            </a:xfrm>
            <a:prstGeom prst="roundRect">
              <a:avLst>
                <a:gd name="adj" fmla="val 16667"/>
              </a:avLst>
            </a:prstGeom>
            <a:solidFill>
              <a:srgbClr val="FFFFFF">
                <a:alpha val="70195"/>
              </a:srgbClr>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131A1F"/>
                  </a:solidFill>
                  <a:latin typeface="ＭＳ Ｐゴシック" panose="020B0600070205080204" pitchFamily="50" charset="-128"/>
                </a:rPr>
                <a:t>要求の確認漏れはないか？</a:t>
              </a:r>
            </a:p>
          </p:txBody>
        </p:sp>
        <p:sp>
          <p:nvSpPr>
            <p:cNvPr id="100362" name="AutoShape 9"/>
            <p:cNvSpPr>
              <a:spLocks noChangeArrowheads="1"/>
            </p:cNvSpPr>
            <p:nvPr/>
          </p:nvSpPr>
          <p:spPr bwMode="gray">
            <a:xfrm>
              <a:off x="2649538" y="5455384"/>
              <a:ext cx="3581400" cy="442496"/>
            </a:xfrm>
            <a:prstGeom prst="roundRect">
              <a:avLst>
                <a:gd name="adj" fmla="val 16667"/>
              </a:avLst>
            </a:prstGeom>
            <a:solidFill>
              <a:srgbClr val="AA2C2C"/>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ja-JP" sz="2000" b="1">
                  <a:solidFill>
                    <a:schemeClr val="bg1"/>
                  </a:solidFill>
                  <a:latin typeface="ＭＳ Ｐゴシック" panose="020B0600070205080204" pitchFamily="50" charset="-128"/>
                </a:rPr>
                <a:t>開発</a:t>
              </a:r>
              <a:r>
                <a:rPr lang="ja-JP" altLang="en-US" sz="2000" b="1">
                  <a:solidFill>
                    <a:schemeClr val="bg1"/>
                  </a:solidFill>
                  <a:latin typeface="ＭＳ Ｐゴシック" panose="020B0600070205080204" pitchFamily="50" charset="-128"/>
                </a:rPr>
                <a:t>に着手</a:t>
              </a:r>
              <a:r>
                <a:rPr lang="ja-JP" altLang="ja-JP" sz="2000" b="1">
                  <a:solidFill>
                    <a:schemeClr val="bg1"/>
                  </a:solidFill>
                  <a:latin typeface="ＭＳ Ｐゴシック" panose="020B0600070205080204" pitchFamily="50" charset="-128"/>
                </a:rPr>
                <a:t>しよう</a:t>
              </a:r>
              <a:r>
                <a:rPr lang="en-US" altLang="ja-JP" sz="2000" b="1">
                  <a:solidFill>
                    <a:schemeClr val="bg1"/>
                  </a:solidFill>
                  <a:latin typeface="ＭＳ Ｐゴシック" panose="020B0600070205080204" pitchFamily="50" charset="-128"/>
                </a:rPr>
                <a:t>!!</a:t>
              </a:r>
            </a:p>
          </p:txBody>
        </p:sp>
        <p:sp>
          <p:nvSpPr>
            <p:cNvPr id="100363" name="Freeform 10"/>
            <p:cNvSpPr>
              <a:spLocks/>
            </p:cNvSpPr>
            <p:nvPr/>
          </p:nvSpPr>
          <p:spPr bwMode="gray">
            <a:xfrm>
              <a:off x="3367088" y="4907478"/>
              <a:ext cx="382587" cy="187325"/>
            </a:xfrm>
            <a:custGeom>
              <a:avLst/>
              <a:gdLst>
                <a:gd name="T0" fmla="*/ 0 w 262"/>
                <a:gd name="T1" fmla="*/ 0 h 118"/>
                <a:gd name="T2" fmla="*/ 0 w 262"/>
                <a:gd name="T3" fmla="*/ 2147483646 h 118"/>
                <a:gd name="T4" fmla="*/ 2147483646 w 262"/>
                <a:gd name="T5" fmla="*/ 2147483646 h 118"/>
                <a:gd name="T6" fmla="*/ 0 w 262"/>
                <a:gd name="T7" fmla="*/ 0 h 118"/>
                <a:gd name="T8" fmla="*/ 0 60000 65536"/>
                <a:gd name="T9" fmla="*/ 0 60000 65536"/>
                <a:gd name="T10" fmla="*/ 0 60000 65536"/>
                <a:gd name="T11" fmla="*/ 0 60000 65536"/>
                <a:gd name="T12" fmla="*/ 0 w 262"/>
                <a:gd name="T13" fmla="*/ 0 h 118"/>
                <a:gd name="T14" fmla="*/ 262 w 262"/>
                <a:gd name="T15" fmla="*/ 118 h 118"/>
              </a:gdLst>
              <a:ahLst/>
              <a:cxnLst>
                <a:cxn ang="T8">
                  <a:pos x="T0" y="T1"/>
                </a:cxn>
                <a:cxn ang="T9">
                  <a:pos x="T2" y="T3"/>
                </a:cxn>
                <a:cxn ang="T10">
                  <a:pos x="T4" y="T5"/>
                </a:cxn>
                <a:cxn ang="T11">
                  <a:pos x="T6" y="T7"/>
                </a:cxn>
              </a:cxnLst>
              <a:rect l="T12" t="T13" r="T14" b="T15"/>
              <a:pathLst>
                <a:path w="262" h="118">
                  <a:moveTo>
                    <a:pt x="0" y="0"/>
                  </a:moveTo>
                  <a:lnTo>
                    <a:pt x="0" y="76"/>
                  </a:lnTo>
                  <a:lnTo>
                    <a:pt x="262" y="118"/>
                  </a:lnTo>
                  <a:lnTo>
                    <a:pt x="0" y="0"/>
                  </a:lnTo>
                  <a:close/>
                </a:path>
              </a:pathLst>
            </a:custGeom>
            <a:solidFill>
              <a:srgbClr val="131A1F"/>
            </a:solidFill>
            <a:ln>
              <a:noFill/>
            </a:ln>
            <a:extLst>
              <a:ext uri="{91240B29-F687-4F45-9708-019B960494DF}">
                <a14:hiddenLine xmlns:a14="http://schemas.microsoft.com/office/drawing/2010/main" w="19050" cap="flat" cmpd="sng">
                  <a:solidFill>
                    <a:srgbClr val="000000"/>
                  </a:solidFill>
                  <a:prstDash val="solid"/>
                  <a:round/>
                  <a:headEnd/>
                  <a:tailEnd/>
                </a14:hiddenLine>
              </a:ext>
            </a:extLst>
          </p:spPr>
          <p:txBody>
            <a:bodyPr wrap="none" lIns="0" tIns="46800" rIns="0" bIns="46800" anchor="ctr"/>
            <a:lstStyle/>
            <a:p>
              <a:endParaRPr lang="ja-JP" altLang="en-US"/>
            </a:p>
          </p:txBody>
        </p:sp>
        <p:sp>
          <p:nvSpPr>
            <p:cNvPr id="100364" name="Freeform 11"/>
            <p:cNvSpPr>
              <a:spLocks/>
            </p:cNvSpPr>
            <p:nvPr/>
          </p:nvSpPr>
          <p:spPr bwMode="gray">
            <a:xfrm flipH="1">
              <a:off x="5278438" y="4907478"/>
              <a:ext cx="384175" cy="187325"/>
            </a:xfrm>
            <a:custGeom>
              <a:avLst/>
              <a:gdLst>
                <a:gd name="T0" fmla="*/ 0 w 262"/>
                <a:gd name="T1" fmla="*/ 0 h 118"/>
                <a:gd name="T2" fmla="*/ 0 w 262"/>
                <a:gd name="T3" fmla="*/ 2147483646 h 118"/>
                <a:gd name="T4" fmla="*/ 2147483646 w 262"/>
                <a:gd name="T5" fmla="*/ 2147483646 h 118"/>
                <a:gd name="T6" fmla="*/ 0 w 262"/>
                <a:gd name="T7" fmla="*/ 0 h 118"/>
                <a:gd name="T8" fmla="*/ 0 60000 65536"/>
                <a:gd name="T9" fmla="*/ 0 60000 65536"/>
                <a:gd name="T10" fmla="*/ 0 60000 65536"/>
                <a:gd name="T11" fmla="*/ 0 60000 65536"/>
                <a:gd name="T12" fmla="*/ 0 w 262"/>
                <a:gd name="T13" fmla="*/ 0 h 118"/>
                <a:gd name="T14" fmla="*/ 262 w 262"/>
                <a:gd name="T15" fmla="*/ 118 h 118"/>
              </a:gdLst>
              <a:ahLst/>
              <a:cxnLst>
                <a:cxn ang="T8">
                  <a:pos x="T0" y="T1"/>
                </a:cxn>
                <a:cxn ang="T9">
                  <a:pos x="T2" y="T3"/>
                </a:cxn>
                <a:cxn ang="T10">
                  <a:pos x="T4" y="T5"/>
                </a:cxn>
                <a:cxn ang="T11">
                  <a:pos x="T6" y="T7"/>
                </a:cxn>
              </a:cxnLst>
              <a:rect l="T12" t="T13" r="T14" b="T15"/>
              <a:pathLst>
                <a:path w="262" h="118">
                  <a:moveTo>
                    <a:pt x="0" y="0"/>
                  </a:moveTo>
                  <a:lnTo>
                    <a:pt x="0" y="76"/>
                  </a:lnTo>
                  <a:lnTo>
                    <a:pt x="262" y="118"/>
                  </a:lnTo>
                  <a:lnTo>
                    <a:pt x="0" y="0"/>
                  </a:lnTo>
                  <a:close/>
                </a:path>
              </a:pathLst>
            </a:custGeom>
            <a:solidFill>
              <a:srgbClr val="131A1F"/>
            </a:solidFill>
            <a:ln>
              <a:noFill/>
            </a:ln>
            <a:extLst>
              <a:ext uri="{91240B29-F687-4F45-9708-019B960494DF}">
                <a14:hiddenLine xmlns:a14="http://schemas.microsoft.com/office/drawing/2010/main" w="19050" cap="flat" cmpd="sng">
                  <a:solidFill>
                    <a:srgbClr val="000000"/>
                  </a:solidFill>
                  <a:prstDash val="solid"/>
                  <a:round/>
                  <a:headEnd/>
                  <a:tailEnd/>
                </a14:hiddenLine>
              </a:ext>
            </a:extLst>
          </p:spPr>
          <p:txBody>
            <a:bodyPr wrap="none" lIns="0" tIns="46800" rIns="0" bIns="46800" anchor="ctr"/>
            <a:lstStyle/>
            <a:p>
              <a:endParaRPr lang="ja-JP" altLang="en-US"/>
            </a:p>
          </p:txBody>
        </p:sp>
        <p:sp>
          <p:nvSpPr>
            <p:cNvPr id="100365" name="AutoShape 12"/>
            <p:cNvSpPr>
              <a:spLocks noChangeArrowheads="1"/>
            </p:cNvSpPr>
            <p:nvPr/>
          </p:nvSpPr>
          <p:spPr bwMode="gray">
            <a:xfrm>
              <a:off x="781050" y="1829846"/>
              <a:ext cx="600075" cy="720877"/>
            </a:xfrm>
            <a:prstGeom prst="foldedCorner">
              <a:avLst>
                <a:gd name="adj" fmla="val 10329"/>
              </a:avLst>
            </a:prstGeom>
            <a:solidFill>
              <a:schemeClr val="bg1"/>
            </a:solidFill>
            <a:ln w="9525">
              <a:solidFill>
                <a:srgbClr val="131A1F"/>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ＭＳ Ｐゴシック" panose="020B0600070205080204" pitchFamily="50" charset="-128"/>
              </a:endParaRPr>
            </a:p>
          </p:txBody>
        </p:sp>
        <p:sp>
          <p:nvSpPr>
            <p:cNvPr id="100366" name="Text Box 13"/>
            <p:cNvSpPr txBox="1">
              <a:spLocks noChangeArrowheads="1"/>
            </p:cNvSpPr>
            <p:nvPr/>
          </p:nvSpPr>
          <p:spPr bwMode="gray">
            <a:xfrm>
              <a:off x="543338" y="2527618"/>
              <a:ext cx="1162178"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800" b="1">
                  <a:solidFill>
                    <a:srgbClr val="131A1F"/>
                  </a:solidFill>
                  <a:latin typeface="ＭＳ Ｐゴシック" panose="020B0600070205080204" pitchFamily="50" charset="-128"/>
                </a:rPr>
                <a:t>要求定義書</a:t>
              </a:r>
            </a:p>
          </p:txBody>
        </p:sp>
        <p:sp>
          <p:nvSpPr>
            <p:cNvPr id="100367" name="AutoShape 14"/>
            <p:cNvSpPr>
              <a:spLocks noChangeArrowheads="1"/>
            </p:cNvSpPr>
            <p:nvPr/>
          </p:nvSpPr>
          <p:spPr bwMode="gray">
            <a:xfrm>
              <a:off x="1858963" y="1812380"/>
              <a:ext cx="600075" cy="720877"/>
            </a:xfrm>
            <a:prstGeom prst="foldedCorner">
              <a:avLst>
                <a:gd name="adj" fmla="val 10329"/>
              </a:avLst>
            </a:prstGeom>
            <a:solidFill>
              <a:schemeClr val="bg1"/>
            </a:solidFill>
            <a:ln w="9525">
              <a:solidFill>
                <a:srgbClr val="131A1F"/>
              </a:solidFill>
              <a:round/>
              <a:headEnd/>
              <a:tailEnd/>
            </a:ln>
            <a:effectLst>
              <a:outerShdw dist="71842" dir="2700000" algn="ctr" rotWithShape="0">
                <a:schemeClr val="bg2">
                  <a:alpha val="50000"/>
                </a:schemeClr>
              </a:outerShdw>
            </a:effectLst>
          </p:spPr>
          <p:txBody>
            <a:bodyPr lIns="0" tIns="10800" rIns="0" bIns="46800"/>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400" u="sng">
                <a:solidFill>
                  <a:schemeClr val="tx2"/>
                </a:solidFill>
                <a:latin typeface="ＭＳ Ｐゴシック" panose="020B0600070205080204" pitchFamily="50" charset="-128"/>
              </a:endParaRPr>
            </a:p>
          </p:txBody>
        </p:sp>
        <p:sp>
          <p:nvSpPr>
            <p:cNvPr id="100368" name="Text Box 15"/>
            <p:cNvSpPr txBox="1">
              <a:spLocks noChangeArrowheads="1"/>
            </p:cNvSpPr>
            <p:nvPr/>
          </p:nvSpPr>
          <p:spPr bwMode="gray">
            <a:xfrm>
              <a:off x="1860233" y="2527618"/>
              <a:ext cx="6905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800" b="1">
                  <a:solidFill>
                    <a:srgbClr val="131A1F"/>
                  </a:solidFill>
                  <a:latin typeface="ＭＳ Ｐゴシック" panose="020B0600070205080204" pitchFamily="50" charset="-128"/>
                </a:rPr>
                <a:t>仕様書</a:t>
              </a:r>
            </a:p>
          </p:txBody>
        </p:sp>
        <p:sp>
          <p:nvSpPr>
            <p:cNvPr id="100369" name="Text Box 16"/>
            <p:cNvSpPr txBox="1">
              <a:spLocks noChangeArrowheads="1"/>
            </p:cNvSpPr>
            <p:nvPr/>
          </p:nvSpPr>
          <p:spPr bwMode="gray">
            <a:xfrm>
              <a:off x="2627313" y="2117090"/>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a:solidFill>
                    <a:srgbClr val="131A1F"/>
                  </a:solidFill>
                  <a:latin typeface="ＭＳ Ｐゴシック" panose="020B0600070205080204" pitchFamily="50" charset="-128"/>
                </a:rPr>
                <a:t>・・・</a:t>
              </a:r>
            </a:p>
          </p:txBody>
        </p:sp>
        <p:sp>
          <p:nvSpPr>
            <p:cNvPr id="100370" name="Text Box 18"/>
            <p:cNvSpPr txBox="1">
              <a:spLocks noChangeArrowheads="1"/>
            </p:cNvSpPr>
            <p:nvPr/>
          </p:nvSpPr>
          <p:spPr bwMode="gray">
            <a:xfrm>
              <a:off x="5897563" y="2812435"/>
              <a:ext cx="20716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lgn="ctr">
                  <a:solidFill>
                    <a:srgbClr val="000000"/>
                  </a:solidFill>
                  <a:miter lim="800000"/>
                  <a:headEnd/>
                  <a:tailEnd/>
                </a14:hiddenLine>
              </a:ext>
            </a:extLst>
          </p:spPr>
          <p:txBody>
            <a:bodyPr wrap="none" lIns="0" tIns="46800" rIns="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800" b="1">
                  <a:solidFill>
                    <a:srgbClr val="131A1F"/>
                  </a:solidFill>
                  <a:latin typeface="ＭＳ Ｐゴシック" panose="020B0600070205080204" pitchFamily="50" charset="-128"/>
                </a:rPr>
                <a:t>非機能要求項目一覧</a:t>
              </a:r>
            </a:p>
          </p:txBody>
        </p:sp>
        <p:grpSp>
          <p:nvGrpSpPr>
            <p:cNvPr id="100371" name="Group 47"/>
            <p:cNvGrpSpPr>
              <a:grpSpLocks/>
            </p:cNvGrpSpPr>
            <p:nvPr/>
          </p:nvGrpSpPr>
          <p:grpSpPr bwMode="auto">
            <a:xfrm>
              <a:off x="3244850" y="2214563"/>
              <a:ext cx="2536825" cy="885825"/>
              <a:chOff x="2044" y="1395"/>
              <a:chExt cx="1598" cy="558"/>
            </a:xfrm>
          </p:grpSpPr>
          <p:sp>
            <p:nvSpPr>
              <p:cNvPr id="100383" name="AutoShape 20"/>
              <p:cNvSpPr>
                <a:spLocks noChangeArrowheads="1"/>
              </p:cNvSpPr>
              <p:nvPr/>
            </p:nvSpPr>
            <p:spPr bwMode="gray">
              <a:xfrm rot="5400000">
                <a:off x="2013" y="1434"/>
                <a:ext cx="550" cy="487"/>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10 w 21600"/>
                  <a:gd name="T13" fmla="*/ 2883 h 21600"/>
                  <a:gd name="T14" fmla="*/ 18223 w 21600"/>
                  <a:gd name="T15" fmla="*/ 9225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endParaRPr lang="ja-JP" altLang="en-US"/>
              </a:p>
            </p:txBody>
          </p:sp>
          <p:sp>
            <p:nvSpPr>
              <p:cNvPr id="100384" name="AutoShape 21"/>
              <p:cNvSpPr>
                <a:spLocks noChangeArrowheads="1"/>
              </p:cNvSpPr>
              <p:nvPr/>
            </p:nvSpPr>
            <p:spPr bwMode="gray">
              <a:xfrm rot="16200000" flipH="1">
                <a:off x="3126" y="1428"/>
                <a:ext cx="550" cy="483"/>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10 w 21600"/>
                  <a:gd name="T13" fmla="*/ 2952 h 21600"/>
                  <a:gd name="T14" fmla="*/ 18223 w 21600"/>
                  <a:gd name="T15" fmla="*/ 9257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endParaRPr lang="ja-JP" altLang="en-US"/>
              </a:p>
            </p:txBody>
          </p:sp>
        </p:grpSp>
        <p:sp>
          <p:nvSpPr>
            <p:cNvPr id="100372" name="AutoShape 23"/>
            <p:cNvSpPr>
              <a:spLocks noChangeArrowheads="1"/>
            </p:cNvSpPr>
            <p:nvPr/>
          </p:nvSpPr>
          <p:spPr bwMode="gray">
            <a:xfrm>
              <a:off x="517525" y="3959741"/>
              <a:ext cx="3279775" cy="568325"/>
            </a:xfrm>
            <a:prstGeom prst="roundRect">
              <a:avLst>
                <a:gd name="adj" fmla="val 16667"/>
              </a:avLst>
            </a:prstGeom>
            <a:solidFill>
              <a:srgbClr val="FFFFFF">
                <a:alpha val="70195"/>
              </a:srgbClr>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131A1F"/>
                  </a:solidFill>
                  <a:latin typeface="ＭＳ Ｐゴシック" panose="020B0600070205080204" pitchFamily="50" charset="-128"/>
                </a:rPr>
                <a:t>要求間に矛盾はないか？</a:t>
              </a:r>
            </a:p>
          </p:txBody>
        </p:sp>
        <p:sp>
          <p:nvSpPr>
            <p:cNvPr id="100373" name="AutoShape 24"/>
            <p:cNvSpPr>
              <a:spLocks noChangeArrowheads="1"/>
            </p:cNvSpPr>
            <p:nvPr/>
          </p:nvSpPr>
          <p:spPr bwMode="gray">
            <a:xfrm>
              <a:off x="1050925" y="3197741"/>
              <a:ext cx="3279775" cy="568325"/>
            </a:xfrm>
            <a:prstGeom prst="roundRect">
              <a:avLst>
                <a:gd name="adj" fmla="val 16667"/>
              </a:avLst>
            </a:prstGeom>
            <a:solidFill>
              <a:srgbClr val="FFFFFF">
                <a:alpha val="70195"/>
              </a:srgbClr>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131A1F"/>
                  </a:solidFill>
                  <a:latin typeface="ＭＳ Ｐゴシック" panose="020B0600070205080204" pitchFamily="50" charset="-128"/>
                </a:rPr>
                <a:t>記載漏れなどはないか？</a:t>
              </a:r>
            </a:p>
          </p:txBody>
        </p:sp>
        <p:sp>
          <p:nvSpPr>
            <p:cNvPr id="100374" name="AutoShape 25"/>
            <p:cNvSpPr>
              <a:spLocks noChangeArrowheads="1"/>
            </p:cNvSpPr>
            <p:nvPr/>
          </p:nvSpPr>
          <p:spPr bwMode="gray">
            <a:xfrm>
              <a:off x="5643563" y="4721741"/>
              <a:ext cx="3302000" cy="568325"/>
            </a:xfrm>
            <a:prstGeom prst="roundRect">
              <a:avLst>
                <a:gd name="adj" fmla="val 16667"/>
              </a:avLst>
            </a:prstGeom>
            <a:solidFill>
              <a:srgbClr val="FFFFFF">
                <a:alpha val="70195"/>
              </a:srgbClr>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900" b="1">
                  <a:solidFill>
                    <a:srgbClr val="131A1F"/>
                  </a:solidFill>
                  <a:latin typeface="ＭＳ Ｐゴシック" panose="020B0600070205080204" pitchFamily="50" charset="-128"/>
                </a:rPr>
                <a:t>仕様は要求を満たしているか？</a:t>
              </a:r>
            </a:p>
          </p:txBody>
        </p:sp>
        <p:sp>
          <p:nvSpPr>
            <p:cNvPr id="100375" name="AutoShape 26"/>
            <p:cNvSpPr>
              <a:spLocks noChangeArrowheads="1"/>
            </p:cNvSpPr>
            <p:nvPr/>
          </p:nvSpPr>
          <p:spPr bwMode="gray">
            <a:xfrm>
              <a:off x="5248275" y="3959741"/>
              <a:ext cx="3278188" cy="568325"/>
            </a:xfrm>
            <a:prstGeom prst="roundRect">
              <a:avLst>
                <a:gd name="adj" fmla="val 16667"/>
              </a:avLst>
            </a:prstGeom>
            <a:solidFill>
              <a:srgbClr val="FFFFFF">
                <a:alpha val="70195"/>
              </a:srgbClr>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131A1F"/>
                  </a:solidFill>
                  <a:latin typeface="ＭＳ Ｐゴシック" panose="020B0600070205080204" pitchFamily="50" charset="-128"/>
                </a:rPr>
                <a:t>未決定項目の状況は？</a:t>
              </a:r>
            </a:p>
          </p:txBody>
        </p:sp>
        <p:sp>
          <p:nvSpPr>
            <p:cNvPr id="100376" name="AutoShape 27"/>
            <p:cNvSpPr>
              <a:spLocks noChangeArrowheads="1"/>
            </p:cNvSpPr>
            <p:nvPr/>
          </p:nvSpPr>
          <p:spPr bwMode="gray">
            <a:xfrm>
              <a:off x="4708525" y="3197741"/>
              <a:ext cx="3279775" cy="568325"/>
            </a:xfrm>
            <a:prstGeom prst="roundRect">
              <a:avLst>
                <a:gd name="adj" fmla="val 16667"/>
              </a:avLst>
            </a:prstGeom>
            <a:solidFill>
              <a:srgbClr val="FFFFFF">
                <a:alpha val="70195"/>
              </a:srgbClr>
            </a:solidFill>
            <a:ln w="38100"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131A1F"/>
                  </a:solidFill>
                  <a:latin typeface="ＭＳ Ｐゴシック" panose="020B0600070205080204" pitchFamily="50" charset="-128"/>
                </a:rPr>
                <a:t>要求に誤りはないか？</a:t>
              </a:r>
            </a:p>
          </p:txBody>
        </p:sp>
        <p:sp>
          <p:nvSpPr>
            <p:cNvPr id="100377" name="Freeform 28"/>
            <p:cNvSpPr>
              <a:spLocks/>
            </p:cNvSpPr>
            <p:nvPr/>
          </p:nvSpPr>
          <p:spPr bwMode="gray">
            <a:xfrm>
              <a:off x="3795713" y="4208978"/>
              <a:ext cx="374650" cy="447675"/>
            </a:xfrm>
            <a:custGeom>
              <a:avLst/>
              <a:gdLst>
                <a:gd name="T0" fmla="*/ 0 w 256"/>
                <a:gd name="T1" fmla="*/ 0 h 282"/>
                <a:gd name="T2" fmla="*/ 0 w 256"/>
                <a:gd name="T3" fmla="*/ 2147483646 h 282"/>
                <a:gd name="T4" fmla="*/ 2147483646 w 256"/>
                <a:gd name="T5" fmla="*/ 2147483646 h 282"/>
                <a:gd name="T6" fmla="*/ 0 w 256"/>
                <a:gd name="T7" fmla="*/ 0 h 282"/>
                <a:gd name="T8" fmla="*/ 0 60000 65536"/>
                <a:gd name="T9" fmla="*/ 0 60000 65536"/>
                <a:gd name="T10" fmla="*/ 0 60000 65536"/>
                <a:gd name="T11" fmla="*/ 0 60000 65536"/>
                <a:gd name="T12" fmla="*/ 0 w 256"/>
                <a:gd name="T13" fmla="*/ 0 h 282"/>
                <a:gd name="T14" fmla="*/ 256 w 256"/>
                <a:gd name="T15" fmla="*/ 282 h 282"/>
              </a:gdLst>
              <a:ahLst/>
              <a:cxnLst>
                <a:cxn ang="T8">
                  <a:pos x="T0" y="T1"/>
                </a:cxn>
                <a:cxn ang="T9">
                  <a:pos x="T2" y="T3"/>
                </a:cxn>
                <a:cxn ang="T10">
                  <a:pos x="T4" y="T5"/>
                </a:cxn>
                <a:cxn ang="T11">
                  <a:pos x="T6" y="T7"/>
                </a:cxn>
              </a:cxnLst>
              <a:rect l="T12" t="T13" r="T14" b="T15"/>
              <a:pathLst>
                <a:path w="256" h="282">
                  <a:moveTo>
                    <a:pt x="0" y="0"/>
                  </a:moveTo>
                  <a:lnTo>
                    <a:pt x="0" y="98"/>
                  </a:lnTo>
                  <a:lnTo>
                    <a:pt x="256" y="282"/>
                  </a:lnTo>
                  <a:lnTo>
                    <a:pt x="0" y="0"/>
                  </a:lnTo>
                  <a:close/>
                </a:path>
              </a:pathLst>
            </a:custGeom>
            <a:solidFill>
              <a:srgbClr val="131A1F"/>
            </a:solidFill>
            <a:ln>
              <a:noFill/>
            </a:ln>
            <a:extLst>
              <a:ext uri="{91240B29-F687-4F45-9708-019B960494DF}">
                <a14:hiddenLine xmlns:a14="http://schemas.microsoft.com/office/drawing/2010/main" w="19050" cap="flat" cmpd="sng">
                  <a:solidFill>
                    <a:srgbClr val="000000"/>
                  </a:solidFill>
                  <a:prstDash val="solid"/>
                  <a:round/>
                  <a:headEnd type="none" w="med" len="med"/>
                  <a:tailEnd type="none" w="med" len="med"/>
                </a14:hiddenLine>
              </a:ext>
            </a:extLst>
          </p:spPr>
          <p:txBody>
            <a:bodyPr wrap="none" lIns="0" tIns="46800" rIns="0" bIns="46800" anchor="ctr"/>
            <a:lstStyle/>
            <a:p>
              <a:endParaRPr lang="ja-JP" altLang="en-US"/>
            </a:p>
          </p:txBody>
        </p:sp>
        <p:sp>
          <p:nvSpPr>
            <p:cNvPr id="100378" name="Freeform 29"/>
            <p:cNvSpPr>
              <a:spLocks/>
            </p:cNvSpPr>
            <p:nvPr/>
          </p:nvSpPr>
          <p:spPr bwMode="gray">
            <a:xfrm>
              <a:off x="3883025" y="3770828"/>
              <a:ext cx="404813" cy="523875"/>
            </a:xfrm>
            <a:custGeom>
              <a:avLst/>
              <a:gdLst>
                <a:gd name="T0" fmla="*/ 0 w 276"/>
                <a:gd name="T1" fmla="*/ 0 h 330"/>
                <a:gd name="T2" fmla="*/ 2147483646 w 276"/>
                <a:gd name="T3" fmla="*/ 0 h 330"/>
                <a:gd name="T4" fmla="*/ 2147483646 w 276"/>
                <a:gd name="T5" fmla="*/ 2147483646 h 330"/>
                <a:gd name="T6" fmla="*/ 0 w 276"/>
                <a:gd name="T7" fmla="*/ 0 h 330"/>
                <a:gd name="T8" fmla="*/ 0 60000 65536"/>
                <a:gd name="T9" fmla="*/ 0 60000 65536"/>
                <a:gd name="T10" fmla="*/ 0 60000 65536"/>
                <a:gd name="T11" fmla="*/ 0 60000 65536"/>
                <a:gd name="T12" fmla="*/ 0 w 276"/>
                <a:gd name="T13" fmla="*/ 0 h 330"/>
                <a:gd name="T14" fmla="*/ 276 w 276"/>
                <a:gd name="T15" fmla="*/ 330 h 330"/>
              </a:gdLst>
              <a:ahLst/>
              <a:cxnLst>
                <a:cxn ang="T8">
                  <a:pos x="T0" y="T1"/>
                </a:cxn>
                <a:cxn ang="T9">
                  <a:pos x="T2" y="T3"/>
                </a:cxn>
                <a:cxn ang="T10">
                  <a:pos x="T4" y="T5"/>
                </a:cxn>
                <a:cxn ang="T11">
                  <a:pos x="T6" y="T7"/>
                </a:cxn>
              </a:cxnLst>
              <a:rect l="T12" t="T13" r="T14" b="T15"/>
              <a:pathLst>
                <a:path w="276" h="330">
                  <a:moveTo>
                    <a:pt x="0" y="0"/>
                  </a:moveTo>
                  <a:lnTo>
                    <a:pt x="110" y="0"/>
                  </a:lnTo>
                  <a:lnTo>
                    <a:pt x="276" y="330"/>
                  </a:lnTo>
                  <a:lnTo>
                    <a:pt x="0" y="0"/>
                  </a:lnTo>
                  <a:close/>
                </a:path>
              </a:pathLst>
            </a:custGeom>
            <a:solidFill>
              <a:srgbClr val="131A1F"/>
            </a:solidFill>
            <a:ln>
              <a:noFill/>
            </a:ln>
            <a:extLst>
              <a:ext uri="{91240B29-F687-4F45-9708-019B960494DF}">
                <a14:hiddenLine xmlns:a14="http://schemas.microsoft.com/office/drawing/2010/main" w="19050" cap="flat" cmpd="sng">
                  <a:solidFill>
                    <a:srgbClr val="000000"/>
                  </a:solidFill>
                  <a:prstDash val="solid"/>
                  <a:round/>
                  <a:headEnd type="none" w="med" len="med"/>
                  <a:tailEnd type="none" w="med" len="med"/>
                </a14:hiddenLine>
              </a:ext>
            </a:extLst>
          </p:spPr>
          <p:txBody>
            <a:bodyPr wrap="none" lIns="0" tIns="46800" rIns="0" bIns="46800" anchor="ctr"/>
            <a:lstStyle/>
            <a:p>
              <a:endParaRPr lang="ja-JP" altLang="en-US"/>
            </a:p>
          </p:txBody>
        </p:sp>
        <p:sp>
          <p:nvSpPr>
            <p:cNvPr id="100379" name="Freeform 30"/>
            <p:cNvSpPr>
              <a:spLocks/>
            </p:cNvSpPr>
            <p:nvPr/>
          </p:nvSpPr>
          <p:spPr bwMode="gray">
            <a:xfrm flipH="1">
              <a:off x="4870450" y="4208978"/>
              <a:ext cx="377825" cy="447675"/>
            </a:xfrm>
            <a:custGeom>
              <a:avLst/>
              <a:gdLst>
                <a:gd name="T0" fmla="*/ 0 w 256"/>
                <a:gd name="T1" fmla="*/ 0 h 282"/>
                <a:gd name="T2" fmla="*/ 0 w 256"/>
                <a:gd name="T3" fmla="*/ 2147483646 h 282"/>
                <a:gd name="T4" fmla="*/ 2147483646 w 256"/>
                <a:gd name="T5" fmla="*/ 2147483646 h 282"/>
                <a:gd name="T6" fmla="*/ 0 w 256"/>
                <a:gd name="T7" fmla="*/ 0 h 282"/>
                <a:gd name="T8" fmla="*/ 0 60000 65536"/>
                <a:gd name="T9" fmla="*/ 0 60000 65536"/>
                <a:gd name="T10" fmla="*/ 0 60000 65536"/>
                <a:gd name="T11" fmla="*/ 0 60000 65536"/>
                <a:gd name="T12" fmla="*/ 0 w 256"/>
                <a:gd name="T13" fmla="*/ 0 h 282"/>
                <a:gd name="T14" fmla="*/ 256 w 256"/>
                <a:gd name="T15" fmla="*/ 282 h 282"/>
              </a:gdLst>
              <a:ahLst/>
              <a:cxnLst>
                <a:cxn ang="T8">
                  <a:pos x="T0" y="T1"/>
                </a:cxn>
                <a:cxn ang="T9">
                  <a:pos x="T2" y="T3"/>
                </a:cxn>
                <a:cxn ang="T10">
                  <a:pos x="T4" y="T5"/>
                </a:cxn>
                <a:cxn ang="T11">
                  <a:pos x="T6" y="T7"/>
                </a:cxn>
              </a:cxnLst>
              <a:rect l="T12" t="T13" r="T14" b="T15"/>
              <a:pathLst>
                <a:path w="256" h="282">
                  <a:moveTo>
                    <a:pt x="0" y="0"/>
                  </a:moveTo>
                  <a:lnTo>
                    <a:pt x="0" y="98"/>
                  </a:lnTo>
                  <a:lnTo>
                    <a:pt x="256" y="282"/>
                  </a:lnTo>
                  <a:lnTo>
                    <a:pt x="0" y="0"/>
                  </a:lnTo>
                  <a:close/>
                </a:path>
              </a:pathLst>
            </a:custGeom>
            <a:solidFill>
              <a:srgbClr val="131A1F"/>
            </a:solidFill>
            <a:ln>
              <a:noFill/>
            </a:ln>
            <a:extLst>
              <a:ext uri="{91240B29-F687-4F45-9708-019B960494DF}">
                <a14:hiddenLine xmlns:a14="http://schemas.microsoft.com/office/drawing/2010/main" w="19050" cap="flat" cmpd="sng">
                  <a:solidFill>
                    <a:srgbClr val="000000"/>
                  </a:solidFill>
                  <a:prstDash val="solid"/>
                  <a:round/>
                  <a:headEnd type="none" w="med" len="med"/>
                  <a:tailEnd type="none" w="med" len="med"/>
                </a14:hiddenLine>
              </a:ext>
            </a:extLst>
          </p:spPr>
          <p:txBody>
            <a:bodyPr wrap="none" lIns="0" tIns="46800" rIns="0" bIns="46800" anchor="ctr"/>
            <a:lstStyle/>
            <a:p>
              <a:endParaRPr lang="ja-JP" altLang="en-US"/>
            </a:p>
          </p:txBody>
        </p:sp>
        <p:sp>
          <p:nvSpPr>
            <p:cNvPr id="100380" name="Freeform 31"/>
            <p:cNvSpPr>
              <a:spLocks/>
            </p:cNvSpPr>
            <p:nvPr/>
          </p:nvSpPr>
          <p:spPr bwMode="gray">
            <a:xfrm flipH="1">
              <a:off x="4741863" y="3770828"/>
              <a:ext cx="404812" cy="523875"/>
            </a:xfrm>
            <a:custGeom>
              <a:avLst/>
              <a:gdLst>
                <a:gd name="T0" fmla="*/ 0 w 276"/>
                <a:gd name="T1" fmla="*/ 0 h 330"/>
                <a:gd name="T2" fmla="*/ 2147483646 w 276"/>
                <a:gd name="T3" fmla="*/ 0 h 330"/>
                <a:gd name="T4" fmla="*/ 2147483646 w 276"/>
                <a:gd name="T5" fmla="*/ 2147483646 h 330"/>
                <a:gd name="T6" fmla="*/ 0 w 276"/>
                <a:gd name="T7" fmla="*/ 0 h 330"/>
                <a:gd name="T8" fmla="*/ 0 60000 65536"/>
                <a:gd name="T9" fmla="*/ 0 60000 65536"/>
                <a:gd name="T10" fmla="*/ 0 60000 65536"/>
                <a:gd name="T11" fmla="*/ 0 60000 65536"/>
                <a:gd name="T12" fmla="*/ 0 w 276"/>
                <a:gd name="T13" fmla="*/ 0 h 330"/>
                <a:gd name="T14" fmla="*/ 276 w 276"/>
                <a:gd name="T15" fmla="*/ 330 h 330"/>
              </a:gdLst>
              <a:ahLst/>
              <a:cxnLst>
                <a:cxn ang="T8">
                  <a:pos x="T0" y="T1"/>
                </a:cxn>
                <a:cxn ang="T9">
                  <a:pos x="T2" y="T3"/>
                </a:cxn>
                <a:cxn ang="T10">
                  <a:pos x="T4" y="T5"/>
                </a:cxn>
                <a:cxn ang="T11">
                  <a:pos x="T6" y="T7"/>
                </a:cxn>
              </a:cxnLst>
              <a:rect l="T12" t="T13" r="T14" b="T15"/>
              <a:pathLst>
                <a:path w="276" h="330">
                  <a:moveTo>
                    <a:pt x="0" y="0"/>
                  </a:moveTo>
                  <a:lnTo>
                    <a:pt x="110" y="0"/>
                  </a:lnTo>
                  <a:lnTo>
                    <a:pt x="276" y="330"/>
                  </a:lnTo>
                  <a:lnTo>
                    <a:pt x="0" y="0"/>
                  </a:lnTo>
                  <a:close/>
                </a:path>
              </a:pathLst>
            </a:custGeom>
            <a:solidFill>
              <a:srgbClr val="131A1F"/>
            </a:solidFill>
            <a:ln>
              <a:noFill/>
            </a:ln>
            <a:extLst>
              <a:ext uri="{91240B29-F687-4F45-9708-019B960494DF}">
                <a14:hiddenLine xmlns:a14="http://schemas.microsoft.com/office/drawing/2010/main" w="19050" cap="flat" cmpd="sng">
                  <a:solidFill>
                    <a:srgbClr val="000000"/>
                  </a:solidFill>
                  <a:prstDash val="solid"/>
                  <a:round/>
                  <a:headEnd type="none" w="med" len="med"/>
                  <a:tailEnd type="none" w="med" len="med"/>
                </a14:hiddenLine>
              </a:ext>
            </a:extLst>
          </p:spPr>
          <p:txBody>
            <a:bodyPr wrap="none" lIns="0" tIns="46800" rIns="0" bIns="46800" anchor="ctr"/>
            <a:lstStyle/>
            <a:p>
              <a:endParaRPr lang="ja-JP" altLang="en-US"/>
            </a:p>
          </p:txBody>
        </p:sp>
        <p:sp>
          <p:nvSpPr>
            <p:cNvPr id="100381" name="Oval 22"/>
            <p:cNvSpPr>
              <a:spLocks noChangeArrowheads="1"/>
            </p:cNvSpPr>
            <p:nvPr/>
          </p:nvSpPr>
          <p:spPr bwMode="gray">
            <a:xfrm>
              <a:off x="3792538" y="1684338"/>
              <a:ext cx="1439862" cy="661987"/>
            </a:xfrm>
            <a:prstGeom prst="ellipse">
              <a:avLst/>
            </a:prstGeom>
            <a:solidFill>
              <a:srgbClr val="FF9900"/>
            </a:solidFill>
            <a:ln w="28575" algn="ctr">
              <a:solidFill>
                <a:srgbClr val="131A1F"/>
              </a:solidFill>
              <a:round/>
              <a:headEnd/>
              <a:tailEnd/>
            </a:ln>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3200">
                  <a:solidFill>
                    <a:srgbClr val="131A1F"/>
                  </a:solidFill>
                  <a:latin typeface="ＭＳ Ｐゴシック" panose="020B0600070205080204" pitchFamily="50" charset="-128"/>
                </a:rPr>
                <a:t>確認</a:t>
              </a:r>
            </a:p>
          </p:txBody>
        </p:sp>
        <p:pic>
          <p:nvPicPr>
            <p:cNvPr id="100382" name="Picture 4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94375" y="1386840"/>
              <a:ext cx="3122613" cy="1477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pic>
      </p:grpSp>
      <p:sp>
        <p:nvSpPr>
          <p:cNvPr id="100357" name="Rectangle 4"/>
          <p:cNvSpPr txBox="1">
            <a:spLocks noChangeArrowheads="1"/>
          </p:cNvSpPr>
          <p:nvPr/>
        </p:nvSpPr>
        <p:spPr bwMode="auto">
          <a:xfrm>
            <a:off x="279400" y="6154738"/>
            <a:ext cx="8640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185738" indent="-185738">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r>
              <a:rPr lang="ja-JP" altLang="en-US" b="1">
                <a:solidFill>
                  <a:srgbClr val="FF0000"/>
                </a:solidFill>
                <a:latin typeface="HGPｺﾞｼｯｸM" panose="020B0600000000000000" pitchFamily="50" charset="-128"/>
                <a:ea typeface="HGPｺﾞｼｯｸM" panose="020B0600000000000000" pitchFamily="50" charset="-128"/>
              </a:rPr>
              <a:t>チェックリスト</a:t>
            </a:r>
            <a:r>
              <a:rPr lang="ja-JP" altLang="en-US">
                <a:latin typeface="HGPｺﾞｼｯｸM" panose="020B0600000000000000" pitchFamily="50" charset="-128"/>
                <a:ea typeface="HGPｺﾞｼｯｸM" panose="020B0600000000000000" pitchFamily="50" charset="-128"/>
              </a:rPr>
              <a:t>として利用し、要求の「</a:t>
            </a:r>
            <a:r>
              <a:rPr lang="ja-JP" altLang="en-US" b="1">
                <a:solidFill>
                  <a:srgbClr val="FF0000"/>
                </a:solidFill>
                <a:latin typeface="HGPｺﾞｼｯｸM" panose="020B0600000000000000" pitchFamily="50" charset="-128"/>
                <a:ea typeface="HGPｺﾞｼｯｸM" panose="020B0600000000000000" pitchFamily="50" charset="-128"/>
              </a:rPr>
              <a:t>漏れ</a:t>
            </a:r>
            <a:r>
              <a:rPr lang="ja-JP" altLang="en-US">
                <a:latin typeface="HGPｺﾞｼｯｸM" panose="020B0600000000000000" pitchFamily="50" charset="-128"/>
                <a:ea typeface="HGPｺﾞｼｯｸM" panose="020B0600000000000000" pitchFamily="50" charset="-128"/>
              </a:rPr>
              <a:t>」がないことを確認</a:t>
            </a:r>
          </a:p>
        </p:txBody>
      </p:sp>
      <p:sp>
        <p:nvSpPr>
          <p:cNvPr id="100358" name="タイトル 1"/>
          <p:cNvSpPr txBox="1">
            <a:spLocks/>
          </p:cNvSpPr>
          <p:nvPr/>
        </p:nvSpPr>
        <p:spPr bwMode="auto">
          <a:xfrm>
            <a:off x="49213" y="171450"/>
            <a:ext cx="8324850"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4.3</a:t>
            </a:r>
            <a:r>
              <a:rPr lang="ja-JP" altLang="en-US" sz="2600" b="1">
                <a:solidFill>
                  <a:schemeClr val="tx2"/>
                </a:solidFill>
                <a:latin typeface="HGPｺﾞｼｯｸM" panose="020B0600000000000000" pitchFamily="50" charset="-128"/>
                <a:ea typeface="HGPｺﾞｼｯｸM" panose="020B0600000000000000" pitchFamily="50" charset="-128"/>
              </a:rPr>
              <a:t>非機能要求の最終チェック</a:t>
            </a:r>
          </a:p>
        </p:txBody>
      </p:sp>
      <p:sp>
        <p:nvSpPr>
          <p:cNvPr id="33"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4" name="タイトル 1"/>
          <p:cNvSpPr txBox="1">
            <a:spLocks/>
          </p:cNvSpPr>
          <p:nvPr/>
        </p:nvSpPr>
        <p:spPr bwMode="auto">
          <a:xfrm>
            <a:off x="231775" y="168275"/>
            <a:ext cx="701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spcBef>
                <a:spcPct val="0"/>
              </a:spcBef>
              <a:buClrTx/>
              <a:buFontTx/>
              <a:buNone/>
            </a:pPr>
            <a:r>
              <a:rPr lang="ja-JP" altLang="en-US" sz="2800" b="1">
                <a:solidFill>
                  <a:schemeClr val="tx2"/>
                </a:solidFill>
                <a:latin typeface="HGP創英角ｺﾞｼｯｸUB" panose="020B0900000000000000" pitchFamily="50" charset="-128"/>
                <a:ea typeface="HGP創英角ｺﾞｼｯｸUB" panose="020B0900000000000000" pitchFamily="50" charset="-128"/>
              </a:rPr>
              <a:t>目　　　　　　　次</a:t>
            </a:r>
          </a:p>
        </p:txBody>
      </p:sp>
      <p:sp>
        <p:nvSpPr>
          <p:cNvPr id="8" name="タイトル 1"/>
          <p:cNvSpPr txBox="1">
            <a:spLocks/>
          </p:cNvSpPr>
          <p:nvPr/>
        </p:nvSpPr>
        <p:spPr bwMode="auto">
          <a:xfrm>
            <a:off x="406400" y="1263650"/>
            <a:ext cx="8461375" cy="5262563"/>
          </a:xfrm>
          <a:prstGeom prst="rect">
            <a:avLst/>
          </a:prstGeom>
          <a:noFill/>
          <a:ln>
            <a:noFill/>
          </a:ln>
          <a:extLst/>
        </p:spPr>
        <p:txBody>
          <a:bodyPr anchor="b">
            <a:spAutoFit/>
          </a:bodyPr>
          <a:lstStyle>
            <a:lvl1pPr algn="l" rtl="0" eaLnBrk="0" fontAlgn="base" hangingPunct="0">
              <a:spcBef>
                <a:spcPct val="0"/>
              </a:spcBef>
              <a:spcAft>
                <a:spcPct val="0"/>
              </a:spcAft>
              <a:defRPr kumimoji="1" sz="2800">
                <a:solidFill>
                  <a:schemeClr val="tx2"/>
                </a:solidFill>
                <a:latin typeface="+mj-lt"/>
                <a:ea typeface="ＭＳ Ｐゴシック" pitchFamily="50" charset="-128"/>
                <a:cs typeface="+mj-cs"/>
              </a:defRPr>
            </a:lvl1pPr>
            <a:lvl2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2pPr>
            <a:lvl3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3pPr>
            <a:lvl4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4pPr>
            <a:lvl5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5pPr>
            <a:lvl6pPr marL="4572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6pPr>
            <a:lvl7pPr marL="9144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7pPr>
            <a:lvl8pPr marL="13716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8pPr>
            <a:lvl9pPr marL="18288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9pPr>
          </a:lstStyle>
          <a:p>
            <a:pPr>
              <a:defRPr/>
            </a:pPr>
            <a:r>
              <a:rPr lang="ja-JP" altLang="en-US" b="1" dirty="0">
                <a:solidFill>
                  <a:schemeClr val="bg1">
                    <a:lumMod val="85000"/>
                  </a:schemeClr>
                </a:solidFill>
                <a:latin typeface="HGPｺﾞｼｯｸM" pitchFamily="50" charset="-128"/>
                <a:ea typeface="HGPｺﾞｼｯｸM" pitchFamily="50" charset="-128"/>
              </a:rPr>
              <a:t>１．要求定義について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２．非機能要求について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３．非機能要求グレード</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４．非機能要求項目のレベル決定法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５．非機能要求項目の留意点</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5.1</a:t>
            </a:r>
            <a:r>
              <a:rPr lang="ja-JP" altLang="en-US" b="1" dirty="0">
                <a:latin typeface="HGPｺﾞｼｯｸM" pitchFamily="50" charset="-128"/>
                <a:ea typeface="HGPｺﾞｼｯｸM" pitchFamily="50" charset="-128"/>
              </a:rPr>
              <a:t>ステークホルダ間の要求の把握</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5.2</a:t>
            </a:r>
            <a:r>
              <a:rPr lang="ja-JP" altLang="en-US" b="1" dirty="0">
                <a:latin typeface="HGPｺﾞｼｯｸM" pitchFamily="50" charset="-128"/>
                <a:ea typeface="HGPｺﾞｼｯｸM" pitchFamily="50" charset="-128"/>
              </a:rPr>
              <a:t>要求の調整</a:t>
            </a: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5.3</a:t>
            </a:r>
            <a:r>
              <a:rPr lang="ja-JP" altLang="en-US" b="1" dirty="0">
                <a:latin typeface="HGPｺﾞｼｯｸM" pitchFamily="50" charset="-128"/>
                <a:ea typeface="HGPｺﾞｼｯｸM" pitchFamily="50" charset="-128"/>
              </a:rPr>
              <a:t>非機能要求とコスト等のトレードオフ</a:t>
            </a: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5.4</a:t>
            </a:r>
            <a:r>
              <a:rPr lang="ja-JP" altLang="en-US" b="1" dirty="0">
                <a:latin typeface="HGPｺﾞｼｯｸM" pitchFamily="50" charset="-128"/>
                <a:ea typeface="HGPｺﾞｼｯｸM" pitchFamily="50" charset="-128"/>
              </a:rPr>
              <a:t>非機能要求項目間の関係</a:t>
            </a:r>
          </a:p>
          <a:p>
            <a:pPr>
              <a:defRPr/>
            </a:pPr>
            <a:r>
              <a:rPr lang="ja-JP" altLang="en-US" b="1" dirty="0">
                <a:solidFill>
                  <a:schemeClr val="bg1">
                    <a:lumMod val="85000"/>
                  </a:schemeClr>
                </a:solidFill>
                <a:latin typeface="HGPｺﾞｼｯｸM" pitchFamily="50" charset="-128"/>
                <a:ea typeface="HGPｺﾞｼｯｸM" pitchFamily="50" charset="-128"/>
              </a:rPr>
              <a:t>６．機能要求検討時の非機能要求グレード利用法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７．非機能要求の適用事例</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８．参考資料</a:t>
            </a:r>
          </a:p>
        </p:txBody>
      </p:sp>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円/楕円 15"/>
          <p:cNvSpPr/>
          <p:nvPr/>
        </p:nvSpPr>
        <p:spPr bwMode="auto">
          <a:xfrm>
            <a:off x="3897313" y="1762125"/>
            <a:ext cx="2052637" cy="3451225"/>
          </a:xfrm>
          <a:prstGeom prst="ellipse">
            <a:avLst/>
          </a:prstGeom>
          <a:solidFill>
            <a:schemeClr val="accent1">
              <a:lumMod val="90000"/>
            </a:schemeClr>
          </a:solidFill>
          <a:ln w="12700" cap="flat" cmpd="sng" algn="ctr">
            <a:solidFill>
              <a:schemeClr val="tx1"/>
            </a:solidFill>
            <a:prstDash val="solid"/>
            <a:round/>
            <a:headEnd type="none" w="med" len="med"/>
            <a:tailEnd type="none" w="med" len="med"/>
          </a:ln>
          <a:effectLst/>
        </p:spPr>
        <p:txBody>
          <a:bodyPr wrap="none" anchor="ctr"/>
          <a:lstStyle/>
          <a:p>
            <a:pPr eaLnBrk="1" hangingPunct="1">
              <a:defRPr/>
            </a:pPr>
            <a:endParaRPr lang="ja-JP" altLang="en-US" sz="1600" dirty="0">
              <a:latin typeface="ＭＳ ゴシック" pitchFamily="49" charset="-128"/>
              <a:ea typeface="ＭＳ ゴシック" pitchFamily="49" charset="-128"/>
            </a:endParaRPr>
          </a:p>
        </p:txBody>
      </p:sp>
      <p:sp>
        <p:nvSpPr>
          <p:cNvPr id="104451" name="角丸四角形 9"/>
          <p:cNvSpPr>
            <a:spLocks noChangeArrowheads="1"/>
          </p:cNvSpPr>
          <p:nvPr/>
        </p:nvSpPr>
        <p:spPr bwMode="auto">
          <a:xfrm>
            <a:off x="652463" y="3522663"/>
            <a:ext cx="3173412" cy="1816100"/>
          </a:xfrm>
          <a:prstGeom prst="roundRect">
            <a:avLst>
              <a:gd name="adj" fmla="val 16667"/>
            </a:avLst>
          </a:prstGeom>
          <a:solidFill>
            <a:srgbClr val="FFCCFF"/>
          </a:solidFill>
          <a:ln w="254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104452"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5.1</a:t>
            </a:r>
            <a:r>
              <a:rPr lang="ja-JP" altLang="en-US" sz="2800" b="1">
                <a:solidFill>
                  <a:schemeClr val="tx2"/>
                </a:solidFill>
                <a:latin typeface="HGPｺﾞｼｯｸM" panose="020B0600000000000000" pitchFamily="50" charset="-128"/>
                <a:ea typeface="HGPｺﾞｼｯｸM" panose="020B0600000000000000" pitchFamily="50" charset="-128"/>
              </a:rPr>
              <a:t>ステークホルダ間の要求の把握</a:t>
            </a:r>
            <a:r>
              <a:rPr lang="en-US" altLang="ja-JP" sz="2800" b="1">
                <a:solidFill>
                  <a:schemeClr val="tx2"/>
                </a:solidFill>
                <a:latin typeface="HGPｺﾞｼｯｸM" panose="020B0600000000000000" pitchFamily="50" charset="-128"/>
                <a:ea typeface="HGPｺﾞｼｯｸM" panose="020B0600000000000000" pitchFamily="50" charset="-128"/>
              </a:rPr>
              <a:t>(1/2)</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104453" name="角丸四角形 7"/>
          <p:cNvSpPr>
            <a:spLocks noChangeArrowheads="1"/>
          </p:cNvSpPr>
          <p:nvPr/>
        </p:nvSpPr>
        <p:spPr bwMode="auto">
          <a:xfrm>
            <a:off x="652463" y="1438275"/>
            <a:ext cx="3173412" cy="1816100"/>
          </a:xfrm>
          <a:prstGeom prst="roundRect">
            <a:avLst>
              <a:gd name="adj" fmla="val 16667"/>
            </a:avLst>
          </a:prstGeom>
          <a:solidFill>
            <a:srgbClr val="FFC000"/>
          </a:solidFill>
          <a:ln w="254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104454" name="正方形/長方形 6"/>
          <p:cNvSpPr>
            <a:spLocks noChangeArrowheads="1"/>
          </p:cNvSpPr>
          <p:nvPr/>
        </p:nvSpPr>
        <p:spPr bwMode="auto">
          <a:xfrm>
            <a:off x="827088" y="1547813"/>
            <a:ext cx="3698875"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ユーザ（発注者）</a:t>
            </a:r>
            <a:endParaRPr lang="en-US" altLang="ja-JP" sz="16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　経営層	</a:t>
            </a: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　情報システム部門の責任者</a:t>
            </a: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　企画部門	</a:t>
            </a: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　業務部門	</a:t>
            </a: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　運用部門　</a:t>
            </a:r>
            <a:r>
              <a:rPr lang="en-US" altLang="ja-JP" sz="1600">
                <a:solidFill>
                  <a:schemeClr val="tx2"/>
                </a:solidFill>
                <a:latin typeface="HGPｺﾞｼｯｸM" panose="020B0600000000000000" pitchFamily="50" charset="-128"/>
                <a:ea typeface="HGPｺﾞｼｯｸM" panose="020B0600000000000000" pitchFamily="50" charset="-128"/>
              </a:rPr>
              <a:t>etc</a:t>
            </a:r>
            <a:endParaRPr lang="ja-JP" altLang="en-US" sz="1600">
              <a:solidFill>
                <a:schemeClr val="tx2"/>
              </a:solidFill>
              <a:latin typeface="HGPｺﾞｼｯｸM" panose="020B0600000000000000" pitchFamily="50" charset="-128"/>
              <a:ea typeface="HGPｺﾞｼｯｸM" panose="020B0600000000000000" pitchFamily="50" charset="-128"/>
            </a:endParaRPr>
          </a:p>
        </p:txBody>
      </p:sp>
      <p:sp>
        <p:nvSpPr>
          <p:cNvPr id="104455" name="正方形/長方形 8"/>
          <p:cNvSpPr>
            <a:spLocks noChangeArrowheads="1"/>
          </p:cNvSpPr>
          <p:nvPr/>
        </p:nvSpPr>
        <p:spPr bwMode="auto">
          <a:xfrm>
            <a:off x="739775" y="3735388"/>
            <a:ext cx="3698875" cy="132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ベンダ（受注者）</a:t>
            </a:r>
            <a:endParaRPr lang="en-US" altLang="ja-JP" sz="16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　</a:t>
            </a:r>
            <a:r>
              <a:rPr lang="en-US" altLang="ja-JP" sz="1600">
                <a:solidFill>
                  <a:schemeClr val="tx2"/>
                </a:solidFill>
                <a:latin typeface="HGPｺﾞｼｯｸM" panose="020B0600000000000000" pitchFamily="50" charset="-128"/>
                <a:ea typeface="HGPｺﾞｼｯｸM" panose="020B0600000000000000" pitchFamily="50" charset="-128"/>
              </a:rPr>
              <a:t>PMO	</a:t>
            </a: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　アプリ開発部門	</a:t>
            </a: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　開発標準化担当者</a:t>
            </a: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　品質保証担当者　</a:t>
            </a:r>
            <a:r>
              <a:rPr lang="en-US" altLang="ja-JP" sz="1600">
                <a:solidFill>
                  <a:schemeClr val="tx2"/>
                </a:solidFill>
                <a:latin typeface="HGPｺﾞｼｯｸM" panose="020B0600000000000000" pitchFamily="50" charset="-128"/>
                <a:ea typeface="HGPｺﾞｼｯｸM" panose="020B0600000000000000" pitchFamily="50" charset="-128"/>
              </a:rPr>
              <a:t>etc</a:t>
            </a:r>
            <a:endParaRPr lang="ja-JP" altLang="en-US" sz="1600">
              <a:solidFill>
                <a:schemeClr val="tx2"/>
              </a:solidFill>
              <a:latin typeface="HGPｺﾞｼｯｸM" panose="020B0600000000000000" pitchFamily="50" charset="-128"/>
              <a:ea typeface="HGPｺﾞｼｯｸM" panose="020B0600000000000000" pitchFamily="50" charset="-128"/>
            </a:endParaRPr>
          </a:p>
        </p:txBody>
      </p:sp>
      <p:sp>
        <p:nvSpPr>
          <p:cNvPr id="104456" name="円/楕円 10"/>
          <p:cNvSpPr>
            <a:spLocks noChangeArrowheads="1"/>
          </p:cNvSpPr>
          <p:nvPr/>
        </p:nvSpPr>
        <p:spPr bwMode="auto">
          <a:xfrm>
            <a:off x="5953125" y="1949450"/>
            <a:ext cx="1614488" cy="793750"/>
          </a:xfrm>
          <a:prstGeom prst="ellipse">
            <a:avLst/>
          </a:prstGeom>
          <a:solidFill>
            <a:srgbClr val="FFFF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要求</a:t>
            </a:r>
          </a:p>
        </p:txBody>
      </p:sp>
      <p:sp>
        <p:nvSpPr>
          <p:cNvPr id="104457" name="右矢印 13"/>
          <p:cNvSpPr>
            <a:spLocks noChangeArrowheads="1"/>
          </p:cNvSpPr>
          <p:nvPr/>
        </p:nvSpPr>
        <p:spPr bwMode="auto">
          <a:xfrm>
            <a:off x="3848100" y="2000250"/>
            <a:ext cx="2116138" cy="658813"/>
          </a:xfrm>
          <a:prstGeom prst="rightArrow">
            <a:avLst>
              <a:gd name="adj1" fmla="val 50000"/>
              <a:gd name="adj2" fmla="val 49995"/>
            </a:avLst>
          </a:prstGeom>
          <a:solidFill>
            <a:srgbClr val="CCECFF"/>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104458" name="右矢印 14"/>
          <p:cNvSpPr>
            <a:spLocks noChangeArrowheads="1"/>
          </p:cNvSpPr>
          <p:nvPr/>
        </p:nvSpPr>
        <p:spPr bwMode="auto">
          <a:xfrm>
            <a:off x="3859213" y="4062413"/>
            <a:ext cx="2105025" cy="658812"/>
          </a:xfrm>
          <a:prstGeom prst="rightArrow">
            <a:avLst>
              <a:gd name="adj1" fmla="val 50000"/>
              <a:gd name="adj2" fmla="val 49984"/>
            </a:avLst>
          </a:prstGeom>
          <a:solidFill>
            <a:srgbClr val="CCECFF"/>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104459" name="テキスト ボックス 17"/>
          <p:cNvSpPr txBox="1">
            <a:spLocks noChangeArrowheads="1"/>
          </p:cNvSpPr>
          <p:nvPr/>
        </p:nvSpPr>
        <p:spPr bwMode="auto">
          <a:xfrm>
            <a:off x="444500" y="887413"/>
            <a:ext cx="37512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●情報システムに対する要求</a:t>
            </a:r>
          </a:p>
        </p:txBody>
      </p:sp>
      <p:sp>
        <p:nvSpPr>
          <p:cNvPr id="104461" name="円/楕円 18"/>
          <p:cNvSpPr>
            <a:spLocks noChangeArrowheads="1"/>
          </p:cNvSpPr>
          <p:nvPr/>
        </p:nvSpPr>
        <p:spPr bwMode="auto">
          <a:xfrm>
            <a:off x="5964238" y="3979863"/>
            <a:ext cx="1614487" cy="793750"/>
          </a:xfrm>
          <a:prstGeom prst="ellipse">
            <a:avLst/>
          </a:prstGeom>
          <a:solidFill>
            <a:srgbClr val="FFFF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要求</a:t>
            </a:r>
          </a:p>
        </p:txBody>
      </p:sp>
      <p:sp>
        <p:nvSpPr>
          <p:cNvPr id="104462" name="爆発 1 2"/>
          <p:cNvSpPr>
            <a:spLocks noChangeArrowheads="1"/>
          </p:cNvSpPr>
          <p:nvPr/>
        </p:nvSpPr>
        <p:spPr bwMode="auto">
          <a:xfrm>
            <a:off x="6157913" y="2847975"/>
            <a:ext cx="1417637" cy="914400"/>
          </a:xfrm>
          <a:prstGeom prst="irregularSeal1">
            <a:avLst/>
          </a:prstGeom>
          <a:solidFill>
            <a:srgbClr val="FFC0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FF0000"/>
                </a:solidFill>
                <a:latin typeface="HGPｺﾞｼｯｸM" panose="020B0600000000000000" pitchFamily="50" charset="-128"/>
                <a:ea typeface="HGPｺﾞｼｯｸM" panose="020B0600000000000000" pitchFamily="50" charset="-128"/>
              </a:rPr>
              <a:t>ギャップ</a:t>
            </a:r>
          </a:p>
        </p:txBody>
      </p:sp>
      <p:cxnSp>
        <p:nvCxnSpPr>
          <p:cNvPr id="104463" name="直線コネクタ 4"/>
          <p:cNvCxnSpPr>
            <a:cxnSpLocks noChangeShapeType="1"/>
          </p:cNvCxnSpPr>
          <p:nvPr/>
        </p:nvCxnSpPr>
        <p:spPr bwMode="auto">
          <a:xfrm>
            <a:off x="242888" y="6437313"/>
            <a:ext cx="8564562" cy="0"/>
          </a:xfrm>
          <a:prstGeom prst="line">
            <a:avLst/>
          </a:prstGeom>
          <a:noFill/>
          <a:ln w="38100" cmpd="dbl" algn="ctr">
            <a:solidFill>
              <a:schemeClr val="tx1"/>
            </a:solidFill>
            <a:round/>
            <a:headEnd/>
            <a:tailEnd/>
          </a:ln>
          <a:extLst>
            <a:ext uri="{909E8E84-426E-40DD-AFC4-6F175D3DCCD1}">
              <a14:hiddenFill xmlns:a14="http://schemas.microsoft.com/office/drawing/2010/main">
                <a:noFill/>
              </a14:hiddenFill>
            </a:ext>
          </a:extLst>
        </p:spPr>
      </p:cxnSp>
      <p:sp>
        <p:nvSpPr>
          <p:cNvPr id="6" name="アーチ 5"/>
          <p:cNvSpPr/>
          <p:nvPr/>
        </p:nvSpPr>
        <p:spPr bwMode="auto">
          <a:xfrm rot="5400000">
            <a:off x="6357938" y="2189163"/>
            <a:ext cx="2417762" cy="2303462"/>
          </a:xfrm>
          <a:prstGeom prst="blockArc">
            <a:avLst>
              <a:gd name="adj1" fmla="val 10800000"/>
              <a:gd name="adj2" fmla="val 21599989"/>
              <a:gd name="adj3" fmla="val 23327"/>
            </a:avLst>
          </a:prstGeom>
          <a:solidFill>
            <a:srgbClr val="FFFF00"/>
          </a:solidFill>
          <a:ln w="38100" cap="flat" cmpd="sng" algn="ctr">
            <a:solidFill>
              <a:schemeClr val="tx1"/>
            </a:solidFill>
            <a:prstDash val="solid"/>
            <a:round/>
            <a:headEnd type="none" w="med" len="med"/>
            <a:tailEnd type="none" w="med" len="med"/>
          </a:ln>
          <a:effectLst/>
        </p:spPr>
        <p:txBody>
          <a:bodyPr wrap="none" anchor="ctr"/>
          <a:lstStyle/>
          <a:p>
            <a:pPr algn="ctr" eaLnBrk="1" hangingPunct="1">
              <a:defRPr/>
            </a:pPr>
            <a:endParaRPr lang="ja-JP" altLang="en-US" sz="1800" dirty="0">
              <a:latin typeface="HGPｺﾞｼｯｸM" pitchFamily="50" charset="-128"/>
              <a:ea typeface="HGPｺﾞｼｯｸM" pitchFamily="50" charset="-128"/>
            </a:endParaRPr>
          </a:p>
        </p:txBody>
      </p:sp>
      <p:sp>
        <p:nvSpPr>
          <p:cNvPr id="104465" name="テキスト ボックス 11"/>
          <p:cNvSpPr txBox="1">
            <a:spLocks noChangeArrowheads="1"/>
          </p:cNvSpPr>
          <p:nvPr/>
        </p:nvSpPr>
        <p:spPr bwMode="auto">
          <a:xfrm>
            <a:off x="8058150" y="2373313"/>
            <a:ext cx="461963" cy="190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調整・合意が必要</a:t>
            </a:r>
          </a:p>
        </p:txBody>
      </p:sp>
      <p:sp>
        <p:nvSpPr>
          <p:cNvPr id="104466" name="テキスト ボックス 1"/>
          <p:cNvSpPr txBox="1">
            <a:spLocks noChangeArrowheads="1"/>
          </p:cNvSpPr>
          <p:nvPr/>
        </p:nvSpPr>
        <p:spPr bwMode="auto">
          <a:xfrm>
            <a:off x="4010025" y="2714625"/>
            <a:ext cx="2084388"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b="1">
                <a:solidFill>
                  <a:schemeClr val="tx2"/>
                </a:solidFill>
                <a:latin typeface="HGPｺﾞｼｯｸM" panose="020B0600000000000000" pitchFamily="50" charset="-128"/>
                <a:ea typeface="HGPｺﾞｼｯｸM" panose="020B0600000000000000" pitchFamily="50" charset="-128"/>
              </a:rPr>
              <a:t>・様々な要求、</a:t>
            </a:r>
          </a:p>
          <a:p>
            <a:pPr eaLnBrk="1" hangingPunct="1">
              <a:spcBef>
                <a:spcPct val="0"/>
              </a:spcBef>
              <a:buClrTx/>
              <a:buFontTx/>
              <a:buNone/>
            </a:pPr>
            <a:r>
              <a:rPr lang="ja-JP" altLang="en-US" sz="1600" b="1">
                <a:solidFill>
                  <a:schemeClr val="tx2"/>
                </a:solidFill>
                <a:latin typeface="HGPｺﾞｼｯｸM" panose="020B0600000000000000" pitchFamily="50" charset="-128"/>
                <a:ea typeface="HGPｺﾞｼｯｸM" panose="020B0600000000000000" pitchFamily="50" charset="-128"/>
              </a:rPr>
              <a:t>・コメント、意見</a:t>
            </a:r>
          </a:p>
          <a:p>
            <a:pPr eaLnBrk="1" hangingPunct="1">
              <a:spcBef>
                <a:spcPct val="0"/>
              </a:spcBef>
              <a:buClrTx/>
              <a:buFontTx/>
              <a:buNone/>
            </a:pPr>
            <a:r>
              <a:rPr lang="ja-JP" altLang="en-US" sz="1600" b="1">
                <a:solidFill>
                  <a:schemeClr val="tx2"/>
                </a:solidFill>
                <a:latin typeface="HGPｺﾞｼｯｸM" panose="020B0600000000000000" pitchFamily="50" charset="-128"/>
                <a:ea typeface="HGPｺﾞｼｯｸM" panose="020B0600000000000000" pitchFamily="50" charset="-128"/>
              </a:rPr>
              <a:t>・相反する要求</a:t>
            </a:r>
          </a:p>
          <a:p>
            <a:pPr eaLnBrk="1" hangingPunct="1">
              <a:spcBef>
                <a:spcPct val="0"/>
              </a:spcBef>
              <a:buClrTx/>
              <a:buFontTx/>
              <a:buNone/>
            </a:pPr>
            <a:r>
              <a:rPr lang="ja-JP" altLang="en-US" sz="1600" b="1">
                <a:solidFill>
                  <a:schemeClr val="tx2"/>
                </a:solidFill>
                <a:latin typeface="HGPｺﾞｼｯｸM" panose="020B0600000000000000" pitchFamily="50" charset="-128"/>
                <a:ea typeface="HGPｺﾞｼｯｸM" panose="020B0600000000000000" pitchFamily="50" charset="-128"/>
              </a:rPr>
              <a:t>・ユーザ視点の要求</a:t>
            </a:r>
          </a:p>
          <a:p>
            <a:pPr eaLnBrk="1" hangingPunct="1">
              <a:spcBef>
                <a:spcPct val="0"/>
              </a:spcBef>
              <a:buClrTx/>
              <a:buFontTx/>
              <a:buNone/>
            </a:pPr>
            <a:r>
              <a:rPr lang="ja-JP" altLang="en-US" sz="1600" b="1">
                <a:solidFill>
                  <a:schemeClr val="tx2"/>
                </a:solidFill>
                <a:latin typeface="HGPｺﾞｼｯｸM" panose="020B0600000000000000" pitchFamily="50" charset="-128"/>
                <a:ea typeface="HGPｺﾞｼｯｸM" panose="020B0600000000000000" pitchFamily="50" charset="-128"/>
              </a:rPr>
              <a:t>・ベンダ視点の要求</a:t>
            </a:r>
          </a:p>
        </p:txBody>
      </p:sp>
      <p:sp>
        <p:nvSpPr>
          <p:cNvPr id="104467" name="テキスト ボックス 1"/>
          <p:cNvSpPr txBox="1">
            <a:spLocks noChangeArrowheads="1"/>
          </p:cNvSpPr>
          <p:nvPr/>
        </p:nvSpPr>
        <p:spPr bwMode="auto">
          <a:xfrm>
            <a:off x="1025525" y="5708650"/>
            <a:ext cx="4267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en-US" altLang="ja-JP" sz="1600">
                <a:solidFill>
                  <a:schemeClr val="tx2"/>
                </a:solidFill>
                <a:latin typeface="HGPｺﾞｼｯｸM" panose="020B0600000000000000" pitchFamily="50" charset="-128"/>
                <a:ea typeface="HGPｺﾞｼｯｸM" panose="020B0600000000000000" pitchFamily="50" charset="-128"/>
              </a:rPr>
              <a:t>PMO</a:t>
            </a:r>
            <a:r>
              <a:rPr lang="ja-JP" altLang="en-US" sz="1600">
                <a:solidFill>
                  <a:schemeClr val="tx2"/>
                </a:solidFill>
                <a:latin typeface="HGPｺﾞｼｯｸM" panose="020B0600000000000000" pitchFamily="50" charset="-128"/>
                <a:ea typeface="HGPｺﾞｼｯｸM" panose="020B0600000000000000" pitchFamily="50" charset="-128"/>
              </a:rPr>
              <a:t>：</a:t>
            </a:r>
            <a:r>
              <a:rPr lang="en-US" altLang="ja-JP" sz="1600">
                <a:solidFill>
                  <a:schemeClr val="tx2"/>
                </a:solidFill>
                <a:latin typeface="HGPｺﾞｼｯｸM" panose="020B0600000000000000" pitchFamily="50" charset="-128"/>
                <a:ea typeface="HGPｺﾞｼｯｸM" panose="020B0600000000000000" pitchFamily="50" charset="-128"/>
              </a:rPr>
              <a:t>Project Management Office</a:t>
            </a:r>
            <a:endParaRPr lang="ja-JP" altLang="en-US" sz="1600">
              <a:solidFill>
                <a:schemeClr val="tx2"/>
              </a:solidFill>
              <a:latin typeface="HGPｺﾞｼｯｸM" panose="020B0600000000000000" pitchFamily="50" charset="-128"/>
              <a:ea typeface="HGPｺﾞｼｯｸM" panose="020B0600000000000000" pitchFamily="50" charset="-128"/>
            </a:endParaRPr>
          </a:p>
        </p:txBody>
      </p:sp>
      <p:sp>
        <p:nvSpPr>
          <p:cNvPr id="20"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5.1</a:t>
            </a:r>
            <a:r>
              <a:rPr lang="ja-JP" altLang="en-US" sz="2800" b="1">
                <a:solidFill>
                  <a:schemeClr val="tx2"/>
                </a:solidFill>
                <a:latin typeface="HGPｺﾞｼｯｸM" panose="020B0600000000000000" pitchFamily="50" charset="-128"/>
                <a:ea typeface="HGPｺﾞｼｯｸM" panose="020B0600000000000000" pitchFamily="50" charset="-128"/>
              </a:rPr>
              <a:t>ステークホルダ間の要求の把握</a:t>
            </a:r>
            <a:r>
              <a:rPr lang="en-US" altLang="ja-JP" sz="2800" b="1">
                <a:solidFill>
                  <a:schemeClr val="tx2"/>
                </a:solidFill>
                <a:latin typeface="HGPｺﾞｼｯｸM" panose="020B0600000000000000" pitchFamily="50" charset="-128"/>
                <a:ea typeface="HGPｺﾞｼｯｸM" panose="020B0600000000000000" pitchFamily="50" charset="-128"/>
              </a:rPr>
              <a:t>(2/2)</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106499" name="テキスト ボックス 17"/>
          <p:cNvSpPr txBox="1">
            <a:spLocks noChangeArrowheads="1"/>
          </p:cNvSpPr>
          <p:nvPr/>
        </p:nvSpPr>
        <p:spPr bwMode="auto">
          <a:xfrm>
            <a:off x="444500" y="887413"/>
            <a:ext cx="4449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●ステークホルダへの要求ヒアリング法</a:t>
            </a:r>
          </a:p>
        </p:txBody>
      </p:sp>
      <p:sp>
        <p:nvSpPr>
          <p:cNvPr id="5" name="テキスト ボックス 4"/>
          <p:cNvSpPr txBox="1"/>
          <p:nvPr/>
        </p:nvSpPr>
        <p:spPr>
          <a:xfrm>
            <a:off x="762000" y="1277938"/>
            <a:ext cx="6286500" cy="923925"/>
          </a:xfrm>
          <a:prstGeom prst="rect">
            <a:avLst/>
          </a:prstGeom>
          <a:noFill/>
        </p:spPr>
        <p:txBody>
          <a:bodyPr>
            <a:spAutoFit/>
          </a:bodyPr>
          <a:lstStyle/>
          <a:p>
            <a:pPr marL="285750" indent="-285750" eaLnBrk="1" hangingPunct="1">
              <a:buFont typeface="Wingdings" pitchFamily="2" charset="2"/>
              <a:buChar char="Ø"/>
              <a:defRPr/>
            </a:pPr>
            <a:r>
              <a:rPr lang="ja-JP" altLang="en-US" sz="1800" dirty="0">
                <a:latin typeface="HGPｺﾞｼｯｸM" pitchFamily="50" charset="-128"/>
                <a:ea typeface="HGPｺﾞｼｯｸM" pitchFamily="50" charset="-128"/>
              </a:rPr>
              <a:t>ステークホルダの特定</a:t>
            </a:r>
            <a:endParaRPr lang="en-US" altLang="ja-JP" sz="1800" dirty="0">
              <a:latin typeface="HGPｺﾞｼｯｸM" pitchFamily="50" charset="-128"/>
              <a:ea typeface="HGPｺﾞｼｯｸM" pitchFamily="50" charset="-128"/>
            </a:endParaRPr>
          </a:p>
          <a:p>
            <a:pPr eaLnBrk="1" hangingPunct="1">
              <a:defRPr/>
            </a:pPr>
            <a:r>
              <a:rPr lang="ja-JP" altLang="en-US" sz="1800" dirty="0">
                <a:latin typeface="HGPｺﾞｼｯｸM" pitchFamily="50" charset="-128"/>
                <a:ea typeface="HGPｺﾞｼｯｸM" pitchFamily="50" charset="-128"/>
              </a:rPr>
              <a:t>　情報システムの導入で恩恵を受ける人、影響を受ける人</a:t>
            </a:r>
            <a:endParaRPr lang="en-US" altLang="ja-JP" sz="1800" dirty="0">
              <a:latin typeface="HGPｺﾞｼｯｸM" pitchFamily="50" charset="-128"/>
              <a:ea typeface="HGPｺﾞｼｯｸM" pitchFamily="50" charset="-128"/>
            </a:endParaRPr>
          </a:p>
          <a:p>
            <a:pPr eaLnBrk="1" hangingPunct="1">
              <a:defRPr/>
            </a:pPr>
            <a:r>
              <a:rPr lang="ja-JP" altLang="en-US" sz="1800" dirty="0">
                <a:latin typeface="HGPｺﾞｼｯｸM" pitchFamily="50" charset="-128"/>
                <a:ea typeface="HGPｺﾞｼｯｸM" pitchFamily="50" charset="-128"/>
              </a:rPr>
              <a:t>　経営層、業務部門、運用部門</a:t>
            </a:r>
            <a:r>
              <a:rPr lang="en-US" altLang="ja-JP" sz="1800" dirty="0" err="1">
                <a:latin typeface="HGPｺﾞｼｯｸM" pitchFamily="50" charset="-128"/>
                <a:ea typeface="HGPｺﾞｼｯｸM" pitchFamily="50" charset="-128"/>
              </a:rPr>
              <a:t>etc</a:t>
            </a:r>
            <a:endParaRPr lang="ja-JP" altLang="en-US" sz="1800" dirty="0">
              <a:latin typeface="HGPｺﾞｼｯｸM" pitchFamily="50" charset="-128"/>
              <a:ea typeface="HGPｺﾞｼｯｸM" pitchFamily="50" charset="-128"/>
            </a:endParaRPr>
          </a:p>
        </p:txBody>
      </p:sp>
      <p:sp>
        <p:nvSpPr>
          <p:cNvPr id="106501" name="テキスト ボックス 5"/>
          <p:cNvSpPr txBox="1">
            <a:spLocks noChangeArrowheads="1"/>
          </p:cNvSpPr>
          <p:nvPr/>
        </p:nvSpPr>
        <p:spPr bwMode="auto">
          <a:xfrm>
            <a:off x="762000" y="2386013"/>
            <a:ext cx="7235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 typeface="Wingdings" panose="05000000000000000000" pitchFamily="2" charset="2"/>
              <a:buChar char="Ø"/>
            </a:pPr>
            <a:r>
              <a:rPr lang="ja-JP" altLang="en-US" sz="1800">
                <a:solidFill>
                  <a:schemeClr val="tx2"/>
                </a:solidFill>
                <a:latin typeface="HGPｺﾞｼｯｸM" panose="020B0600000000000000" pitchFamily="50" charset="-128"/>
                <a:ea typeface="HGPｺﾞｼｯｸM" panose="020B0600000000000000" pitchFamily="50" charset="-128"/>
              </a:rPr>
              <a:t>ステークホルダへのヒアリングの一例　・・・５</a:t>
            </a:r>
            <a:r>
              <a:rPr lang="en-US" altLang="ja-JP" sz="1800">
                <a:solidFill>
                  <a:schemeClr val="tx2"/>
                </a:solidFill>
                <a:latin typeface="HGPｺﾞｼｯｸM" panose="020B0600000000000000" pitchFamily="50" charset="-128"/>
                <a:ea typeface="HGPｺﾞｼｯｸM" panose="020B0600000000000000" pitchFamily="50" charset="-128"/>
              </a:rPr>
              <a:t>W</a:t>
            </a:r>
            <a:r>
              <a:rPr lang="ja-JP" altLang="en-US" sz="1800">
                <a:solidFill>
                  <a:schemeClr val="tx2"/>
                </a:solidFill>
                <a:latin typeface="HGPｺﾞｼｯｸM" panose="020B0600000000000000" pitchFamily="50" charset="-128"/>
                <a:ea typeface="HGPｺﾞｼｯｸM" panose="020B0600000000000000" pitchFamily="50" charset="-128"/>
              </a:rPr>
              <a:t>１</a:t>
            </a:r>
            <a:r>
              <a:rPr lang="en-US" altLang="ja-JP" sz="1800">
                <a:solidFill>
                  <a:schemeClr val="tx2"/>
                </a:solidFill>
                <a:latin typeface="HGPｺﾞｼｯｸM" panose="020B0600000000000000" pitchFamily="50" charset="-128"/>
                <a:ea typeface="HGPｺﾞｼｯｸM" panose="020B0600000000000000" pitchFamily="50" charset="-128"/>
              </a:rPr>
              <a:t>H</a:t>
            </a:r>
            <a:r>
              <a:rPr lang="ja-JP" altLang="en-US" sz="1800">
                <a:solidFill>
                  <a:schemeClr val="tx2"/>
                </a:solidFill>
                <a:latin typeface="HGPｺﾞｼｯｸM" panose="020B0600000000000000" pitchFamily="50" charset="-128"/>
                <a:ea typeface="HGPｺﾞｼｯｸM" panose="020B0600000000000000" pitchFamily="50" charset="-128"/>
              </a:rPr>
              <a:t>でヒアリングする方法</a:t>
            </a:r>
          </a:p>
        </p:txBody>
      </p:sp>
      <p:graphicFrame>
        <p:nvGraphicFramePr>
          <p:cNvPr id="7" name="表 6"/>
          <p:cNvGraphicFramePr>
            <a:graphicFrameLocks noGrp="1"/>
          </p:cNvGraphicFramePr>
          <p:nvPr/>
        </p:nvGraphicFramePr>
        <p:xfrm>
          <a:off x="1287463" y="2946400"/>
          <a:ext cx="7572375" cy="2793999"/>
        </p:xfrm>
        <a:graphic>
          <a:graphicData uri="http://schemas.openxmlformats.org/drawingml/2006/table">
            <a:tbl>
              <a:tblPr firstRow="1" bandRow="1">
                <a:tableStyleId>{5C22544A-7EE6-4342-B048-85BDC9FD1C3A}</a:tableStyleId>
              </a:tblPr>
              <a:tblGrid>
                <a:gridCol w="1479487">
                  <a:extLst>
                    <a:ext uri="{9D8B030D-6E8A-4147-A177-3AD203B41FA5}">
                      <a16:colId xmlns:a16="http://schemas.microsoft.com/office/drawing/2014/main" val="20000"/>
                    </a:ext>
                  </a:extLst>
                </a:gridCol>
                <a:gridCol w="6092888">
                  <a:extLst>
                    <a:ext uri="{9D8B030D-6E8A-4147-A177-3AD203B41FA5}">
                      <a16:colId xmlns:a16="http://schemas.microsoft.com/office/drawing/2014/main" val="20001"/>
                    </a:ext>
                  </a:extLst>
                </a:gridCol>
              </a:tblGrid>
              <a:tr h="415479">
                <a:tc>
                  <a:txBody>
                    <a:bodyPr/>
                    <a:lstStyle/>
                    <a:p>
                      <a:endParaRPr kumimoji="1" lang="ja-JP" altLang="en-US" sz="2000" dirty="0">
                        <a:solidFill>
                          <a:schemeClr val="tx1"/>
                        </a:solidFill>
                        <a:latin typeface="HGPｺﾞｼｯｸM" pitchFamily="50" charset="-128"/>
                        <a:ea typeface="HGPｺﾞｼｯｸM" pitchFamily="50" charset="-128"/>
                      </a:endParaRP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2000" dirty="0">
                          <a:solidFill>
                            <a:schemeClr val="tx1"/>
                          </a:solidFill>
                          <a:latin typeface="HGPｺﾞｼｯｸM" pitchFamily="50" charset="-128"/>
                          <a:ea typeface="HGPｺﾞｼｯｸM" pitchFamily="50" charset="-128"/>
                        </a:rPr>
                        <a:t>ヒアリング内容（一例）</a:t>
                      </a: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96420">
                <a:tc>
                  <a:txBody>
                    <a:bodyPr/>
                    <a:lstStyle/>
                    <a:p>
                      <a:r>
                        <a:rPr kumimoji="1" lang="en-US" altLang="ja-JP" sz="2000" dirty="0">
                          <a:solidFill>
                            <a:schemeClr val="tx1"/>
                          </a:solidFill>
                          <a:latin typeface="HGPｺﾞｼｯｸM" pitchFamily="50" charset="-128"/>
                          <a:ea typeface="HGPｺﾞｼｯｸM" pitchFamily="50" charset="-128"/>
                        </a:rPr>
                        <a:t>Who</a:t>
                      </a:r>
                      <a:endParaRPr kumimoji="1" lang="ja-JP" altLang="en-US" sz="2000" dirty="0">
                        <a:solidFill>
                          <a:schemeClr val="tx1"/>
                        </a:solidFill>
                        <a:latin typeface="HGPｺﾞｼｯｸM" pitchFamily="50" charset="-128"/>
                        <a:ea typeface="HGPｺﾞｼｯｸM" pitchFamily="50" charset="-128"/>
                      </a:endParaRP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solidFill>
                            <a:schemeClr val="tx1"/>
                          </a:solidFill>
                          <a:latin typeface="HGPｺﾞｼｯｸM" pitchFamily="50" charset="-128"/>
                          <a:ea typeface="HGPｺﾞｼｯｸM" pitchFamily="50" charset="-128"/>
                        </a:rPr>
                        <a:t>利用者はだれか、システム構築者はだれか</a:t>
                      </a: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96420">
                <a:tc>
                  <a:txBody>
                    <a:bodyPr/>
                    <a:lstStyle/>
                    <a:p>
                      <a:r>
                        <a:rPr kumimoji="1" lang="en-US" altLang="ja-JP" sz="2000" dirty="0">
                          <a:solidFill>
                            <a:schemeClr val="tx1"/>
                          </a:solidFill>
                          <a:latin typeface="HGPｺﾞｼｯｸM" pitchFamily="50" charset="-128"/>
                          <a:ea typeface="HGPｺﾞｼｯｸM" pitchFamily="50" charset="-128"/>
                        </a:rPr>
                        <a:t>Why</a:t>
                      </a:r>
                      <a:endParaRPr kumimoji="1" lang="ja-JP" altLang="en-US" sz="2000" dirty="0">
                        <a:solidFill>
                          <a:schemeClr val="tx1"/>
                        </a:solidFill>
                        <a:latin typeface="HGPｺﾞｼｯｸM" pitchFamily="50" charset="-128"/>
                        <a:ea typeface="HGPｺﾞｼｯｸM" pitchFamily="50" charset="-128"/>
                      </a:endParaRP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solidFill>
                            <a:schemeClr val="tx1"/>
                          </a:solidFill>
                          <a:latin typeface="HGPｺﾞｼｯｸM" pitchFamily="50" charset="-128"/>
                          <a:ea typeface="HGPｺﾞｼｯｸM" pitchFamily="50" charset="-128"/>
                        </a:rPr>
                        <a:t>なぜ情報システムが必要か</a:t>
                      </a: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96420">
                <a:tc>
                  <a:txBody>
                    <a:bodyPr/>
                    <a:lstStyle/>
                    <a:p>
                      <a:r>
                        <a:rPr kumimoji="1" lang="en-US" altLang="ja-JP" sz="2000" dirty="0">
                          <a:solidFill>
                            <a:schemeClr val="tx1"/>
                          </a:solidFill>
                          <a:latin typeface="HGPｺﾞｼｯｸM" pitchFamily="50" charset="-128"/>
                          <a:ea typeface="HGPｺﾞｼｯｸM" pitchFamily="50" charset="-128"/>
                        </a:rPr>
                        <a:t>What</a:t>
                      </a:r>
                      <a:endParaRPr kumimoji="1" lang="ja-JP" altLang="en-US" sz="2000" dirty="0">
                        <a:solidFill>
                          <a:schemeClr val="tx1"/>
                        </a:solidFill>
                        <a:latin typeface="HGPｺﾞｼｯｸM" pitchFamily="50" charset="-128"/>
                        <a:ea typeface="HGPｺﾞｼｯｸM" pitchFamily="50" charset="-128"/>
                      </a:endParaRP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solidFill>
                            <a:schemeClr val="tx1"/>
                          </a:solidFill>
                          <a:latin typeface="HGPｺﾞｼｯｸM" pitchFamily="50" charset="-128"/>
                          <a:ea typeface="HGPｺﾞｼｯｸM" pitchFamily="50" charset="-128"/>
                        </a:rPr>
                        <a:t>目的は何か、入力は何か、出力は何か、環境上の制約は何か</a:t>
                      </a: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96420">
                <a:tc>
                  <a:txBody>
                    <a:bodyPr/>
                    <a:lstStyle/>
                    <a:p>
                      <a:r>
                        <a:rPr kumimoji="1" lang="en-US" altLang="ja-JP" sz="2000" dirty="0">
                          <a:solidFill>
                            <a:schemeClr val="tx1"/>
                          </a:solidFill>
                          <a:latin typeface="HGPｺﾞｼｯｸM" pitchFamily="50" charset="-128"/>
                          <a:ea typeface="HGPｺﾞｼｯｸM" pitchFamily="50" charset="-128"/>
                        </a:rPr>
                        <a:t>How</a:t>
                      </a:r>
                      <a:endParaRPr kumimoji="1" lang="ja-JP" altLang="en-US" sz="2000" dirty="0">
                        <a:solidFill>
                          <a:schemeClr val="tx1"/>
                        </a:solidFill>
                        <a:latin typeface="HGPｺﾞｼｯｸM" pitchFamily="50" charset="-128"/>
                        <a:ea typeface="HGPｺﾞｼｯｸM" pitchFamily="50" charset="-128"/>
                      </a:endParaRP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solidFill>
                            <a:schemeClr val="tx1"/>
                          </a:solidFill>
                          <a:latin typeface="HGPｺﾞｼｯｸM" pitchFamily="50" charset="-128"/>
                          <a:ea typeface="HGPｺﾞｼｯｸM" pitchFamily="50" charset="-128"/>
                        </a:rPr>
                        <a:t>実現手段は、コストは</a:t>
                      </a: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396420">
                <a:tc>
                  <a:txBody>
                    <a:bodyPr/>
                    <a:lstStyle/>
                    <a:p>
                      <a:r>
                        <a:rPr kumimoji="1" lang="en-US" altLang="ja-JP" sz="2000" dirty="0">
                          <a:solidFill>
                            <a:schemeClr val="tx1"/>
                          </a:solidFill>
                          <a:latin typeface="HGPｺﾞｼｯｸM" pitchFamily="50" charset="-128"/>
                          <a:ea typeface="HGPｺﾞｼｯｸM" pitchFamily="50" charset="-128"/>
                        </a:rPr>
                        <a:t>When</a:t>
                      </a:r>
                      <a:endParaRPr kumimoji="1" lang="ja-JP" altLang="en-US" sz="2000" dirty="0">
                        <a:solidFill>
                          <a:schemeClr val="tx1"/>
                        </a:solidFill>
                        <a:latin typeface="HGPｺﾞｼｯｸM" pitchFamily="50" charset="-128"/>
                        <a:ea typeface="HGPｺﾞｼｯｸM" pitchFamily="50" charset="-128"/>
                      </a:endParaRP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solidFill>
                            <a:schemeClr val="tx1"/>
                          </a:solidFill>
                          <a:latin typeface="HGPｺﾞｼｯｸM" pitchFamily="50" charset="-128"/>
                          <a:ea typeface="HGPｺﾞｼｯｸM" pitchFamily="50" charset="-128"/>
                        </a:rPr>
                        <a:t>いつ必要か、マイルストーンはいつか</a:t>
                      </a: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96420">
                <a:tc>
                  <a:txBody>
                    <a:bodyPr/>
                    <a:lstStyle/>
                    <a:p>
                      <a:r>
                        <a:rPr kumimoji="1" lang="en-US" altLang="ja-JP" sz="2000" dirty="0">
                          <a:solidFill>
                            <a:schemeClr val="tx1"/>
                          </a:solidFill>
                          <a:latin typeface="HGPｺﾞｼｯｸM" pitchFamily="50" charset="-128"/>
                          <a:ea typeface="HGPｺﾞｼｯｸM" pitchFamily="50" charset="-128"/>
                        </a:rPr>
                        <a:t>Where</a:t>
                      </a:r>
                      <a:endParaRPr kumimoji="1" lang="ja-JP" altLang="en-US" sz="2000" dirty="0">
                        <a:solidFill>
                          <a:schemeClr val="tx1"/>
                        </a:solidFill>
                        <a:latin typeface="HGPｺﾞｼｯｸM" pitchFamily="50" charset="-128"/>
                        <a:ea typeface="HGPｺﾞｼｯｸM" pitchFamily="50" charset="-128"/>
                      </a:endParaRP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solidFill>
                            <a:schemeClr val="tx1"/>
                          </a:solidFill>
                          <a:latin typeface="HGPｺﾞｼｯｸM" pitchFamily="50" charset="-128"/>
                          <a:ea typeface="HGPｺﾞｼｯｸM" pitchFamily="50" charset="-128"/>
                        </a:rPr>
                        <a:t>どこに必要か</a:t>
                      </a:r>
                    </a:p>
                  </a:txBody>
                  <a:tcPr marL="91444" marR="91444" marT="45741" marB="457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362" name="直線矢印コネクタ 49"/>
          <p:cNvCxnSpPr>
            <a:cxnSpLocks noChangeShapeType="1"/>
          </p:cNvCxnSpPr>
          <p:nvPr/>
        </p:nvCxnSpPr>
        <p:spPr bwMode="auto">
          <a:xfrm flipH="1">
            <a:off x="3205163" y="5700713"/>
            <a:ext cx="2544762" cy="0"/>
          </a:xfrm>
          <a:prstGeom prst="straightConnector1">
            <a:avLst/>
          </a:prstGeom>
          <a:noFill/>
          <a:ln w="50800" algn="ctr">
            <a:solidFill>
              <a:schemeClr val="tx1"/>
            </a:solidFill>
            <a:prstDash val="lgDashDot"/>
            <a:round/>
            <a:headEnd type="triangle" w="med" len="med"/>
            <a:tailEnd type="triangle" w="med" len="med"/>
          </a:ln>
          <a:extLst>
            <a:ext uri="{909E8E84-426E-40DD-AFC4-6F175D3DCCD1}">
              <a14:hiddenFill xmlns:a14="http://schemas.microsoft.com/office/drawing/2010/main">
                <a:noFill/>
              </a14:hiddenFill>
            </a:ext>
          </a:extLst>
        </p:spPr>
      </p:cxnSp>
      <p:cxnSp>
        <p:nvCxnSpPr>
          <p:cNvPr id="15363" name="直線コネクタ 4"/>
          <p:cNvCxnSpPr>
            <a:cxnSpLocks noChangeShapeType="1"/>
          </p:cNvCxnSpPr>
          <p:nvPr/>
        </p:nvCxnSpPr>
        <p:spPr bwMode="auto">
          <a:xfrm>
            <a:off x="3101975" y="830263"/>
            <a:ext cx="0" cy="5248275"/>
          </a:xfrm>
          <a:prstGeom prst="line">
            <a:avLst/>
          </a:prstGeom>
          <a:noFill/>
          <a:ln w="50800" algn="ctr">
            <a:solidFill>
              <a:srgbClr val="7030A0"/>
            </a:solidFill>
            <a:prstDash val="lgDashDot"/>
            <a:round/>
            <a:headEnd/>
            <a:tailEnd/>
          </a:ln>
          <a:extLst>
            <a:ext uri="{909E8E84-426E-40DD-AFC4-6F175D3DCCD1}">
              <a14:hiddenFill xmlns:a14="http://schemas.microsoft.com/office/drawing/2010/main">
                <a:noFill/>
              </a14:hiddenFill>
            </a:ext>
          </a:extLst>
        </p:spPr>
      </p:cxnSp>
      <p:cxnSp>
        <p:nvCxnSpPr>
          <p:cNvPr id="15364" name="直線矢印コネクタ 7"/>
          <p:cNvCxnSpPr>
            <a:cxnSpLocks noChangeShapeType="1"/>
          </p:cNvCxnSpPr>
          <p:nvPr/>
        </p:nvCxnSpPr>
        <p:spPr bwMode="auto">
          <a:xfrm flipH="1">
            <a:off x="161925" y="5713413"/>
            <a:ext cx="2876550" cy="0"/>
          </a:xfrm>
          <a:prstGeom prst="straightConnector1">
            <a:avLst/>
          </a:prstGeom>
          <a:noFill/>
          <a:ln w="50800" algn="ctr">
            <a:solidFill>
              <a:schemeClr val="tx1"/>
            </a:solidFill>
            <a:prstDash val="lgDashDot"/>
            <a:round/>
            <a:headEnd type="triangle" w="med" len="med"/>
            <a:tailEnd type="triangle" w="med" len="med"/>
          </a:ln>
          <a:extLst>
            <a:ext uri="{909E8E84-426E-40DD-AFC4-6F175D3DCCD1}">
              <a14:hiddenFill xmlns:a14="http://schemas.microsoft.com/office/drawing/2010/main">
                <a:noFill/>
              </a14:hiddenFill>
            </a:ext>
          </a:extLst>
        </p:spPr>
      </p:cxnSp>
      <p:sp>
        <p:nvSpPr>
          <p:cNvPr id="2" name="円/楕円 1"/>
          <p:cNvSpPr/>
          <p:nvPr/>
        </p:nvSpPr>
        <p:spPr bwMode="auto">
          <a:xfrm>
            <a:off x="701675" y="1479550"/>
            <a:ext cx="2151063" cy="1447800"/>
          </a:xfrm>
          <a:prstGeom prst="ellipse">
            <a:avLst/>
          </a:prstGeom>
          <a:solidFill>
            <a:schemeClr val="accent2">
              <a:lumMod val="75000"/>
            </a:schemeClr>
          </a:solidFill>
          <a:ln w="38100" cap="flat" cmpd="dbl" algn="ctr">
            <a:solidFill>
              <a:schemeClr val="accent2">
                <a:lumMod val="75000"/>
              </a:schemeClr>
            </a:solidFill>
            <a:prstDash val="solid"/>
            <a:round/>
            <a:headEnd type="none" w="med" len="med"/>
            <a:tailEnd type="none" w="med" len="med"/>
          </a:ln>
          <a:effectLst/>
        </p:spPr>
        <p:txBody>
          <a:bodyPr wrap="none" anchor="ctr"/>
          <a:lstStyle/>
          <a:p>
            <a:pPr algn="ctr" eaLnBrk="1" hangingPunct="1">
              <a:defRPr/>
            </a:pPr>
            <a:endParaRPr lang="ja-JP" altLang="en-US" sz="3200">
              <a:latin typeface="ＭＳ ゴシック" pitchFamily="49" charset="-128"/>
              <a:ea typeface="ＭＳ ゴシック" pitchFamily="49" charset="-128"/>
            </a:endParaRPr>
          </a:p>
        </p:txBody>
      </p:sp>
      <p:sp>
        <p:nvSpPr>
          <p:cNvPr id="3" name="Rectangle 2"/>
          <p:cNvSpPr txBox="1">
            <a:spLocks noChangeArrowheads="1"/>
          </p:cNvSpPr>
          <p:nvPr/>
        </p:nvSpPr>
        <p:spPr bwMode="auto">
          <a:xfrm>
            <a:off x="144463" y="-123825"/>
            <a:ext cx="7970837" cy="954088"/>
          </a:xfrm>
          <a:prstGeom prst="rect">
            <a:avLst/>
          </a:prstGeom>
          <a:noFill/>
          <a:ln>
            <a:noFill/>
          </a:ln>
          <a:extLst/>
        </p:spPr>
        <p:txBody>
          <a:bodyPr anchor="b">
            <a:spAutoFit/>
          </a:bodyPr>
          <a:lstStyle/>
          <a:p>
            <a:pPr>
              <a:defRPr/>
            </a:pPr>
            <a:r>
              <a:rPr lang="en-US" altLang="ja-JP" b="1" kern="0" dirty="0">
                <a:latin typeface="HGPｺﾞｼｯｸM" pitchFamily="50" charset="-128"/>
                <a:ea typeface="HGPｺﾞｼｯｸM" pitchFamily="50" charset="-128"/>
                <a:cs typeface="+mj-cs"/>
              </a:rPr>
              <a:t>1.1</a:t>
            </a:r>
            <a:r>
              <a:rPr lang="ja-JP" altLang="en-US" b="1" kern="0" dirty="0">
                <a:latin typeface="HGPｺﾞｼｯｸM" pitchFamily="50" charset="-128"/>
                <a:ea typeface="HGPｺﾞｼｯｸM" pitchFamily="50" charset="-128"/>
                <a:cs typeface="+mj-cs"/>
              </a:rPr>
              <a:t>要求定義の重要性</a:t>
            </a:r>
            <a:br>
              <a:rPr lang="en-US" altLang="ja-JP" b="1" kern="0" dirty="0">
                <a:latin typeface="HGPｺﾞｼｯｸM" pitchFamily="50" charset="-128"/>
                <a:ea typeface="HGPｺﾞｼｯｸM" pitchFamily="50" charset="-128"/>
                <a:cs typeface="+mj-cs"/>
              </a:rPr>
            </a:br>
            <a:r>
              <a:rPr lang="en-US" altLang="ja-JP" b="1" kern="0" dirty="0">
                <a:latin typeface="HGPｺﾞｼｯｸM" pitchFamily="50" charset="-128"/>
                <a:ea typeface="HGPｺﾞｼｯｸM" pitchFamily="50" charset="-128"/>
                <a:cs typeface="+mj-cs"/>
              </a:rPr>
              <a:t>(1)</a:t>
            </a:r>
            <a:r>
              <a:rPr lang="ja-JP" altLang="en-US" b="1" kern="0" dirty="0">
                <a:latin typeface="HGPｺﾞｼｯｸM" pitchFamily="50" charset="-128"/>
                <a:ea typeface="HGPｺﾞｼｯｸM" pitchFamily="50" charset="-128"/>
                <a:cs typeface="+mj-cs"/>
              </a:rPr>
              <a:t>システム開発における手戻りとコストの関係</a:t>
            </a:r>
          </a:p>
        </p:txBody>
      </p:sp>
      <p:sp>
        <p:nvSpPr>
          <p:cNvPr id="15368" name="Text Box 42"/>
          <p:cNvSpPr txBox="1">
            <a:spLocks noChangeArrowheads="1"/>
          </p:cNvSpPr>
          <p:nvPr/>
        </p:nvSpPr>
        <p:spPr bwMode="gray">
          <a:xfrm>
            <a:off x="466725" y="6122988"/>
            <a:ext cx="84328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47675" indent="-447675">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fontAlgn="ctr" hangingPunct="1">
              <a:spcBef>
                <a:spcPct val="0"/>
              </a:spcBef>
              <a:buClrTx/>
              <a:buFontTx/>
              <a:buNone/>
            </a:pPr>
            <a:r>
              <a:rPr lang="ja-JP" altLang="en-US" sz="1600">
                <a:solidFill>
                  <a:srgbClr val="131A1F"/>
                </a:solidFill>
                <a:latin typeface="HGPｺﾞｼｯｸM" panose="020B0600000000000000" pitchFamily="50" charset="-128"/>
                <a:ea typeface="HGPｺﾞｼｯｸM" panose="020B0600000000000000" pitchFamily="50" charset="-128"/>
              </a:rPr>
              <a:t>出典：</a:t>
            </a:r>
            <a:r>
              <a:rPr lang="en-US" altLang="ja-JP" sz="1600">
                <a:solidFill>
                  <a:srgbClr val="131A1F"/>
                </a:solidFill>
                <a:latin typeface="HGPｺﾞｼｯｸM" panose="020B0600000000000000" pitchFamily="50" charset="-128"/>
                <a:ea typeface="HGPｺﾞｼｯｸM" panose="020B0600000000000000" pitchFamily="50" charset="-128"/>
              </a:rPr>
              <a:t>SEC BOOKS『</a:t>
            </a:r>
            <a:r>
              <a:rPr lang="ja-JP" altLang="en-US" sz="1600">
                <a:solidFill>
                  <a:srgbClr val="131A1F"/>
                </a:solidFill>
                <a:latin typeface="HGPｺﾞｼｯｸM" panose="020B0600000000000000" pitchFamily="50" charset="-128"/>
                <a:ea typeface="HGPｺﾞｼｯｸM" panose="020B0600000000000000" pitchFamily="50" charset="-128"/>
              </a:rPr>
              <a:t>経営者が参画する要求品質の確保</a:t>
            </a:r>
            <a:r>
              <a:rPr lang="en-US" altLang="ja-JP" sz="1600">
                <a:solidFill>
                  <a:srgbClr val="131A1F"/>
                </a:solidFill>
                <a:latin typeface="HGPｺﾞｼｯｸM" panose="020B0600000000000000" pitchFamily="50" charset="-128"/>
                <a:ea typeface="HGPｺﾞｼｯｸM" panose="020B0600000000000000" pitchFamily="50" charset="-128"/>
              </a:rPr>
              <a:t>』</a:t>
            </a:r>
            <a:r>
              <a:rPr lang="ja-JP" altLang="en-US" sz="1600">
                <a:solidFill>
                  <a:srgbClr val="131A1F"/>
                </a:solidFill>
                <a:latin typeface="HGPｺﾞｼｯｸM" panose="020B0600000000000000" pitchFamily="50" charset="-128"/>
                <a:ea typeface="HGPｺﾞｼｯｸM" panose="020B0600000000000000" pitchFamily="50" charset="-128"/>
              </a:rPr>
              <a:t>（</a:t>
            </a:r>
            <a:r>
              <a:rPr lang="en-US" altLang="ja-JP" sz="1600">
                <a:solidFill>
                  <a:srgbClr val="131A1F"/>
                </a:solidFill>
                <a:latin typeface="HGPｺﾞｼｯｸM" panose="020B0600000000000000" pitchFamily="50" charset="-128"/>
                <a:ea typeface="HGPｺﾞｼｯｸM" panose="020B0600000000000000" pitchFamily="50" charset="-128"/>
              </a:rPr>
              <a:t>P26)</a:t>
            </a:r>
            <a:r>
              <a:rPr lang="ja-JP" altLang="en-US" sz="1600">
                <a:solidFill>
                  <a:srgbClr val="131A1F"/>
                </a:solidFill>
                <a:latin typeface="HGPｺﾞｼｯｸM" panose="020B0600000000000000" pitchFamily="50" charset="-128"/>
                <a:ea typeface="HGPｺﾞｼｯｸM" panose="020B0600000000000000" pitchFamily="50" charset="-128"/>
              </a:rPr>
              <a:t>を元に作成　要件は要求に変更</a:t>
            </a:r>
          </a:p>
        </p:txBody>
      </p:sp>
      <p:sp>
        <p:nvSpPr>
          <p:cNvPr id="15369" name="Rectangle 2"/>
          <p:cNvSpPr>
            <a:spLocks noChangeArrowheads="1"/>
          </p:cNvSpPr>
          <p:nvPr/>
        </p:nvSpPr>
        <p:spPr bwMode="auto">
          <a:xfrm>
            <a:off x="6450013" y="1635125"/>
            <a:ext cx="2438400" cy="3395663"/>
          </a:xfrm>
          <a:prstGeom prst="rect">
            <a:avLst/>
          </a:prstGeom>
          <a:solidFill>
            <a:srgbClr val="FFFFCC"/>
          </a:solidFill>
          <a:ln w="28575">
            <a:solidFill>
              <a:srgbClr val="3333CC"/>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endParaRPr lang="ja-JP" altLang="en-US" sz="1800">
              <a:latin typeface="IPAexゴシック" pitchFamily="50" charset="-128"/>
              <a:ea typeface="IPAexゴシック" pitchFamily="50" charset="-128"/>
            </a:endParaRPr>
          </a:p>
        </p:txBody>
      </p:sp>
      <p:sp>
        <p:nvSpPr>
          <p:cNvPr id="15370" name="Line 3"/>
          <p:cNvSpPr>
            <a:spLocks noChangeShapeType="1"/>
          </p:cNvSpPr>
          <p:nvPr/>
        </p:nvSpPr>
        <p:spPr bwMode="auto">
          <a:xfrm flipV="1">
            <a:off x="3132138" y="1635125"/>
            <a:ext cx="2744787" cy="4005263"/>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371" name="Line 4"/>
          <p:cNvSpPr>
            <a:spLocks noChangeShapeType="1"/>
          </p:cNvSpPr>
          <p:nvPr/>
        </p:nvSpPr>
        <p:spPr bwMode="auto">
          <a:xfrm>
            <a:off x="161925" y="1590675"/>
            <a:ext cx="2925763" cy="4049713"/>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372" name="AutoShape 5"/>
          <p:cNvSpPr>
            <a:spLocks noChangeArrowheads="1"/>
          </p:cNvSpPr>
          <p:nvPr/>
        </p:nvSpPr>
        <p:spPr bwMode="auto">
          <a:xfrm rot="18061611" flipV="1">
            <a:off x="2635250" y="2762250"/>
            <a:ext cx="2925763" cy="493713"/>
          </a:xfrm>
          <a:prstGeom prst="rightArrow">
            <a:avLst>
              <a:gd name="adj1" fmla="val 56769"/>
              <a:gd name="adj2" fmla="val 49164"/>
            </a:avLst>
          </a:prstGeom>
          <a:solidFill>
            <a:schemeClr val="bg1"/>
          </a:solidFill>
          <a:ln w="19050" algn="ctr">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endParaRPr lang="ja-JP" altLang="en-US" sz="1800">
              <a:latin typeface="IPAexゴシック" pitchFamily="50" charset="-128"/>
              <a:ea typeface="IPAexゴシック" pitchFamily="50" charset="-128"/>
            </a:endParaRPr>
          </a:p>
        </p:txBody>
      </p:sp>
      <p:sp>
        <p:nvSpPr>
          <p:cNvPr id="15373" name="AutoShape 6"/>
          <p:cNvSpPr>
            <a:spLocks noChangeArrowheads="1"/>
          </p:cNvSpPr>
          <p:nvPr/>
        </p:nvSpPr>
        <p:spPr bwMode="auto">
          <a:xfrm rot="3538389">
            <a:off x="135732" y="2397918"/>
            <a:ext cx="3206750" cy="493713"/>
          </a:xfrm>
          <a:prstGeom prst="rightArrow">
            <a:avLst>
              <a:gd name="adj1" fmla="val 56769"/>
              <a:gd name="adj2" fmla="val 53886"/>
            </a:avLst>
          </a:prstGeom>
          <a:solidFill>
            <a:schemeClr val="bg1"/>
          </a:solidFill>
          <a:ln w="19050" algn="ctr">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endParaRPr lang="ja-JP" altLang="en-US" sz="1800">
              <a:latin typeface="IPAexゴシック" pitchFamily="50" charset="-128"/>
              <a:ea typeface="IPAexゴシック" pitchFamily="50" charset="-128"/>
            </a:endParaRPr>
          </a:p>
        </p:txBody>
      </p:sp>
      <p:sp>
        <p:nvSpPr>
          <p:cNvPr id="15374" name="Text Box 7"/>
          <p:cNvSpPr txBox="1">
            <a:spLocks noChangeArrowheads="1"/>
          </p:cNvSpPr>
          <p:nvPr/>
        </p:nvSpPr>
        <p:spPr bwMode="auto">
          <a:xfrm>
            <a:off x="6084888" y="5529263"/>
            <a:ext cx="2924175" cy="366712"/>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
                <a:srgbClr val="008000"/>
              </a:buClr>
              <a:buFont typeface="Wingdings" panose="05000000000000000000" pitchFamily="2" charset="2"/>
              <a:buNone/>
            </a:pPr>
            <a:r>
              <a:rPr lang="ja-JP" altLang="en-US" sz="1800">
                <a:solidFill>
                  <a:schemeClr val="bg1"/>
                </a:solidFill>
                <a:latin typeface="IPAexゴシック" pitchFamily="50" charset="-128"/>
                <a:ea typeface="IPAexゴシック" pitchFamily="50" charset="-128"/>
              </a:rPr>
              <a:t>発見工程別相対修正コスト</a:t>
            </a:r>
          </a:p>
        </p:txBody>
      </p:sp>
      <p:sp>
        <p:nvSpPr>
          <p:cNvPr id="15375" name="Rectangle 8"/>
          <p:cNvSpPr>
            <a:spLocks noChangeArrowheads="1"/>
          </p:cNvSpPr>
          <p:nvPr/>
        </p:nvSpPr>
        <p:spPr bwMode="auto">
          <a:xfrm>
            <a:off x="6629400" y="4606925"/>
            <a:ext cx="431800" cy="423863"/>
          </a:xfrm>
          <a:prstGeom prst="rect">
            <a:avLst/>
          </a:prstGeom>
          <a:gradFill rotWithShape="1">
            <a:gsLst>
              <a:gs pos="0">
                <a:srgbClr val="00CC00"/>
              </a:gs>
              <a:gs pos="100000">
                <a:srgbClr val="FFFFFF"/>
              </a:gs>
            </a:gsLst>
            <a:lin ang="5400000" scaled="1"/>
          </a:gra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endParaRPr lang="ja-JP" altLang="en-US" sz="1800">
              <a:latin typeface="IPAexゴシック" pitchFamily="50" charset="-128"/>
              <a:ea typeface="IPAexゴシック" pitchFamily="50" charset="-128"/>
            </a:endParaRPr>
          </a:p>
        </p:txBody>
      </p:sp>
      <p:sp>
        <p:nvSpPr>
          <p:cNvPr id="15376" name="Text Box 9"/>
          <p:cNvSpPr txBox="1">
            <a:spLocks noChangeArrowheads="1"/>
          </p:cNvSpPr>
          <p:nvPr/>
        </p:nvSpPr>
        <p:spPr bwMode="auto">
          <a:xfrm>
            <a:off x="6157913" y="5024438"/>
            <a:ext cx="1319212"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r>
              <a:rPr lang="ja-JP" altLang="en-US" sz="1400">
                <a:latin typeface="IPAexゴシック" pitchFamily="50" charset="-128"/>
                <a:ea typeface="IPAexゴシック" pitchFamily="50" charset="-128"/>
              </a:rPr>
              <a:t>ソフトウェア</a:t>
            </a:r>
            <a:br>
              <a:rPr lang="en-US" altLang="ja-JP" sz="1400">
                <a:latin typeface="IPAexゴシック" pitchFamily="50" charset="-128"/>
                <a:ea typeface="IPAexゴシック" pitchFamily="50" charset="-128"/>
              </a:rPr>
            </a:br>
            <a:r>
              <a:rPr lang="ja-JP" altLang="en-US" sz="1400">
                <a:latin typeface="IPAexゴシック" pitchFamily="50" charset="-128"/>
                <a:ea typeface="IPAexゴシック" pitchFamily="50" charset="-128"/>
              </a:rPr>
              <a:t>テスト</a:t>
            </a:r>
          </a:p>
        </p:txBody>
      </p:sp>
      <p:sp>
        <p:nvSpPr>
          <p:cNvPr id="15377" name="Rectangle 10"/>
          <p:cNvSpPr>
            <a:spLocks noChangeArrowheads="1"/>
          </p:cNvSpPr>
          <p:nvPr/>
        </p:nvSpPr>
        <p:spPr bwMode="auto">
          <a:xfrm>
            <a:off x="7510463" y="3421063"/>
            <a:ext cx="431800" cy="1609725"/>
          </a:xfrm>
          <a:prstGeom prst="rect">
            <a:avLst/>
          </a:prstGeom>
          <a:gradFill rotWithShape="1">
            <a:gsLst>
              <a:gs pos="0">
                <a:srgbClr val="3333CC"/>
              </a:gs>
              <a:gs pos="100000">
                <a:srgbClr val="FFFFFF"/>
              </a:gs>
            </a:gsLst>
            <a:lin ang="5400000" scaled="1"/>
          </a:gra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endParaRPr lang="ja-JP" altLang="en-US" sz="1800">
              <a:latin typeface="IPAexゴシック" pitchFamily="50" charset="-128"/>
              <a:ea typeface="IPAexゴシック" pitchFamily="50" charset="-128"/>
            </a:endParaRPr>
          </a:p>
        </p:txBody>
      </p:sp>
      <p:sp>
        <p:nvSpPr>
          <p:cNvPr id="15378" name="Text Box 11"/>
          <p:cNvSpPr txBox="1">
            <a:spLocks noChangeArrowheads="1"/>
          </p:cNvSpPr>
          <p:nvPr/>
        </p:nvSpPr>
        <p:spPr bwMode="auto">
          <a:xfrm>
            <a:off x="7235825" y="5024438"/>
            <a:ext cx="8921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r>
              <a:rPr lang="ja-JP" altLang="en-US" sz="1400">
                <a:latin typeface="IPAexゴシック" pitchFamily="50" charset="-128"/>
                <a:ea typeface="IPAexゴシック" pitchFamily="50" charset="-128"/>
              </a:rPr>
              <a:t>システム</a:t>
            </a:r>
            <a:br>
              <a:rPr lang="en-US" altLang="ja-JP" sz="1400">
                <a:latin typeface="IPAexゴシック" pitchFamily="50" charset="-128"/>
                <a:ea typeface="IPAexゴシック" pitchFamily="50" charset="-128"/>
              </a:rPr>
            </a:br>
            <a:r>
              <a:rPr lang="ja-JP" altLang="en-US" sz="1400">
                <a:latin typeface="IPAexゴシック" pitchFamily="50" charset="-128"/>
                <a:ea typeface="IPAexゴシック" pitchFamily="50" charset="-128"/>
              </a:rPr>
              <a:t>テスト</a:t>
            </a:r>
          </a:p>
        </p:txBody>
      </p:sp>
      <p:sp>
        <p:nvSpPr>
          <p:cNvPr id="15379" name="Rectangle 12"/>
          <p:cNvSpPr>
            <a:spLocks noChangeArrowheads="1"/>
          </p:cNvSpPr>
          <p:nvPr/>
        </p:nvSpPr>
        <p:spPr bwMode="auto">
          <a:xfrm>
            <a:off x="8286750" y="1935163"/>
            <a:ext cx="431800" cy="3095625"/>
          </a:xfrm>
          <a:prstGeom prst="rect">
            <a:avLst/>
          </a:prstGeom>
          <a:gradFill rotWithShape="1">
            <a:gsLst>
              <a:gs pos="0">
                <a:srgbClr val="FF0000"/>
              </a:gs>
              <a:gs pos="100000">
                <a:srgbClr val="FFFFFF"/>
              </a:gs>
            </a:gsLst>
            <a:lin ang="5400000" scaled="1"/>
          </a:gra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endParaRPr lang="ja-JP" altLang="en-US" sz="1800">
              <a:latin typeface="IPAexゴシック" pitchFamily="50" charset="-128"/>
              <a:ea typeface="IPAexゴシック" pitchFamily="50" charset="-128"/>
            </a:endParaRPr>
          </a:p>
        </p:txBody>
      </p:sp>
      <p:sp>
        <p:nvSpPr>
          <p:cNvPr id="15380" name="Text Box 13"/>
          <p:cNvSpPr txBox="1">
            <a:spLocks noChangeArrowheads="1"/>
          </p:cNvSpPr>
          <p:nvPr/>
        </p:nvSpPr>
        <p:spPr bwMode="auto">
          <a:xfrm>
            <a:off x="8191500" y="5024438"/>
            <a:ext cx="701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r>
              <a:rPr lang="ja-JP" altLang="en-US" sz="1400">
                <a:latin typeface="IPAexゴシック" pitchFamily="50" charset="-128"/>
                <a:ea typeface="IPAexゴシック" pitchFamily="50" charset="-128"/>
              </a:rPr>
              <a:t>運用</a:t>
            </a:r>
            <a:br>
              <a:rPr lang="en-US" altLang="ja-JP" sz="1400">
                <a:latin typeface="IPAexゴシック" pitchFamily="50" charset="-128"/>
                <a:ea typeface="IPAexゴシック" pitchFamily="50" charset="-128"/>
              </a:rPr>
            </a:br>
            <a:r>
              <a:rPr lang="ja-JP" altLang="en-US" sz="1400">
                <a:latin typeface="IPAexゴシック" pitchFamily="50" charset="-128"/>
                <a:ea typeface="IPAexゴシック" pitchFamily="50" charset="-128"/>
              </a:rPr>
              <a:t>テスト</a:t>
            </a:r>
          </a:p>
        </p:txBody>
      </p:sp>
      <p:sp>
        <p:nvSpPr>
          <p:cNvPr id="15381" name="Rectangle 14"/>
          <p:cNvSpPr>
            <a:spLocks noChangeArrowheads="1"/>
          </p:cNvSpPr>
          <p:nvPr/>
        </p:nvSpPr>
        <p:spPr bwMode="auto">
          <a:xfrm>
            <a:off x="836613" y="2085975"/>
            <a:ext cx="1574800" cy="585788"/>
          </a:xfrm>
          <a:prstGeom prst="rect">
            <a:avLst/>
          </a:prstGeom>
          <a:solidFill>
            <a:srgbClr val="FFCC99"/>
          </a:solidFill>
          <a:ln w="19050" algn="ctr">
            <a:solidFill>
              <a:schemeClr val="tx1"/>
            </a:solidFill>
            <a:miter lim="800000"/>
            <a:headEnd/>
            <a:tailEnd/>
          </a:ln>
          <a:effectLst>
            <a:outerShdw dist="35921" dir="2700000" algn="ctr" rotWithShape="0">
              <a:schemeClr val="bg2"/>
            </a:outerShdw>
          </a:effec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r>
              <a:rPr lang="ja-JP" altLang="en-US" sz="1800">
                <a:latin typeface="IPAexゴシック" pitchFamily="50" charset="-128"/>
                <a:ea typeface="IPAexゴシック" pitchFamily="50" charset="-128"/>
              </a:rPr>
              <a:t>システム仕様</a:t>
            </a:r>
          </a:p>
        </p:txBody>
      </p:sp>
      <p:sp>
        <p:nvSpPr>
          <p:cNvPr id="15382" name="Rectangle 15"/>
          <p:cNvSpPr>
            <a:spLocks noChangeArrowheads="1"/>
          </p:cNvSpPr>
          <p:nvPr/>
        </p:nvSpPr>
        <p:spPr bwMode="auto">
          <a:xfrm>
            <a:off x="2322513" y="4021138"/>
            <a:ext cx="1528762" cy="585787"/>
          </a:xfrm>
          <a:prstGeom prst="rect">
            <a:avLst/>
          </a:prstGeom>
          <a:solidFill>
            <a:srgbClr val="FFCC99"/>
          </a:solidFill>
          <a:ln w="19050" algn="ctr">
            <a:solidFill>
              <a:schemeClr val="tx1"/>
            </a:solidFill>
            <a:miter lim="800000"/>
            <a:headEnd/>
            <a:tailEnd/>
          </a:ln>
          <a:effectLst>
            <a:outerShdw dist="35921" dir="2700000" algn="ctr" rotWithShape="0">
              <a:schemeClr val="bg2"/>
            </a:outerShdw>
          </a:effec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r>
              <a:rPr lang="ja-JP" altLang="en-US" sz="1800">
                <a:latin typeface="IPAexゴシック" pitchFamily="50" charset="-128"/>
                <a:ea typeface="IPAexゴシック" pitchFamily="50" charset="-128"/>
              </a:rPr>
              <a:t>プログラミング</a:t>
            </a:r>
          </a:p>
        </p:txBody>
      </p:sp>
      <p:sp>
        <p:nvSpPr>
          <p:cNvPr id="15383" name="Rectangle 16"/>
          <p:cNvSpPr>
            <a:spLocks noChangeArrowheads="1"/>
          </p:cNvSpPr>
          <p:nvPr/>
        </p:nvSpPr>
        <p:spPr bwMode="auto">
          <a:xfrm>
            <a:off x="323850" y="1176338"/>
            <a:ext cx="1466850" cy="585787"/>
          </a:xfrm>
          <a:prstGeom prst="rect">
            <a:avLst/>
          </a:prstGeom>
          <a:solidFill>
            <a:srgbClr val="FFCC99"/>
          </a:solidFill>
          <a:ln w="19050" algn="ctr">
            <a:solidFill>
              <a:schemeClr val="tx1"/>
            </a:solidFill>
            <a:miter lim="800000"/>
            <a:headEnd/>
            <a:tailEnd/>
          </a:ln>
          <a:effectLst>
            <a:outerShdw dist="35921" dir="2700000" algn="ctr" rotWithShape="0">
              <a:schemeClr val="bg2"/>
            </a:outerShdw>
          </a:effec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r>
              <a:rPr lang="ja-JP" altLang="en-US" sz="1800">
                <a:latin typeface="IPAexゴシック" pitchFamily="50" charset="-128"/>
                <a:ea typeface="IPAexゴシック" pitchFamily="50" charset="-128"/>
              </a:rPr>
              <a:t>要求定義</a:t>
            </a:r>
          </a:p>
        </p:txBody>
      </p:sp>
      <p:sp>
        <p:nvSpPr>
          <p:cNvPr id="15384" name="Rectangle 17"/>
          <p:cNvSpPr>
            <a:spLocks noChangeArrowheads="1"/>
          </p:cNvSpPr>
          <p:nvPr/>
        </p:nvSpPr>
        <p:spPr bwMode="auto">
          <a:xfrm>
            <a:off x="3708400" y="2112963"/>
            <a:ext cx="1582738" cy="585787"/>
          </a:xfrm>
          <a:prstGeom prst="rect">
            <a:avLst/>
          </a:prstGeom>
          <a:solidFill>
            <a:srgbClr val="FFCC99"/>
          </a:solidFill>
          <a:ln w="19050" algn="ctr">
            <a:solidFill>
              <a:schemeClr val="tx1"/>
            </a:solidFill>
            <a:miter lim="800000"/>
            <a:headEnd/>
            <a:tailEnd/>
          </a:ln>
          <a:effectLst>
            <a:outerShdw dist="35921" dir="2700000" algn="ctr" rotWithShape="0">
              <a:schemeClr val="bg2"/>
            </a:outerShdw>
          </a:effec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lnSpc>
                <a:spcPct val="140000"/>
              </a:lnSpc>
              <a:spcBef>
                <a:spcPct val="30000"/>
              </a:spcBef>
              <a:buClr>
                <a:srgbClr val="008000"/>
              </a:buClr>
              <a:buFont typeface="Wingdings" panose="05000000000000000000" pitchFamily="2" charset="2"/>
              <a:buNone/>
            </a:pPr>
            <a:r>
              <a:rPr lang="ja-JP" altLang="en-US" sz="1800">
                <a:latin typeface="IPAexゴシック" pitchFamily="50" charset="-128"/>
                <a:ea typeface="IPAexゴシック" pitchFamily="50" charset="-128"/>
              </a:rPr>
              <a:t>システムテスト</a:t>
            </a:r>
          </a:p>
        </p:txBody>
      </p:sp>
      <p:sp>
        <p:nvSpPr>
          <p:cNvPr id="15385" name="Rectangle 18"/>
          <p:cNvSpPr>
            <a:spLocks noChangeArrowheads="1"/>
          </p:cNvSpPr>
          <p:nvPr/>
        </p:nvSpPr>
        <p:spPr bwMode="auto">
          <a:xfrm>
            <a:off x="4167188" y="1185863"/>
            <a:ext cx="1557337" cy="585787"/>
          </a:xfrm>
          <a:prstGeom prst="rect">
            <a:avLst/>
          </a:prstGeom>
          <a:solidFill>
            <a:srgbClr val="FFCC99"/>
          </a:solidFill>
          <a:ln w="19050" algn="ctr">
            <a:solidFill>
              <a:schemeClr val="tx1"/>
            </a:solidFill>
            <a:miter lim="800000"/>
            <a:headEnd/>
            <a:tailEnd/>
          </a:ln>
          <a:effectLst>
            <a:outerShdw dist="35921" dir="2700000" algn="ctr" rotWithShape="0">
              <a:schemeClr val="bg2"/>
            </a:outerShdw>
          </a:effec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30000"/>
              </a:spcBef>
              <a:buClr>
                <a:srgbClr val="008000"/>
              </a:buClr>
              <a:buFont typeface="Wingdings" panose="05000000000000000000" pitchFamily="2" charset="2"/>
              <a:buNone/>
            </a:pPr>
            <a:r>
              <a:rPr lang="ja-JP" altLang="en-US" sz="1800">
                <a:latin typeface="IPAexゴシック" pitchFamily="50" charset="-128"/>
                <a:ea typeface="IPAexゴシック" pitchFamily="50" charset="-128"/>
              </a:rPr>
              <a:t>運用テスト</a:t>
            </a:r>
          </a:p>
        </p:txBody>
      </p:sp>
      <p:sp>
        <p:nvSpPr>
          <p:cNvPr id="15386" name="Line 19"/>
          <p:cNvSpPr>
            <a:spLocks noChangeShapeType="1"/>
          </p:cNvSpPr>
          <p:nvPr/>
        </p:nvSpPr>
        <p:spPr bwMode="auto">
          <a:xfrm flipH="1" flipV="1">
            <a:off x="2038350" y="2174875"/>
            <a:ext cx="1709738" cy="0"/>
          </a:xfrm>
          <a:prstGeom prst="line">
            <a:avLst/>
          </a:prstGeom>
          <a:noFill/>
          <a:ln w="57150">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387" name="Line 20"/>
          <p:cNvSpPr>
            <a:spLocks noChangeShapeType="1"/>
          </p:cNvSpPr>
          <p:nvPr/>
        </p:nvSpPr>
        <p:spPr bwMode="auto">
          <a:xfrm>
            <a:off x="2006600" y="2581275"/>
            <a:ext cx="900113" cy="1574800"/>
          </a:xfrm>
          <a:prstGeom prst="line">
            <a:avLst/>
          </a:prstGeom>
          <a:noFill/>
          <a:ln w="5715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388" name="Line 21"/>
          <p:cNvSpPr>
            <a:spLocks noChangeShapeType="1"/>
          </p:cNvSpPr>
          <p:nvPr/>
        </p:nvSpPr>
        <p:spPr bwMode="auto">
          <a:xfrm flipV="1">
            <a:off x="3133725" y="2535238"/>
            <a:ext cx="989013" cy="1574800"/>
          </a:xfrm>
          <a:prstGeom prst="line">
            <a:avLst/>
          </a:prstGeom>
          <a:noFill/>
          <a:ln w="5715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389" name="Line 22"/>
          <p:cNvSpPr>
            <a:spLocks noChangeShapeType="1"/>
          </p:cNvSpPr>
          <p:nvPr/>
        </p:nvSpPr>
        <p:spPr bwMode="auto">
          <a:xfrm flipH="1" flipV="1">
            <a:off x="1447800" y="1319213"/>
            <a:ext cx="2690813" cy="1587"/>
          </a:xfrm>
          <a:prstGeom prst="line">
            <a:avLst/>
          </a:prstGeom>
          <a:noFill/>
          <a:ln w="76200">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390" name="Rectangle 23"/>
          <p:cNvSpPr>
            <a:spLocks noChangeArrowheads="1"/>
          </p:cNvSpPr>
          <p:nvPr/>
        </p:nvSpPr>
        <p:spPr bwMode="auto">
          <a:xfrm>
            <a:off x="1258888" y="3121025"/>
            <a:ext cx="1638300" cy="585788"/>
          </a:xfrm>
          <a:prstGeom prst="rect">
            <a:avLst/>
          </a:prstGeom>
          <a:solidFill>
            <a:srgbClr val="FFCC99"/>
          </a:solidFill>
          <a:ln w="19050" algn="ctr">
            <a:solidFill>
              <a:schemeClr val="tx1"/>
            </a:solidFill>
            <a:miter lim="800000"/>
            <a:headEnd/>
            <a:tailEnd/>
          </a:ln>
          <a:effectLst>
            <a:outerShdw dist="35921" dir="2700000" algn="ctr" rotWithShape="0">
              <a:schemeClr val="bg2"/>
            </a:outerShdw>
          </a:effec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lnSpc>
                <a:spcPct val="70000"/>
              </a:lnSpc>
              <a:spcBef>
                <a:spcPct val="30000"/>
              </a:spcBef>
              <a:buClr>
                <a:srgbClr val="008000"/>
              </a:buClr>
              <a:buFont typeface="Wingdings" panose="05000000000000000000" pitchFamily="2" charset="2"/>
              <a:buNone/>
            </a:pPr>
            <a:r>
              <a:rPr lang="ja-JP" altLang="en-US" sz="1800">
                <a:latin typeface="IPAexゴシック" pitchFamily="50" charset="-128"/>
                <a:ea typeface="IPAexゴシック" pitchFamily="50" charset="-128"/>
              </a:rPr>
              <a:t>ソフトウェア</a:t>
            </a:r>
          </a:p>
          <a:p>
            <a:pPr eaLnBrk="1" hangingPunct="1">
              <a:lnSpc>
                <a:spcPct val="70000"/>
              </a:lnSpc>
              <a:spcBef>
                <a:spcPct val="30000"/>
              </a:spcBef>
              <a:buClr>
                <a:srgbClr val="008000"/>
              </a:buClr>
              <a:buFont typeface="Wingdings" panose="05000000000000000000" pitchFamily="2" charset="2"/>
              <a:buNone/>
            </a:pPr>
            <a:r>
              <a:rPr lang="ja-JP" altLang="en-US" sz="1800">
                <a:latin typeface="IPAexゴシック" pitchFamily="50" charset="-128"/>
                <a:ea typeface="IPAexゴシック" pitchFamily="50" charset="-128"/>
              </a:rPr>
              <a:t>仕様</a:t>
            </a:r>
          </a:p>
        </p:txBody>
      </p:sp>
      <p:sp>
        <p:nvSpPr>
          <p:cNvPr id="15391" name="Rectangle 24"/>
          <p:cNvSpPr>
            <a:spLocks noChangeArrowheads="1"/>
          </p:cNvSpPr>
          <p:nvPr/>
        </p:nvSpPr>
        <p:spPr bwMode="auto">
          <a:xfrm>
            <a:off x="3267075" y="3121025"/>
            <a:ext cx="1592263" cy="585788"/>
          </a:xfrm>
          <a:prstGeom prst="rect">
            <a:avLst/>
          </a:prstGeom>
          <a:solidFill>
            <a:srgbClr val="FFCC99"/>
          </a:solidFill>
          <a:ln w="19050" algn="ctr">
            <a:solidFill>
              <a:schemeClr val="tx1"/>
            </a:solidFill>
            <a:miter lim="800000"/>
            <a:headEnd/>
            <a:tailEnd/>
          </a:ln>
          <a:effectLst>
            <a:outerShdw dist="35921" dir="2700000" algn="ctr" rotWithShape="0">
              <a:schemeClr val="bg2"/>
            </a:outerShdw>
          </a:effectLst>
        </p:spPr>
        <p:txBody>
          <a:bodyPr wrap="none" tIns="82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70000"/>
              </a:lnSpc>
              <a:spcBef>
                <a:spcPct val="30000"/>
              </a:spcBef>
              <a:buClr>
                <a:srgbClr val="008000"/>
              </a:buClr>
              <a:buFont typeface="Wingdings" panose="05000000000000000000" pitchFamily="2" charset="2"/>
              <a:buNone/>
            </a:pPr>
            <a:r>
              <a:rPr lang="ja-JP" altLang="en-US" sz="1800">
                <a:latin typeface="IPAexゴシック" pitchFamily="50" charset="-128"/>
                <a:ea typeface="IPAexゴシック" pitchFamily="50" charset="-128"/>
              </a:rPr>
              <a:t>ソフトウェア</a:t>
            </a:r>
          </a:p>
          <a:p>
            <a:pPr algn="ctr" eaLnBrk="1" hangingPunct="1">
              <a:lnSpc>
                <a:spcPct val="70000"/>
              </a:lnSpc>
              <a:spcBef>
                <a:spcPct val="30000"/>
              </a:spcBef>
              <a:buClr>
                <a:srgbClr val="008000"/>
              </a:buClr>
              <a:buFont typeface="Wingdings" panose="05000000000000000000" pitchFamily="2" charset="2"/>
              <a:buNone/>
            </a:pPr>
            <a:r>
              <a:rPr lang="ja-JP" altLang="en-US" sz="1800">
                <a:latin typeface="IPAexゴシック" pitchFamily="50" charset="-128"/>
                <a:ea typeface="IPAexゴシック" pitchFamily="50" charset="-128"/>
              </a:rPr>
              <a:t>テスト</a:t>
            </a:r>
          </a:p>
        </p:txBody>
      </p:sp>
      <p:sp>
        <p:nvSpPr>
          <p:cNvPr id="15392" name="AutoShape 25"/>
          <p:cNvSpPr>
            <a:spLocks noChangeAspect="1" noChangeArrowheads="1"/>
          </p:cNvSpPr>
          <p:nvPr/>
        </p:nvSpPr>
        <p:spPr bwMode="auto">
          <a:xfrm>
            <a:off x="4151313" y="1150938"/>
            <a:ext cx="273050" cy="273050"/>
          </a:xfrm>
          <a:prstGeom prst="irregularSeal1">
            <a:avLst/>
          </a:prstGeom>
          <a:solidFill>
            <a:srgbClr val="FF0000"/>
          </a:solidFill>
          <a:ln w="9525" algn="ctr">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endParaRPr lang="ja-JP" altLang="en-US" sz="1800">
              <a:latin typeface="IPAexゴシック" pitchFamily="50" charset="-128"/>
              <a:ea typeface="IPAexゴシック" pitchFamily="50" charset="-128"/>
            </a:endParaRPr>
          </a:p>
        </p:txBody>
      </p:sp>
      <p:sp>
        <p:nvSpPr>
          <p:cNvPr id="15393" name="AutoShape 26"/>
          <p:cNvSpPr>
            <a:spLocks noChangeAspect="1" noChangeArrowheads="1"/>
          </p:cNvSpPr>
          <p:nvPr/>
        </p:nvSpPr>
        <p:spPr bwMode="auto">
          <a:xfrm>
            <a:off x="3790950" y="2051050"/>
            <a:ext cx="273050" cy="273050"/>
          </a:xfrm>
          <a:prstGeom prst="irregularSeal1">
            <a:avLst/>
          </a:prstGeom>
          <a:solidFill>
            <a:srgbClr val="3333CC"/>
          </a:solidFill>
          <a:ln w="9525" algn="ctr">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endParaRPr lang="ja-JP" altLang="en-US" sz="1800">
              <a:latin typeface="IPAexゴシック" pitchFamily="50" charset="-128"/>
              <a:ea typeface="IPAexゴシック" pitchFamily="50" charset="-128"/>
            </a:endParaRPr>
          </a:p>
        </p:txBody>
      </p:sp>
      <p:sp>
        <p:nvSpPr>
          <p:cNvPr id="15394" name="Text Box 28"/>
          <p:cNvSpPr txBox="1">
            <a:spLocks noChangeArrowheads="1"/>
          </p:cNvSpPr>
          <p:nvPr/>
        </p:nvSpPr>
        <p:spPr bwMode="auto">
          <a:xfrm>
            <a:off x="5995988" y="3227388"/>
            <a:ext cx="5318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r>
              <a:rPr lang="en-US" altLang="ja-JP" sz="1800">
                <a:latin typeface="IPAexゴシック" pitchFamily="50" charset="-128"/>
                <a:ea typeface="IPAexゴシック" pitchFamily="50" charset="-128"/>
              </a:rPr>
              <a:t>5</a:t>
            </a:r>
            <a:r>
              <a:rPr lang="ja-JP" altLang="en-US" sz="1800">
                <a:latin typeface="IPAexゴシック" pitchFamily="50" charset="-128"/>
                <a:ea typeface="IPAexゴシック" pitchFamily="50" charset="-128"/>
              </a:rPr>
              <a:t>倍</a:t>
            </a:r>
            <a:endParaRPr lang="en-US" altLang="ja-JP" sz="1800">
              <a:latin typeface="IPAexゴシック" pitchFamily="50" charset="-128"/>
              <a:ea typeface="IPAexゴシック" pitchFamily="50" charset="-128"/>
            </a:endParaRPr>
          </a:p>
        </p:txBody>
      </p:sp>
      <p:sp>
        <p:nvSpPr>
          <p:cNvPr id="15395" name="Text Box 29"/>
          <p:cNvSpPr txBox="1">
            <a:spLocks noChangeArrowheads="1"/>
          </p:cNvSpPr>
          <p:nvPr/>
        </p:nvSpPr>
        <p:spPr bwMode="auto">
          <a:xfrm>
            <a:off x="6019800" y="1631950"/>
            <a:ext cx="1223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r>
              <a:rPr lang="en-US" altLang="ja-JP" sz="1800">
                <a:latin typeface="IPAexゴシック" pitchFamily="50" charset="-128"/>
                <a:ea typeface="IPAexゴシック" pitchFamily="50" charset="-128"/>
              </a:rPr>
              <a:t>10</a:t>
            </a:r>
            <a:r>
              <a:rPr lang="ja-JP" altLang="en-US" sz="1800">
                <a:latin typeface="IPAexゴシック" pitchFamily="50" charset="-128"/>
                <a:ea typeface="IPAexゴシック" pitchFamily="50" charset="-128"/>
              </a:rPr>
              <a:t>～</a:t>
            </a:r>
            <a:r>
              <a:rPr lang="en-US" altLang="ja-JP" sz="1800">
                <a:latin typeface="IPAexゴシック" pitchFamily="50" charset="-128"/>
                <a:ea typeface="IPAexゴシック" pitchFamily="50" charset="-128"/>
              </a:rPr>
              <a:t>100</a:t>
            </a:r>
            <a:r>
              <a:rPr lang="ja-JP" altLang="en-US" sz="1800">
                <a:latin typeface="IPAexゴシック" pitchFamily="50" charset="-128"/>
                <a:ea typeface="IPAexゴシック" pitchFamily="50" charset="-128"/>
              </a:rPr>
              <a:t>倍</a:t>
            </a:r>
            <a:endParaRPr lang="en-US" altLang="ja-JP" sz="1800">
              <a:latin typeface="IPAexゴシック" pitchFamily="50" charset="-128"/>
              <a:ea typeface="IPAexゴシック" pitchFamily="50" charset="-128"/>
            </a:endParaRPr>
          </a:p>
        </p:txBody>
      </p:sp>
      <p:sp>
        <p:nvSpPr>
          <p:cNvPr id="15396" name="Line 30"/>
          <p:cNvSpPr>
            <a:spLocks noChangeShapeType="1"/>
          </p:cNvSpPr>
          <p:nvPr/>
        </p:nvSpPr>
        <p:spPr bwMode="auto">
          <a:xfrm>
            <a:off x="6461125" y="3419475"/>
            <a:ext cx="243840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397" name="Line 31"/>
          <p:cNvSpPr>
            <a:spLocks noChangeShapeType="1"/>
          </p:cNvSpPr>
          <p:nvPr/>
        </p:nvSpPr>
        <p:spPr bwMode="auto">
          <a:xfrm>
            <a:off x="6461125" y="1927225"/>
            <a:ext cx="2438400" cy="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398" name="Text Box 32"/>
          <p:cNvSpPr txBox="1">
            <a:spLocks noChangeArrowheads="1"/>
          </p:cNvSpPr>
          <p:nvPr/>
        </p:nvSpPr>
        <p:spPr bwMode="auto">
          <a:xfrm>
            <a:off x="5749925" y="2549525"/>
            <a:ext cx="454025"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
                <a:srgbClr val="008000"/>
              </a:buClr>
              <a:buFont typeface="Wingdings" panose="05000000000000000000" pitchFamily="2" charset="2"/>
              <a:buNone/>
            </a:pPr>
            <a:r>
              <a:rPr lang="ja-JP" altLang="en-US" sz="2000">
                <a:latin typeface="IPAexゴシック" pitchFamily="50" charset="-128"/>
                <a:ea typeface="IPAexゴシック" pitchFamily="50" charset="-128"/>
              </a:rPr>
              <a:t>修　正　コ　ス　ト</a:t>
            </a:r>
          </a:p>
        </p:txBody>
      </p:sp>
      <p:sp>
        <p:nvSpPr>
          <p:cNvPr id="15399" name="Text Box 33"/>
          <p:cNvSpPr txBox="1">
            <a:spLocks noChangeArrowheads="1"/>
          </p:cNvSpPr>
          <p:nvPr/>
        </p:nvSpPr>
        <p:spPr bwMode="auto">
          <a:xfrm>
            <a:off x="4643438" y="5940425"/>
            <a:ext cx="4237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
                <a:srgbClr val="008000"/>
              </a:buClr>
              <a:buFont typeface="Wingdings" panose="05000000000000000000" pitchFamily="2" charset="2"/>
              <a:buNone/>
            </a:pPr>
            <a:r>
              <a:rPr lang="ja-JP" altLang="en-US" sz="1200">
                <a:latin typeface="HGPｺﾞｼｯｸM" panose="020B0600000000000000" pitchFamily="50" charset="-128"/>
                <a:ea typeface="HGPｺﾞｼｯｸM" panose="020B0600000000000000" pitchFamily="50" charset="-128"/>
              </a:rPr>
              <a:t>右の出典：</a:t>
            </a:r>
            <a:r>
              <a:rPr lang="en-US" altLang="ja-JP" sz="1200">
                <a:latin typeface="HGPｺﾞｼｯｸM" panose="020B0600000000000000" pitchFamily="50" charset="-128"/>
                <a:ea typeface="HGPｺﾞｼｯｸM" panose="020B0600000000000000" pitchFamily="50" charset="-128"/>
              </a:rPr>
              <a:t>B.W.Boehm “Soft. Eng.” IEEE Trans. com (Nov ‘76)</a:t>
            </a:r>
          </a:p>
        </p:txBody>
      </p:sp>
      <p:sp>
        <p:nvSpPr>
          <p:cNvPr id="15400" name="Line 19"/>
          <p:cNvSpPr>
            <a:spLocks noChangeShapeType="1"/>
          </p:cNvSpPr>
          <p:nvPr/>
        </p:nvSpPr>
        <p:spPr bwMode="auto">
          <a:xfrm flipH="1" flipV="1">
            <a:off x="2644775" y="3182938"/>
            <a:ext cx="592138" cy="0"/>
          </a:xfrm>
          <a:prstGeom prst="line">
            <a:avLst/>
          </a:prstGeom>
          <a:noFill/>
          <a:ln w="57150">
            <a:solidFill>
              <a:srgbClr val="339966"/>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401" name="AutoShape 26"/>
          <p:cNvSpPr>
            <a:spLocks noChangeAspect="1" noChangeArrowheads="1"/>
          </p:cNvSpPr>
          <p:nvPr/>
        </p:nvSpPr>
        <p:spPr bwMode="auto">
          <a:xfrm>
            <a:off x="3178175" y="3052763"/>
            <a:ext cx="271463" cy="273050"/>
          </a:xfrm>
          <a:prstGeom prst="irregularSeal1">
            <a:avLst/>
          </a:prstGeom>
          <a:solidFill>
            <a:srgbClr val="339966"/>
          </a:solidFill>
          <a:ln w="9525" algn="ctr">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endParaRPr lang="ja-JP" altLang="en-US" sz="1800">
              <a:latin typeface="IPAexゴシック" pitchFamily="50" charset="-128"/>
              <a:ea typeface="IPAexゴシック" pitchFamily="50" charset="-128"/>
            </a:endParaRPr>
          </a:p>
        </p:txBody>
      </p:sp>
      <p:sp>
        <p:nvSpPr>
          <p:cNvPr id="15402" name="Line 20"/>
          <p:cNvSpPr>
            <a:spLocks noChangeShapeType="1"/>
          </p:cNvSpPr>
          <p:nvPr/>
        </p:nvSpPr>
        <p:spPr bwMode="auto">
          <a:xfrm>
            <a:off x="2665413" y="3395663"/>
            <a:ext cx="373062" cy="652462"/>
          </a:xfrm>
          <a:prstGeom prst="line">
            <a:avLst/>
          </a:prstGeom>
          <a:noFill/>
          <a:ln w="57150">
            <a:solidFill>
              <a:srgbClr val="3399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403" name="Line 21"/>
          <p:cNvSpPr>
            <a:spLocks noChangeShapeType="1"/>
          </p:cNvSpPr>
          <p:nvPr/>
        </p:nvSpPr>
        <p:spPr bwMode="auto">
          <a:xfrm flipV="1">
            <a:off x="3068638" y="3367088"/>
            <a:ext cx="388937" cy="631825"/>
          </a:xfrm>
          <a:prstGeom prst="line">
            <a:avLst/>
          </a:prstGeom>
          <a:noFill/>
          <a:ln w="57150">
            <a:solidFill>
              <a:srgbClr val="3399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5404" name="テキスト ボックス 3"/>
          <p:cNvSpPr txBox="1">
            <a:spLocks noChangeArrowheads="1"/>
          </p:cNvSpPr>
          <p:nvPr/>
        </p:nvSpPr>
        <p:spPr bwMode="auto">
          <a:xfrm>
            <a:off x="1447800" y="1736725"/>
            <a:ext cx="1417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800" b="1">
                <a:solidFill>
                  <a:schemeClr val="bg1"/>
                </a:solidFill>
                <a:latin typeface="HGPｺﾞｼｯｸM" panose="020B0600000000000000" pitchFamily="50" charset="-128"/>
                <a:ea typeface="HGPｺﾞｼｯｸM" panose="020B0600000000000000" pitchFamily="50" charset="-128"/>
              </a:rPr>
              <a:t>非機能要求</a:t>
            </a:r>
          </a:p>
        </p:txBody>
      </p:sp>
      <p:sp>
        <p:nvSpPr>
          <p:cNvPr id="15405" name="テキスト ボックス 5"/>
          <p:cNvSpPr txBox="1">
            <a:spLocks noChangeArrowheads="1"/>
          </p:cNvSpPr>
          <p:nvPr/>
        </p:nvSpPr>
        <p:spPr bwMode="auto">
          <a:xfrm>
            <a:off x="633413" y="5322888"/>
            <a:ext cx="1689100" cy="708025"/>
          </a:xfrm>
          <a:prstGeom prst="rect">
            <a:avLst/>
          </a:prstGeom>
          <a:solidFill>
            <a:srgbClr val="FF9900"/>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仕様の定義（設計を含む）</a:t>
            </a:r>
          </a:p>
        </p:txBody>
      </p:sp>
      <p:sp>
        <p:nvSpPr>
          <p:cNvPr id="15406" name="テキスト ボックス 45"/>
          <p:cNvSpPr txBox="1">
            <a:spLocks noChangeArrowheads="1"/>
          </p:cNvSpPr>
          <p:nvPr/>
        </p:nvSpPr>
        <p:spPr bwMode="auto">
          <a:xfrm>
            <a:off x="3697288" y="5492750"/>
            <a:ext cx="1690687" cy="400050"/>
          </a:xfrm>
          <a:prstGeom prst="rect">
            <a:avLst/>
          </a:prstGeom>
          <a:solidFill>
            <a:srgbClr val="FF9900"/>
          </a:solidFill>
          <a:ln w="9525">
            <a:solidFill>
              <a:schemeClr val="tx1"/>
            </a:solidFill>
            <a:miter lim="800000"/>
            <a:headEnd/>
            <a:tailEnd/>
          </a:ln>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テスト・検証</a:t>
            </a:r>
          </a:p>
        </p:txBody>
      </p:sp>
      <p:sp>
        <p:nvSpPr>
          <p:cNvPr id="15407" name="Text Box 28"/>
          <p:cNvSpPr txBox="1">
            <a:spLocks noChangeArrowheads="1"/>
          </p:cNvSpPr>
          <p:nvPr/>
        </p:nvSpPr>
        <p:spPr bwMode="auto">
          <a:xfrm>
            <a:off x="5989638" y="4506913"/>
            <a:ext cx="530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30000"/>
              </a:spcBef>
              <a:buClr>
                <a:srgbClr val="008000"/>
              </a:buClr>
              <a:buFont typeface="Wingdings" panose="05000000000000000000" pitchFamily="2" charset="2"/>
              <a:buNone/>
            </a:pPr>
            <a:r>
              <a:rPr lang="en-US" altLang="ja-JP" sz="1800">
                <a:latin typeface="IPAexゴシック" pitchFamily="50" charset="-128"/>
                <a:ea typeface="IPAexゴシック" pitchFamily="50" charset="-128"/>
              </a:rPr>
              <a:t>1</a:t>
            </a:r>
            <a:r>
              <a:rPr lang="ja-JP" altLang="en-US" sz="1800">
                <a:latin typeface="IPAexゴシック" pitchFamily="50" charset="-128"/>
                <a:ea typeface="IPAexゴシック" pitchFamily="50" charset="-128"/>
              </a:rPr>
              <a:t>倍</a:t>
            </a:r>
            <a:endParaRPr lang="en-US" altLang="ja-JP" sz="1800">
              <a:latin typeface="IPAexゴシック" pitchFamily="50" charset="-128"/>
              <a:ea typeface="IPAexゴシック" pitchFamily="50" charset="-128"/>
            </a:endParaRPr>
          </a:p>
        </p:txBody>
      </p:sp>
      <p:sp>
        <p:nvSpPr>
          <p:cNvPr id="4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5.2</a:t>
            </a:r>
            <a:r>
              <a:rPr lang="ja-JP" altLang="en-US" sz="2800" b="1">
                <a:solidFill>
                  <a:schemeClr val="tx2"/>
                </a:solidFill>
                <a:latin typeface="HGPｺﾞｼｯｸM" panose="020B0600000000000000" pitchFamily="50" charset="-128"/>
                <a:ea typeface="HGPｺﾞｼｯｸM" panose="020B0600000000000000" pitchFamily="50" charset="-128"/>
              </a:rPr>
              <a:t>要求の調整</a:t>
            </a:r>
          </a:p>
        </p:txBody>
      </p:sp>
      <p:sp>
        <p:nvSpPr>
          <p:cNvPr id="108547" name="テキスト ボックス 5"/>
          <p:cNvSpPr txBox="1">
            <a:spLocks noChangeArrowheads="1"/>
          </p:cNvSpPr>
          <p:nvPr/>
        </p:nvSpPr>
        <p:spPr bwMode="auto">
          <a:xfrm>
            <a:off x="539750" y="981075"/>
            <a:ext cx="6426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●要求調整例：バックアップの必要性・頻度・保存期間</a:t>
            </a:r>
          </a:p>
        </p:txBody>
      </p:sp>
      <p:sp>
        <p:nvSpPr>
          <p:cNvPr id="108548" name="テキスト ボックス 8"/>
          <p:cNvSpPr txBox="1">
            <a:spLocks noChangeArrowheads="1"/>
          </p:cNvSpPr>
          <p:nvPr/>
        </p:nvSpPr>
        <p:spPr bwMode="auto">
          <a:xfrm>
            <a:off x="5589588" y="2327275"/>
            <a:ext cx="15382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chemeClr val="tx2"/>
                </a:solidFill>
                <a:latin typeface="HGP創英角ｺﾞｼｯｸUB" panose="020B0900000000000000" pitchFamily="50" charset="-128"/>
                <a:ea typeface="HGP創英角ｺﾞｼｯｸUB" panose="020B0900000000000000" pitchFamily="50" charset="-128"/>
              </a:rPr>
              <a:t>調整後</a:t>
            </a:r>
          </a:p>
        </p:txBody>
      </p:sp>
      <p:sp>
        <p:nvSpPr>
          <p:cNvPr id="108550" name="テキスト ボックス 10"/>
          <p:cNvSpPr txBox="1">
            <a:spLocks noChangeArrowheads="1"/>
          </p:cNvSpPr>
          <p:nvPr/>
        </p:nvSpPr>
        <p:spPr bwMode="auto">
          <a:xfrm>
            <a:off x="4903788" y="6145213"/>
            <a:ext cx="4267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en-US" altLang="ja-JP" sz="1600">
                <a:solidFill>
                  <a:schemeClr val="tx2"/>
                </a:solidFill>
                <a:latin typeface="HGPｺﾞｼｯｸM" panose="020B0600000000000000" pitchFamily="50" charset="-128"/>
                <a:ea typeface="HGPｺﾞｼｯｸM" panose="020B0600000000000000" pitchFamily="50" charset="-128"/>
              </a:rPr>
              <a:t>BCP</a:t>
            </a:r>
            <a:r>
              <a:rPr lang="ja-JP" altLang="en-US" sz="1600">
                <a:solidFill>
                  <a:schemeClr val="tx2"/>
                </a:solidFill>
                <a:latin typeface="HGPｺﾞｼｯｸM" panose="020B0600000000000000" pitchFamily="50" charset="-128"/>
                <a:ea typeface="HGPｺﾞｼｯｸM" panose="020B0600000000000000" pitchFamily="50" charset="-128"/>
              </a:rPr>
              <a:t>：</a:t>
            </a:r>
            <a:r>
              <a:rPr lang="en-US" altLang="ja-JP" sz="1600">
                <a:solidFill>
                  <a:schemeClr val="tx2"/>
                </a:solidFill>
                <a:latin typeface="HGPｺﾞｼｯｸM" panose="020B0600000000000000" pitchFamily="50" charset="-128"/>
                <a:ea typeface="HGPｺﾞｼｯｸM" panose="020B0600000000000000" pitchFamily="50" charset="-128"/>
              </a:rPr>
              <a:t>Business Continuity Plan</a:t>
            </a:r>
            <a:r>
              <a:rPr lang="ja-JP" altLang="en-US" sz="1600">
                <a:solidFill>
                  <a:schemeClr val="tx2"/>
                </a:solidFill>
                <a:latin typeface="HGPｺﾞｼｯｸM" panose="020B0600000000000000" pitchFamily="50" charset="-128"/>
                <a:ea typeface="HGPｺﾞｼｯｸM" panose="020B0600000000000000" pitchFamily="50" charset="-128"/>
              </a:rPr>
              <a:t>（事業継続計画）</a:t>
            </a:r>
          </a:p>
        </p:txBody>
      </p:sp>
      <p:graphicFrame>
        <p:nvGraphicFramePr>
          <p:cNvPr id="12" name="表 11"/>
          <p:cNvGraphicFramePr>
            <a:graphicFrameLocks noGrp="1"/>
          </p:cNvGraphicFramePr>
          <p:nvPr/>
        </p:nvGraphicFramePr>
        <p:xfrm>
          <a:off x="473075" y="1522413"/>
          <a:ext cx="7508875" cy="1830387"/>
        </p:xfrm>
        <a:graphic>
          <a:graphicData uri="http://schemas.openxmlformats.org/drawingml/2006/table">
            <a:tbl>
              <a:tblPr firstRow="1" bandRow="1">
                <a:tableStyleId>{5C22544A-7EE6-4342-B048-85BDC9FD1C3A}</a:tableStyleId>
              </a:tblPr>
              <a:tblGrid>
                <a:gridCol w="3216401">
                  <a:extLst>
                    <a:ext uri="{9D8B030D-6E8A-4147-A177-3AD203B41FA5}">
                      <a16:colId xmlns:a16="http://schemas.microsoft.com/office/drawing/2014/main" val="20000"/>
                    </a:ext>
                  </a:extLst>
                </a:gridCol>
                <a:gridCol w="1789516">
                  <a:extLst>
                    <a:ext uri="{9D8B030D-6E8A-4147-A177-3AD203B41FA5}">
                      <a16:colId xmlns:a16="http://schemas.microsoft.com/office/drawing/2014/main" val="20001"/>
                    </a:ext>
                  </a:extLst>
                </a:gridCol>
                <a:gridCol w="2502958">
                  <a:extLst>
                    <a:ext uri="{9D8B030D-6E8A-4147-A177-3AD203B41FA5}">
                      <a16:colId xmlns:a16="http://schemas.microsoft.com/office/drawing/2014/main" val="20002"/>
                    </a:ext>
                  </a:extLst>
                </a:gridCol>
              </a:tblGrid>
              <a:tr h="447826">
                <a:tc>
                  <a:txBody>
                    <a:bodyPr/>
                    <a:lstStyle/>
                    <a:p>
                      <a:endParaRPr kumimoji="1" lang="ja-JP" altLang="en-US" sz="1800" dirty="0">
                        <a:latin typeface="HGPｺﾞｼｯｸM" pitchFamily="50" charset="-128"/>
                        <a:ea typeface="HGPｺﾞｼｯｸM" pitchFamily="50" charset="-128"/>
                      </a:endParaRP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dirty="0">
                          <a:solidFill>
                            <a:schemeClr val="tx1"/>
                          </a:solidFill>
                          <a:latin typeface="HGPｺﾞｼｯｸM" pitchFamily="50" charset="-128"/>
                          <a:ea typeface="HGPｺﾞｼｯｸM" pitchFamily="50" charset="-128"/>
                        </a:rPr>
                        <a:t>ユーザ見解</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dirty="0">
                          <a:solidFill>
                            <a:schemeClr val="tx1"/>
                          </a:solidFill>
                          <a:latin typeface="HGPｺﾞｼｯｸM" pitchFamily="50" charset="-128"/>
                          <a:ea typeface="HGPｺﾞｼｯｸM" pitchFamily="50" charset="-128"/>
                        </a:rPr>
                        <a:t>ベンダ見解</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40451">
                <a:tc>
                  <a:txBody>
                    <a:bodyPr/>
                    <a:lstStyle/>
                    <a:p>
                      <a:r>
                        <a:rPr kumimoji="1" lang="ja-JP" altLang="en-US" sz="1800" dirty="0">
                          <a:latin typeface="HGPｺﾞｼｯｸM" pitchFamily="50" charset="-128"/>
                          <a:ea typeface="HGPｺﾞｼｯｸM" pitchFamily="50" charset="-128"/>
                        </a:rPr>
                        <a:t>バックアップの必要性</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latin typeface="HGPｺﾞｼｯｸM" pitchFamily="50" charset="-128"/>
                          <a:ea typeface="HGPｺﾞｼｯｸM" pitchFamily="50" charset="-128"/>
                        </a:rPr>
                        <a:t>取るにしても</a:t>
                      </a:r>
                      <a:br>
                        <a:rPr kumimoji="1" lang="en-US" altLang="ja-JP" sz="1800" dirty="0">
                          <a:latin typeface="HGPｺﾞｼｯｸM" pitchFamily="50" charset="-128"/>
                          <a:ea typeface="HGPｺﾞｼｯｸM" pitchFamily="50" charset="-128"/>
                        </a:rPr>
                      </a:br>
                      <a:r>
                        <a:rPr kumimoji="1" lang="ja-JP" altLang="en-US" sz="1800" dirty="0">
                          <a:latin typeface="HGPｺﾞｼｯｸM" pitchFamily="50" charset="-128"/>
                          <a:ea typeface="HGPｺﾞｼｯｸM" pitchFamily="50" charset="-128"/>
                        </a:rPr>
                        <a:t>コストを安価に</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latin typeface="HGPｺﾞｼｯｸM" pitchFamily="50" charset="-128"/>
                          <a:ea typeface="HGPｺﾞｼｯｸM" pitchFamily="50" charset="-128"/>
                        </a:rPr>
                        <a:t>障害時のことを考えると必要</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1055">
                <a:tc>
                  <a:txBody>
                    <a:bodyPr/>
                    <a:lstStyle/>
                    <a:p>
                      <a:r>
                        <a:rPr kumimoji="1" lang="ja-JP" altLang="en-US" sz="1800" dirty="0">
                          <a:latin typeface="HGPｺﾞｼｯｸM" pitchFamily="50" charset="-128"/>
                          <a:ea typeface="HGPｺﾞｼｯｸM" pitchFamily="50" charset="-128"/>
                        </a:rPr>
                        <a:t>バックアップの頻度</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latin typeface="HGPｺﾞｼｯｸM" pitchFamily="50" charset="-128"/>
                          <a:ea typeface="HGPｺﾞｼｯｸM" pitchFamily="50" charset="-128"/>
                        </a:rPr>
                        <a:t>月次で収集</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latin typeface="HGPｺﾞｼｯｸM" pitchFamily="50" charset="-128"/>
                          <a:ea typeface="HGPｺﾞｼｯｸM" pitchFamily="50" charset="-128"/>
                        </a:rPr>
                        <a:t>日次で収集</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71055">
                <a:tc>
                  <a:txBody>
                    <a:bodyPr/>
                    <a:lstStyle/>
                    <a:p>
                      <a:r>
                        <a:rPr kumimoji="1" lang="ja-JP" altLang="en-US" sz="1800" dirty="0">
                          <a:latin typeface="HGPｺﾞｼｯｸM" pitchFamily="50" charset="-128"/>
                          <a:ea typeface="HGPｺﾞｼｯｸM" pitchFamily="50" charset="-128"/>
                        </a:rPr>
                        <a:t>バックアップデータの保存期間</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latin typeface="HGPｺﾞｼｯｸM" pitchFamily="50" charset="-128"/>
                          <a:ea typeface="HGPｺﾞｼｯｸM" pitchFamily="50" charset="-128"/>
                        </a:rPr>
                        <a:t>できるだけ長く</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latin typeface="HGPｺﾞｼｯｸM" pitchFamily="50" charset="-128"/>
                          <a:ea typeface="HGPｺﾞｼｯｸM" pitchFamily="50" charset="-128"/>
                        </a:rPr>
                        <a:t>保管期間は</a:t>
                      </a:r>
                      <a:r>
                        <a:rPr kumimoji="1" lang="en-US" altLang="ja-JP" sz="1800" dirty="0">
                          <a:latin typeface="HGPｺﾞｼｯｸM" pitchFamily="50" charset="-128"/>
                          <a:ea typeface="HGPｺﾞｼｯｸM" pitchFamily="50" charset="-128"/>
                        </a:rPr>
                        <a:t>3</a:t>
                      </a:r>
                      <a:r>
                        <a:rPr kumimoji="1" lang="ja-JP" altLang="en-US" sz="1800" dirty="0">
                          <a:latin typeface="HGPｺﾞｼｯｸM" pitchFamily="50" charset="-128"/>
                          <a:ea typeface="HGPｺﾞｼｯｸM" pitchFamily="50" charset="-128"/>
                        </a:rPr>
                        <a:t>年</a:t>
                      </a:r>
                    </a:p>
                  </a:txBody>
                  <a:tcPr marL="91447" marR="91447" marT="45746" marB="4574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3" name="表 12"/>
          <p:cNvGraphicFramePr>
            <a:graphicFrameLocks noGrp="1"/>
          </p:cNvGraphicFramePr>
          <p:nvPr/>
        </p:nvGraphicFramePr>
        <p:xfrm>
          <a:off x="1403350" y="4624388"/>
          <a:ext cx="5686425" cy="1482724"/>
        </p:xfrm>
        <a:graphic>
          <a:graphicData uri="http://schemas.openxmlformats.org/drawingml/2006/table">
            <a:tbl>
              <a:tblPr firstRow="1" bandRow="1">
                <a:tableStyleId>{5C22544A-7EE6-4342-B048-85BDC9FD1C3A}</a:tableStyleId>
              </a:tblPr>
              <a:tblGrid>
                <a:gridCol w="3152527">
                  <a:extLst>
                    <a:ext uri="{9D8B030D-6E8A-4147-A177-3AD203B41FA5}">
                      <a16:colId xmlns:a16="http://schemas.microsoft.com/office/drawing/2014/main" val="20000"/>
                    </a:ext>
                  </a:extLst>
                </a:gridCol>
                <a:gridCol w="2533898">
                  <a:extLst>
                    <a:ext uri="{9D8B030D-6E8A-4147-A177-3AD203B41FA5}">
                      <a16:colId xmlns:a16="http://schemas.microsoft.com/office/drawing/2014/main" val="20001"/>
                    </a:ext>
                  </a:extLst>
                </a:gridCol>
              </a:tblGrid>
              <a:tr h="370681">
                <a:tc>
                  <a:txBody>
                    <a:bodyPr/>
                    <a:lstStyle/>
                    <a:p>
                      <a:endParaRPr kumimoji="1" lang="ja-JP" altLang="en-US" sz="1800" dirty="0">
                        <a:latin typeface="HGPｺﾞｼｯｸM" pitchFamily="50" charset="-128"/>
                        <a:ea typeface="HGPｺﾞｼｯｸM" pitchFamily="50" charset="-128"/>
                      </a:endParaRPr>
                    </a:p>
                  </a:txBody>
                  <a:tcPr marL="91423" marR="91423" marT="45700" marB="457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dirty="0">
                          <a:solidFill>
                            <a:schemeClr val="tx1"/>
                          </a:solidFill>
                          <a:latin typeface="HGPｺﾞｼｯｸM" pitchFamily="50" charset="-128"/>
                          <a:ea typeface="HGPｺﾞｼｯｸM" pitchFamily="50" charset="-128"/>
                        </a:rPr>
                        <a:t>調整後</a:t>
                      </a:r>
                    </a:p>
                  </a:txBody>
                  <a:tcPr marL="91423" marR="91423" marT="45700" marB="457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681">
                <a:tc>
                  <a:txBody>
                    <a:bodyPr/>
                    <a:lstStyle/>
                    <a:p>
                      <a:r>
                        <a:rPr kumimoji="1" lang="ja-JP" altLang="en-US" sz="1800" dirty="0">
                          <a:latin typeface="HGPｺﾞｼｯｸM" pitchFamily="50" charset="-128"/>
                          <a:ea typeface="HGPｺﾞｼｯｸM" pitchFamily="50" charset="-128"/>
                        </a:rPr>
                        <a:t>バックアップの必要性</a:t>
                      </a:r>
                    </a:p>
                  </a:txBody>
                  <a:tcPr marL="91423" marR="91423" marT="45700" marB="457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latin typeface="HGPｺﾞｼｯｸM" pitchFamily="50" charset="-128"/>
                          <a:ea typeface="HGPｺﾞｼｯｸM" pitchFamily="50" charset="-128"/>
                        </a:rPr>
                        <a:t>バックアップを取る</a:t>
                      </a:r>
                    </a:p>
                  </a:txBody>
                  <a:tcPr marL="91423" marR="91423" marT="45700" marB="457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681">
                <a:tc>
                  <a:txBody>
                    <a:bodyPr/>
                    <a:lstStyle/>
                    <a:p>
                      <a:r>
                        <a:rPr kumimoji="1" lang="ja-JP" altLang="en-US" sz="1800" dirty="0">
                          <a:latin typeface="HGPｺﾞｼｯｸM" pitchFamily="50" charset="-128"/>
                          <a:ea typeface="HGPｺﾞｼｯｸM" pitchFamily="50" charset="-128"/>
                        </a:rPr>
                        <a:t>バックアップの頻度</a:t>
                      </a:r>
                    </a:p>
                  </a:txBody>
                  <a:tcPr marL="91423" marR="91423" marT="45700" marB="457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latin typeface="HGPｺﾞｼｯｸM" pitchFamily="50" charset="-128"/>
                          <a:ea typeface="HGPｺﾞｼｯｸM" pitchFamily="50" charset="-128"/>
                        </a:rPr>
                        <a:t>週次で収集</a:t>
                      </a:r>
                    </a:p>
                  </a:txBody>
                  <a:tcPr marL="91423" marR="91423" marT="45700" marB="457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70681">
                <a:tc>
                  <a:txBody>
                    <a:bodyPr/>
                    <a:lstStyle/>
                    <a:p>
                      <a:r>
                        <a:rPr kumimoji="1" lang="ja-JP" altLang="en-US" sz="1800" dirty="0">
                          <a:latin typeface="HGPｺﾞｼｯｸM" pitchFamily="50" charset="-128"/>
                          <a:ea typeface="HGPｺﾞｼｯｸM" pitchFamily="50" charset="-128"/>
                        </a:rPr>
                        <a:t>バックアップデータの保存期間</a:t>
                      </a:r>
                    </a:p>
                  </a:txBody>
                  <a:tcPr marL="91423" marR="91423" marT="45700" marB="457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800" dirty="0">
                          <a:latin typeface="HGPｺﾞｼｯｸM" pitchFamily="50" charset="-128"/>
                          <a:ea typeface="HGPｺﾞｼｯｸM" pitchFamily="50" charset="-128"/>
                        </a:rPr>
                        <a:t>保管期間は</a:t>
                      </a:r>
                      <a:r>
                        <a:rPr kumimoji="1" lang="en-US" altLang="ja-JP" sz="1800" dirty="0">
                          <a:latin typeface="HGPｺﾞｼｯｸM" pitchFamily="50" charset="-128"/>
                          <a:ea typeface="HGPｺﾞｼｯｸM" pitchFamily="50" charset="-128"/>
                        </a:rPr>
                        <a:t>3</a:t>
                      </a:r>
                      <a:r>
                        <a:rPr kumimoji="1" lang="ja-JP" altLang="en-US" sz="1800" dirty="0">
                          <a:latin typeface="HGPｺﾞｼｯｸM" pitchFamily="50" charset="-128"/>
                          <a:ea typeface="HGPｺﾞｼｯｸM" pitchFamily="50" charset="-128"/>
                        </a:rPr>
                        <a:t>年</a:t>
                      </a:r>
                    </a:p>
                  </a:txBody>
                  <a:tcPr marL="91423" marR="91423" marT="45700" marB="457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08590" name="下矢印 13"/>
          <p:cNvSpPr>
            <a:spLocks noChangeArrowheads="1"/>
          </p:cNvSpPr>
          <p:nvPr/>
        </p:nvSpPr>
        <p:spPr bwMode="auto">
          <a:xfrm>
            <a:off x="2427288" y="3562350"/>
            <a:ext cx="4289425" cy="1009650"/>
          </a:xfrm>
          <a:prstGeom prst="downArrow">
            <a:avLst>
              <a:gd name="adj1" fmla="val 50000"/>
              <a:gd name="adj2" fmla="val 50000"/>
            </a:avLst>
          </a:prstGeom>
          <a:solidFill>
            <a:srgbClr val="FFFF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108591" name="テキスト ボックス 14"/>
          <p:cNvSpPr txBox="1">
            <a:spLocks noChangeArrowheads="1"/>
          </p:cNvSpPr>
          <p:nvPr/>
        </p:nvSpPr>
        <p:spPr bwMode="auto">
          <a:xfrm>
            <a:off x="3105150" y="3546475"/>
            <a:ext cx="30273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a:solidFill>
                  <a:schemeClr val="tx2"/>
                </a:solidFill>
                <a:latin typeface="HGPｺﾞｼｯｸM" panose="020B0600000000000000" pitchFamily="50" charset="-128"/>
                <a:ea typeface="HGPｺﾞｼｯｸM" panose="020B0600000000000000" pitchFamily="50" charset="-128"/>
              </a:rPr>
              <a:t>BCP</a:t>
            </a:r>
            <a:r>
              <a:rPr lang="ja-JP" altLang="en-US">
                <a:solidFill>
                  <a:schemeClr val="tx2"/>
                </a:solidFill>
                <a:latin typeface="HGPｺﾞｼｯｸM" panose="020B0600000000000000" pitchFamily="50" charset="-128"/>
                <a:ea typeface="HGPｺﾞｼｯｸM" panose="020B0600000000000000" pitchFamily="50" charset="-128"/>
              </a:rPr>
              <a:t>に鑑み</a:t>
            </a:r>
            <a:br>
              <a:rPr lang="en-US" altLang="ja-JP">
                <a:solidFill>
                  <a:schemeClr val="tx2"/>
                </a:solidFill>
                <a:latin typeface="HGPｺﾞｼｯｸM" panose="020B0600000000000000" pitchFamily="50" charset="-128"/>
                <a:ea typeface="HGPｺﾞｼｯｸM" panose="020B0600000000000000" pitchFamily="50" charset="-128"/>
              </a:rPr>
            </a:br>
            <a:r>
              <a:rPr lang="ja-JP" altLang="en-US">
                <a:solidFill>
                  <a:schemeClr val="tx2"/>
                </a:solidFill>
                <a:latin typeface="HGPｺﾞｼｯｸM" panose="020B0600000000000000" pitchFamily="50" charset="-128"/>
                <a:ea typeface="HGPｺﾞｼｯｸM" panose="020B0600000000000000" pitchFamily="50" charset="-128"/>
              </a:rPr>
              <a:t>以下の通り調整</a:t>
            </a:r>
          </a:p>
        </p:txBody>
      </p:sp>
      <p:sp>
        <p:nvSpPr>
          <p:cNvPr id="11"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5.3</a:t>
            </a:r>
            <a:r>
              <a:rPr lang="ja-JP" altLang="en-US" sz="2800" b="1">
                <a:solidFill>
                  <a:schemeClr val="tx2"/>
                </a:solidFill>
                <a:latin typeface="HGPｺﾞｼｯｸM" panose="020B0600000000000000" pitchFamily="50" charset="-128"/>
                <a:ea typeface="HGPｺﾞｼｯｸM" panose="020B0600000000000000" pitchFamily="50" charset="-128"/>
              </a:rPr>
              <a:t>非機能要求とコスト等のトレードオフ</a:t>
            </a:r>
          </a:p>
        </p:txBody>
      </p:sp>
      <p:sp>
        <p:nvSpPr>
          <p:cNvPr id="110595" name="テキスト ボックス 2"/>
          <p:cNvSpPr txBox="1">
            <a:spLocks noChangeArrowheads="1"/>
          </p:cNvSpPr>
          <p:nvPr/>
        </p:nvSpPr>
        <p:spPr bwMode="auto">
          <a:xfrm>
            <a:off x="539750" y="981075"/>
            <a:ext cx="5962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●非機能要求とコスト・リスクの関係</a:t>
            </a:r>
          </a:p>
        </p:txBody>
      </p:sp>
      <p:graphicFrame>
        <p:nvGraphicFramePr>
          <p:cNvPr id="8" name="表 7"/>
          <p:cNvGraphicFramePr>
            <a:graphicFrameLocks noGrp="1"/>
          </p:cNvGraphicFramePr>
          <p:nvPr/>
        </p:nvGraphicFramePr>
        <p:xfrm>
          <a:off x="962025" y="2439988"/>
          <a:ext cx="7126288" cy="2797178"/>
        </p:xfrm>
        <a:graphic>
          <a:graphicData uri="http://schemas.openxmlformats.org/drawingml/2006/table">
            <a:tbl>
              <a:tblPr firstRow="1" bandRow="1">
                <a:tableStyleId>{5C22544A-7EE6-4342-B048-85BDC9FD1C3A}</a:tableStyleId>
              </a:tblPr>
              <a:tblGrid>
                <a:gridCol w="1461801">
                  <a:extLst>
                    <a:ext uri="{9D8B030D-6E8A-4147-A177-3AD203B41FA5}">
                      <a16:colId xmlns:a16="http://schemas.microsoft.com/office/drawing/2014/main" val="20000"/>
                    </a:ext>
                  </a:extLst>
                </a:gridCol>
                <a:gridCol w="1461803">
                  <a:extLst>
                    <a:ext uri="{9D8B030D-6E8A-4147-A177-3AD203B41FA5}">
                      <a16:colId xmlns:a16="http://schemas.microsoft.com/office/drawing/2014/main" val="20001"/>
                    </a:ext>
                  </a:extLst>
                </a:gridCol>
                <a:gridCol w="664456">
                  <a:extLst>
                    <a:ext uri="{9D8B030D-6E8A-4147-A177-3AD203B41FA5}">
                      <a16:colId xmlns:a16="http://schemas.microsoft.com/office/drawing/2014/main" val="20002"/>
                    </a:ext>
                  </a:extLst>
                </a:gridCol>
                <a:gridCol w="1312300">
                  <a:extLst>
                    <a:ext uri="{9D8B030D-6E8A-4147-A177-3AD203B41FA5}">
                      <a16:colId xmlns:a16="http://schemas.microsoft.com/office/drawing/2014/main" val="20003"/>
                    </a:ext>
                  </a:extLst>
                </a:gridCol>
                <a:gridCol w="680847">
                  <a:extLst>
                    <a:ext uri="{9D8B030D-6E8A-4147-A177-3AD203B41FA5}">
                      <a16:colId xmlns:a16="http://schemas.microsoft.com/office/drawing/2014/main" val="20004"/>
                    </a:ext>
                  </a:extLst>
                </a:gridCol>
                <a:gridCol w="880624">
                  <a:extLst>
                    <a:ext uri="{9D8B030D-6E8A-4147-A177-3AD203B41FA5}">
                      <a16:colId xmlns:a16="http://schemas.microsoft.com/office/drawing/2014/main" val="20005"/>
                    </a:ext>
                  </a:extLst>
                </a:gridCol>
                <a:gridCol w="664457">
                  <a:extLst>
                    <a:ext uri="{9D8B030D-6E8A-4147-A177-3AD203B41FA5}">
                      <a16:colId xmlns:a16="http://schemas.microsoft.com/office/drawing/2014/main" val="20006"/>
                    </a:ext>
                  </a:extLst>
                </a:gridCol>
              </a:tblGrid>
              <a:tr h="396214">
                <a:tc>
                  <a:txBody>
                    <a:bodyPr/>
                    <a:lstStyle/>
                    <a:p>
                      <a:endParaRPr kumimoji="1" lang="ja-JP" altLang="en-US" sz="2000" b="1" dirty="0">
                        <a:latin typeface="HGPｺﾞｼｯｸM" pitchFamily="50" charset="-128"/>
                        <a:ea typeface="HGPｺﾞｼｯｸM" pitchFamily="50" charset="-128"/>
                      </a:endParaRP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kumimoji="1" lang="ja-JP" altLang="en-US" sz="2000" b="1" dirty="0">
                          <a:solidFill>
                            <a:schemeClr val="tx1"/>
                          </a:solidFill>
                          <a:latin typeface="HGPｺﾞｼｯｸM" pitchFamily="50" charset="-128"/>
                          <a:ea typeface="HGPｺﾞｼｯｸM" pitchFamily="50" charset="-128"/>
                        </a:rPr>
                        <a:t>レベル</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1" dirty="0">
                        <a:solidFill>
                          <a:schemeClr val="tx1"/>
                        </a:solidFill>
                        <a:latin typeface="HGPｺﾞｼｯｸM" pitchFamily="50" charset="-128"/>
                        <a:ea typeface="HGPｺﾞｼｯｸM" pitchFamily="50" charset="-128"/>
                      </a:endParaRPr>
                    </a:p>
                  </a:txBody>
                  <a:tcPr marL="91429" marR="91429"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solidFill>
                            <a:schemeClr val="tx1"/>
                          </a:solidFill>
                          <a:latin typeface="HGPｺﾞｼｯｸM" pitchFamily="50" charset="-128"/>
                          <a:ea typeface="HGPｺﾞｼｯｸM" pitchFamily="50" charset="-128"/>
                        </a:rPr>
                        <a:t>導入コスト</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1" dirty="0">
                        <a:solidFill>
                          <a:schemeClr val="tx1"/>
                        </a:solidFill>
                        <a:latin typeface="HGPｺﾞｼｯｸM" pitchFamily="50" charset="-128"/>
                        <a:ea typeface="HGPｺﾞｼｯｸM" pitchFamily="50" charset="-128"/>
                      </a:endParaRPr>
                    </a:p>
                  </a:txBody>
                  <a:tcPr marL="91429" marR="91429"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solidFill>
                            <a:schemeClr val="tx1"/>
                          </a:solidFill>
                          <a:latin typeface="HGPｺﾞｼｯｸM" pitchFamily="50" charset="-128"/>
                          <a:ea typeface="HGPｺﾞｼｯｸM" pitchFamily="50" charset="-128"/>
                        </a:rPr>
                        <a:t>リスク</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1" dirty="0">
                        <a:solidFill>
                          <a:schemeClr val="tx1"/>
                        </a:solidFill>
                        <a:latin typeface="HGPｺﾞｼｯｸM" pitchFamily="50" charset="-128"/>
                        <a:ea typeface="HGPｺﾞｼｯｸM" pitchFamily="50" charset="-128"/>
                      </a:endParaRPr>
                    </a:p>
                  </a:txBody>
                  <a:tcPr marL="91429" marR="91429"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96214">
                <a:tc rowSpan="3">
                  <a:txBody>
                    <a:bodyPr/>
                    <a:lstStyle/>
                    <a:p>
                      <a:r>
                        <a:rPr kumimoji="1" lang="ja-JP" altLang="en-US" sz="2000" b="1" dirty="0">
                          <a:latin typeface="HGPｺﾞｼｯｸM" pitchFamily="50" charset="-128"/>
                          <a:ea typeface="HGPｺﾞｼｯｸM" pitchFamily="50" charset="-128"/>
                        </a:rPr>
                        <a:t>バックアップ保管期間</a:t>
                      </a:r>
                      <a:endParaRPr kumimoji="1" lang="en-US" altLang="ja-JP" sz="2000" b="1" dirty="0">
                        <a:latin typeface="HGPｺﾞｼｯｸM" pitchFamily="50" charset="-128"/>
                        <a:ea typeface="HGPｺﾞｼｯｸM" pitchFamily="50" charset="-128"/>
                      </a:endParaRPr>
                    </a:p>
                  </a:txBody>
                  <a:tcPr marL="91433" marR="91433" marT="45707" marB="4570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長期間</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大</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大コスト</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大</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低</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小</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96214">
                <a:tc vMerge="1">
                  <a:txBody>
                    <a:bodyPr/>
                    <a:lstStyle/>
                    <a:p>
                      <a:endParaRPr kumimoji="1" lang="en-US" altLang="ja-JP"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短期間</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2000" b="1" dirty="0">
                        <a:latin typeface="HGPｺﾞｼｯｸM" pitchFamily="50" charset="-128"/>
                        <a:ea typeface="HGPｺﾞｼｯｸM" pitchFamily="50" charset="-128"/>
                      </a:endParaRP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小コスト</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2000" b="1" dirty="0">
                        <a:latin typeface="HGPｺﾞｼｯｸM" pitchFamily="50" charset="-128"/>
                        <a:ea typeface="HGPｺﾞｼｯｸM" pitchFamily="50" charset="-128"/>
                      </a:endParaRP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中</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2000" b="1" dirty="0">
                        <a:latin typeface="HGPｺﾞｼｯｸM" pitchFamily="50" charset="-128"/>
                        <a:ea typeface="HGPｺﾞｼｯｸM" pitchFamily="50" charset="-128"/>
                      </a:endParaRP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96214">
                <a:tc vMerge="1">
                  <a:txBody>
                    <a:bodyPr/>
                    <a:lstStyle/>
                    <a:p>
                      <a:endParaRPr kumimoji="1" lang="en-US" altLang="ja-JP" sz="2000" b="1" dirty="0">
                        <a:latin typeface="HGPｺﾞｼｯｸM" pitchFamily="50" charset="-128"/>
                        <a:ea typeface="HGPｺﾞｼｯｸM"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保存せず</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小</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コスト＝０</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小</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高</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大</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96214">
                <a:tc rowSpan="3">
                  <a:txBody>
                    <a:bodyPr/>
                    <a:lstStyle/>
                    <a:p>
                      <a:r>
                        <a:rPr kumimoji="1" lang="ja-JP" altLang="en-US" sz="2000" b="1" dirty="0">
                          <a:latin typeface="HGPｺﾞｼｯｸM" pitchFamily="50" charset="-128"/>
                          <a:ea typeface="HGPｺﾞｼｯｸM" pitchFamily="50" charset="-128"/>
                        </a:rPr>
                        <a:t>バックアップ取得間隔</a:t>
                      </a:r>
                    </a:p>
                  </a:txBody>
                  <a:tcPr marL="91433" marR="91433" marT="45707" marB="4570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短周期</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大</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大コスト</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大</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低</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小</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396214">
                <a:tc vMerge="1">
                  <a:txBody>
                    <a:bodyPr/>
                    <a:lstStyle/>
                    <a:p>
                      <a:endParaRPr kumimoji="1" lang="ja-JP" altLang="en-US" dirty="0"/>
                    </a:p>
                  </a:txBody>
                  <a:tcPr/>
                </a:tc>
                <a:tc>
                  <a:txBody>
                    <a:bodyPr/>
                    <a:lstStyle/>
                    <a:p>
                      <a:pPr algn="ctr"/>
                      <a:r>
                        <a:rPr kumimoji="1" lang="ja-JP" altLang="en-US" sz="2000" b="1" dirty="0">
                          <a:latin typeface="HGPｺﾞｼｯｸM" pitchFamily="50" charset="-128"/>
                          <a:ea typeface="HGPｺﾞｼｯｸM" pitchFamily="50" charset="-128"/>
                        </a:rPr>
                        <a:t>長周期</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1" dirty="0">
                        <a:latin typeface="HGPｺﾞｼｯｸM" pitchFamily="50" charset="-128"/>
                        <a:ea typeface="HGPｺﾞｼｯｸM" pitchFamily="50" charset="-128"/>
                      </a:endParaRP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小コスト</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1" dirty="0">
                        <a:latin typeface="HGPｺﾞｼｯｸM" pitchFamily="50" charset="-128"/>
                        <a:ea typeface="HGPｺﾞｼｯｸM" pitchFamily="50" charset="-128"/>
                      </a:endParaRP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中</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1" dirty="0">
                        <a:latin typeface="HGPｺﾞｼｯｸM" pitchFamily="50" charset="-128"/>
                        <a:ea typeface="HGPｺﾞｼｯｸM" pitchFamily="50" charset="-128"/>
                      </a:endParaRP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19894">
                <a:tc vMerge="1">
                  <a:txBody>
                    <a:bodyPr/>
                    <a:lstStyle/>
                    <a:p>
                      <a:endParaRPr kumimoji="1" lang="ja-JP" altLang="en-US" sz="2000" b="1" dirty="0">
                        <a:latin typeface="HGPｺﾞｼｯｸM" pitchFamily="50" charset="-128"/>
                        <a:ea typeface="HGPｺﾞｼｯｸM"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b="1" dirty="0">
                          <a:latin typeface="HGPｺﾞｼｯｸM" pitchFamily="50" charset="-128"/>
                          <a:ea typeface="HGPｺﾞｼｯｸM" pitchFamily="50" charset="-128"/>
                        </a:rPr>
                        <a:t>取得せず</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小</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コスト＝０</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小</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高</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dirty="0">
                          <a:latin typeface="HGPｺﾞｼｯｸM" pitchFamily="50" charset="-128"/>
                          <a:ea typeface="HGPｺﾞｼｯｸM" pitchFamily="50" charset="-128"/>
                        </a:rPr>
                        <a:t>大</a:t>
                      </a:r>
                    </a:p>
                  </a:txBody>
                  <a:tcPr marL="91433" marR="91433" marT="45707" marB="4570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10656" name="テキスト ボックス 3"/>
          <p:cNvSpPr txBox="1">
            <a:spLocks noChangeArrowheads="1"/>
          </p:cNvSpPr>
          <p:nvPr/>
        </p:nvSpPr>
        <p:spPr bwMode="auto">
          <a:xfrm>
            <a:off x="1074738" y="2017713"/>
            <a:ext cx="39909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例：データのバックアップ</a:t>
            </a:r>
          </a:p>
        </p:txBody>
      </p:sp>
      <p:sp>
        <p:nvSpPr>
          <p:cNvPr id="110657" name="テキスト ボックス 6"/>
          <p:cNvSpPr txBox="1">
            <a:spLocks noChangeArrowheads="1"/>
          </p:cNvSpPr>
          <p:nvPr/>
        </p:nvSpPr>
        <p:spPr bwMode="auto">
          <a:xfrm>
            <a:off x="539750" y="5365750"/>
            <a:ext cx="82169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・バックアップの保存期間が短期間の場合、アーカイブの用途に使えない、社内規程違反、法律　</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　違反になるリスクがる</a:t>
            </a:r>
            <a:endParaRPr lang="en-US" altLang="ja-JP" sz="16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・データ破壊が起きた時にバックアップを取得していないとシステムを復旧できないリスクがある</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・バックアップ取得間隔が長いとシステム復旧時に古いデータに戻る可能性が高くなるリスクがある</a:t>
            </a:r>
          </a:p>
        </p:txBody>
      </p:sp>
      <p:sp>
        <p:nvSpPr>
          <p:cNvPr id="110658" name="テキスト ボックス 1"/>
          <p:cNvSpPr txBox="1">
            <a:spLocks noChangeArrowheads="1"/>
          </p:cNvSpPr>
          <p:nvPr/>
        </p:nvSpPr>
        <p:spPr bwMode="auto">
          <a:xfrm>
            <a:off x="776288" y="1381125"/>
            <a:ext cx="77343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一般的に非機能要求のレベルを大きくすると、導入コストは大きくなりリスクは小さくなります。</a:t>
            </a:r>
          </a:p>
        </p:txBody>
      </p:sp>
      <p:cxnSp>
        <p:nvCxnSpPr>
          <p:cNvPr id="110659" name="直線矢印コネクタ 9"/>
          <p:cNvCxnSpPr>
            <a:cxnSpLocks noChangeShapeType="1"/>
          </p:cNvCxnSpPr>
          <p:nvPr/>
        </p:nvCxnSpPr>
        <p:spPr bwMode="auto">
          <a:xfrm flipV="1">
            <a:off x="4210050" y="3232150"/>
            <a:ext cx="0" cy="377825"/>
          </a:xfrm>
          <a:prstGeom prst="straightConnector1">
            <a:avLst/>
          </a:prstGeom>
          <a:noFill/>
          <a:ln w="444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10660" name="直線矢印コネクタ 10"/>
          <p:cNvCxnSpPr>
            <a:cxnSpLocks noChangeShapeType="1"/>
          </p:cNvCxnSpPr>
          <p:nvPr/>
        </p:nvCxnSpPr>
        <p:spPr bwMode="auto">
          <a:xfrm flipV="1">
            <a:off x="4210050" y="4414838"/>
            <a:ext cx="0" cy="377825"/>
          </a:xfrm>
          <a:prstGeom prst="straightConnector1">
            <a:avLst/>
          </a:prstGeom>
          <a:noFill/>
          <a:ln w="444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10661" name="直線矢印コネクタ 11"/>
          <p:cNvCxnSpPr>
            <a:cxnSpLocks noChangeShapeType="1"/>
          </p:cNvCxnSpPr>
          <p:nvPr/>
        </p:nvCxnSpPr>
        <p:spPr bwMode="auto">
          <a:xfrm flipV="1">
            <a:off x="6211888" y="3263900"/>
            <a:ext cx="0" cy="377825"/>
          </a:xfrm>
          <a:prstGeom prst="straightConnector1">
            <a:avLst/>
          </a:prstGeom>
          <a:noFill/>
          <a:ln w="444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10662" name="直線矢印コネクタ 12"/>
          <p:cNvCxnSpPr>
            <a:cxnSpLocks noChangeShapeType="1"/>
          </p:cNvCxnSpPr>
          <p:nvPr/>
        </p:nvCxnSpPr>
        <p:spPr bwMode="auto">
          <a:xfrm flipV="1">
            <a:off x="6211888" y="4446588"/>
            <a:ext cx="0" cy="377825"/>
          </a:xfrm>
          <a:prstGeom prst="straightConnector1">
            <a:avLst/>
          </a:prstGeom>
          <a:noFill/>
          <a:ln w="444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10663" name="直線矢印コネクタ 13"/>
          <p:cNvCxnSpPr>
            <a:cxnSpLocks noChangeShapeType="1"/>
          </p:cNvCxnSpPr>
          <p:nvPr/>
        </p:nvCxnSpPr>
        <p:spPr bwMode="auto">
          <a:xfrm flipV="1">
            <a:off x="7756525" y="3279775"/>
            <a:ext cx="0" cy="377825"/>
          </a:xfrm>
          <a:prstGeom prst="straightConnector1">
            <a:avLst/>
          </a:prstGeom>
          <a:noFill/>
          <a:ln w="44450" algn="ctr">
            <a:solidFill>
              <a:schemeClr val="tx1"/>
            </a:solidFill>
            <a:round/>
            <a:headEnd type="triangle" w="med" len="med"/>
            <a:tailEnd/>
          </a:ln>
          <a:extLst>
            <a:ext uri="{909E8E84-426E-40DD-AFC4-6F175D3DCCD1}">
              <a14:hiddenFill xmlns:a14="http://schemas.microsoft.com/office/drawing/2010/main">
                <a:noFill/>
              </a14:hiddenFill>
            </a:ext>
          </a:extLst>
        </p:spPr>
      </p:cxnSp>
      <p:cxnSp>
        <p:nvCxnSpPr>
          <p:cNvPr id="110664" name="直線矢印コネクタ 14"/>
          <p:cNvCxnSpPr>
            <a:cxnSpLocks noChangeShapeType="1"/>
          </p:cNvCxnSpPr>
          <p:nvPr/>
        </p:nvCxnSpPr>
        <p:spPr bwMode="auto">
          <a:xfrm flipV="1">
            <a:off x="7756525" y="4460875"/>
            <a:ext cx="0" cy="379413"/>
          </a:xfrm>
          <a:prstGeom prst="straightConnector1">
            <a:avLst/>
          </a:prstGeom>
          <a:noFill/>
          <a:ln w="44450" algn="ctr">
            <a:solidFill>
              <a:schemeClr val="tx1"/>
            </a:solidFill>
            <a:round/>
            <a:headEnd type="triangle" w="med" len="med"/>
            <a:tailEnd/>
          </a:ln>
          <a:extLst>
            <a:ext uri="{909E8E84-426E-40DD-AFC4-6F175D3DCCD1}">
              <a14:hiddenFill xmlns:a14="http://schemas.microsoft.com/office/drawing/2010/main">
                <a:noFill/>
              </a14:hiddenFill>
            </a:ext>
          </a:extLst>
        </p:spPr>
      </p:cxnSp>
      <p:sp>
        <p:nvSpPr>
          <p:cNvPr id="1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5.4</a:t>
            </a:r>
            <a:r>
              <a:rPr lang="ja-JP" altLang="en-US" sz="2800" b="1">
                <a:solidFill>
                  <a:schemeClr val="tx2"/>
                </a:solidFill>
                <a:latin typeface="HGPｺﾞｼｯｸM" panose="020B0600000000000000" pitchFamily="50" charset="-128"/>
                <a:ea typeface="HGPｺﾞｼｯｸM" panose="020B0600000000000000" pitchFamily="50" charset="-128"/>
              </a:rPr>
              <a:t>非機能要求項目間の関係</a:t>
            </a:r>
          </a:p>
        </p:txBody>
      </p:sp>
      <p:sp>
        <p:nvSpPr>
          <p:cNvPr id="112643" name="テキスト ボックス 4"/>
          <p:cNvSpPr txBox="1">
            <a:spLocks noChangeArrowheads="1"/>
          </p:cNvSpPr>
          <p:nvPr/>
        </p:nvSpPr>
        <p:spPr bwMode="auto">
          <a:xfrm>
            <a:off x="546100" y="889000"/>
            <a:ext cx="8191500" cy="206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●非機能要求項目間の矛盾</a:t>
            </a:r>
            <a:endParaRPr lang="en-US" altLang="ja-JP" sz="20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　項目間で関連する場合があるので矛盾なく調整すること</a:t>
            </a:r>
            <a:br>
              <a:rPr lang="en-US" altLang="ja-JP" sz="1800">
                <a:solidFill>
                  <a:schemeClr val="tx2"/>
                </a:solidFill>
                <a:latin typeface="HGPｺﾞｼｯｸM" panose="020B0600000000000000" pitchFamily="50" charset="-128"/>
                <a:ea typeface="HGPｺﾞｼｯｸM" panose="020B0600000000000000" pitchFamily="50" charset="-128"/>
              </a:rPr>
            </a:br>
            <a:r>
              <a:rPr lang="ja-JP" altLang="en-US" sz="1800">
                <a:solidFill>
                  <a:schemeClr val="tx2"/>
                </a:solidFill>
                <a:latin typeface="HGPｺﾞｼｯｸM" panose="020B0600000000000000" pitchFamily="50" charset="-128"/>
                <a:ea typeface="HGPｺﾞｼｯｸM" panose="020B0600000000000000" pitchFamily="50" charset="-128"/>
              </a:rPr>
              <a:t>　下図の例は項目間で矛盾あり</a:t>
            </a:r>
            <a:endParaRPr lang="en-US" altLang="ja-JP" sz="18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　　①</a:t>
            </a:r>
            <a:r>
              <a:rPr lang="en-US" altLang="ja-JP" sz="1800">
                <a:solidFill>
                  <a:schemeClr val="tx2"/>
                </a:solidFill>
                <a:latin typeface="HGPｺﾞｼｯｸM" panose="020B0600000000000000" pitchFamily="50" charset="-128"/>
                <a:ea typeface="HGPｺﾞｼｯｸM" panose="020B0600000000000000" pitchFamily="50" charset="-128"/>
              </a:rPr>
              <a:t>RTO(</a:t>
            </a:r>
            <a:r>
              <a:rPr lang="ja-JP" altLang="en-US" sz="1800">
                <a:solidFill>
                  <a:schemeClr val="tx2"/>
                </a:solidFill>
                <a:latin typeface="HGPｺﾞｼｯｸM" panose="020B0600000000000000" pitchFamily="50" charset="-128"/>
                <a:ea typeface="HGPｺﾞｼｯｸM" panose="020B0600000000000000" pitchFamily="50" charset="-128"/>
              </a:rPr>
              <a:t>目標復旧時間）をレベル</a:t>
            </a:r>
            <a:r>
              <a:rPr lang="en-US" altLang="ja-JP" sz="1800">
                <a:solidFill>
                  <a:schemeClr val="tx2"/>
                </a:solidFill>
                <a:latin typeface="HGPｺﾞｼｯｸM" panose="020B0600000000000000" pitchFamily="50" charset="-128"/>
                <a:ea typeface="HGPｺﾞｼｯｸM" panose="020B0600000000000000" pitchFamily="50" charset="-128"/>
              </a:rPr>
              <a:t>3</a:t>
            </a:r>
            <a:r>
              <a:rPr lang="ja-JP" altLang="en-US" sz="1800">
                <a:solidFill>
                  <a:schemeClr val="tx2"/>
                </a:solidFill>
                <a:latin typeface="HGPｺﾞｼｯｸM" panose="020B0600000000000000" pitchFamily="50" charset="-128"/>
                <a:ea typeface="HGPｺﾞｼｯｸM" panose="020B0600000000000000" pitchFamily="50" charset="-128"/>
              </a:rPr>
              <a:t>の「</a:t>
            </a:r>
            <a:r>
              <a:rPr lang="en-US" altLang="ja-JP" sz="1800">
                <a:solidFill>
                  <a:schemeClr val="tx2"/>
                </a:solidFill>
                <a:latin typeface="HGPｺﾞｼｯｸM" panose="020B0600000000000000" pitchFamily="50" charset="-128"/>
                <a:ea typeface="HGPｺﾞｼｯｸM" panose="020B0600000000000000" pitchFamily="50" charset="-128"/>
              </a:rPr>
              <a:t>6</a:t>
            </a:r>
            <a:r>
              <a:rPr lang="ja-JP" altLang="en-US" sz="1800">
                <a:solidFill>
                  <a:schemeClr val="tx2"/>
                </a:solidFill>
                <a:latin typeface="HGPｺﾞｼｯｸM" panose="020B0600000000000000" pitchFamily="50" charset="-128"/>
                <a:ea typeface="HGPｺﾞｼｯｸM" panose="020B0600000000000000" pitchFamily="50" charset="-128"/>
              </a:rPr>
              <a:t>時間以内」に決定</a:t>
            </a:r>
            <a:br>
              <a:rPr lang="en-US" altLang="ja-JP" sz="1800">
                <a:solidFill>
                  <a:schemeClr val="tx2"/>
                </a:solidFill>
                <a:latin typeface="HGPｺﾞｼｯｸM" panose="020B0600000000000000" pitchFamily="50" charset="-128"/>
                <a:ea typeface="HGPｺﾞｼｯｸM" panose="020B0600000000000000" pitchFamily="50" charset="-128"/>
              </a:rPr>
            </a:br>
            <a:r>
              <a:rPr lang="ja-JP" altLang="en-US" sz="1800">
                <a:solidFill>
                  <a:schemeClr val="tx2"/>
                </a:solidFill>
                <a:latin typeface="HGPｺﾞｼｯｸM" panose="020B0600000000000000" pitchFamily="50" charset="-128"/>
                <a:ea typeface="HGPｺﾞｼｯｸM" panose="020B0600000000000000" pitchFamily="50" charset="-128"/>
              </a:rPr>
              <a:t>　　　サーバの冗長化（機器）ではレベル</a:t>
            </a:r>
            <a:r>
              <a:rPr lang="en-US" altLang="ja-JP" sz="1800">
                <a:solidFill>
                  <a:schemeClr val="tx2"/>
                </a:solidFill>
                <a:latin typeface="HGPｺﾞｼｯｸM" panose="020B0600000000000000" pitchFamily="50" charset="-128"/>
                <a:ea typeface="HGPｺﾞｼｯｸM" panose="020B0600000000000000" pitchFamily="50" charset="-128"/>
              </a:rPr>
              <a:t>0</a:t>
            </a:r>
            <a:r>
              <a:rPr lang="ja-JP" altLang="en-US" sz="1800">
                <a:solidFill>
                  <a:schemeClr val="tx2"/>
                </a:solidFill>
                <a:latin typeface="HGPｺﾞｼｯｸM" panose="020B0600000000000000" pitchFamily="50" charset="-128"/>
                <a:ea typeface="HGPｺﾞｼｯｸM" panose="020B0600000000000000" pitchFamily="50" charset="-128"/>
              </a:rPr>
              <a:t>の「非冗長構成）を決定</a:t>
            </a:r>
            <a:br>
              <a:rPr lang="en-US" altLang="ja-JP" sz="1800">
                <a:solidFill>
                  <a:schemeClr val="tx2"/>
                </a:solidFill>
                <a:latin typeface="HGPｺﾞｼｯｸM" panose="020B0600000000000000" pitchFamily="50" charset="-128"/>
                <a:ea typeface="HGPｺﾞｼｯｸM" panose="020B0600000000000000" pitchFamily="50" charset="-128"/>
              </a:rPr>
            </a:br>
            <a:r>
              <a:rPr lang="ja-JP" altLang="en-US" sz="1800">
                <a:solidFill>
                  <a:schemeClr val="tx2"/>
                </a:solidFill>
                <a:latin typeface="HGPｺﾞｼｯｸM" panose="020B0600000000000000" pitchFamily="50" charset="-128"/>
                <a:ea typeface="HGPｺﾞｼｯｸM" panose="020B0600000000000000" pitchFamily="50" charset="-128"/>
              </a:rPr>
              <a:t>　　②サーバ故障時には</a:t>
            </a:r>
            <a:r>
              <a:rPr lang="en-US" altLang="ja-JP" sz="1800">
                <a:solidFill>
                  <a:schemeClr val="tx2"/>
                </a:solidFill>
                <a:latin typeface="HGPｺﾞｼｯｸM" panose="020B0600000000000000" pitchFamily="50" charset="-128"/>
                <a:ea typeface="HGPｺﾞｼｯｸM" panose="020B0600000000000000" pitchFamily="50" charset="-128"/>
              </a:rPr>
              <a:t>RTO</a:t>
            </a:r>
            <a:r>
              <a:rPr lang="ja-JP" altLang="en-US" sz="1800">
                <a:solidFill>
                  <a:schemeClr val="tx2"/>
                </a:solidFill>
                <a:latin typeface="HGPｺﾞｼｯｸM" panose="020B0600000000000000" pitchFamily="50" charset="-128"/>
                <a:ea typeface="HGPｺﾞｼｯｸM" panose="020B0600000000000000" pitchFamily="50" charset="-128"/>
              </a:rPr>
              <a:t>「</a:t>
            </a:r>
            <a:r>
              <a:rPr lang="en-US" altLang="ja-JP" sz="1800">
                <a:solidFill>
                  <a:schemeClr val="tx2"/>
                </a:solidFill>
                <a:latin typeface="HGPｺﾞｼｯｸM" panose="020B0600000000000000" pitchFamily="50" charset="-128"/>
                <a:ea typeface="HGPｺﾞｼｯｸM" panose="020B0600000000000000" pitchFamily="50" charset="-128"/>
              </a:rPr>
              <a:t>6</a:t>
            </a:r>
            <a:r>
              <a:rPr lang="ja-JP" altLang="en-US" sz="1800">
                <a:solidFill>
                  <a:schemeClr val="tx2"/>
                </a:solidFill>
                <a:latin typeface="HGPｺﾞｼｯｸM" panose="020B0600000000000000" pitchFamily="50" charset="-128"/>
                <a:ea typeface="HGPｺﾞｼｯｸM" panose="020B0600000000000000" pitchFamily="50" charset="-128"/>
              </a:rPr>
              <a:t>時間以内」は困難</a:t>
            </a:r>
            <a:br>
              <a:rPr lang="en-US" altLang="ja-JP" sz="1800">
                <a:solidFill>
                  <a:schemeClr val="tx2"/>
                </a:solidFill>
                <a:latin typeface="HGPｺﾞｼｯｸM" panose="020B0600000000000000" pitchFamily="50" charset="-128"/>
                <a:ea typeface="HGPｺﾞｼｯｸM" panose="020B0600000000000000" pitchFamily="50" charset="-128"/>
              </a:rPr>
            </a:br>
            <a:r>
              <a:rPr lang="ja-JP" altLang="en-US" sz="1800">
                <a:solidFill>
                  <a:schemeClr val="tx2"/>
                </a:solidFill>
                <a:latin typeface="HGPｺﾞｼｯｸM" panose="020B0600000000000000" pitchFamily="50" charset="-128"/>
                <a:ea typeface="HGPｺﾞｼｯｸM" panose="020B0600000000000000" pitchFamily="50" charset="-128"/>
              </a:rPr>
              <a:t>　　③</a:t>
            </a:r>
            <a:r>
              <a:rPr lang="en-US" altLang="ja-JP" sz="1800">
                <a:solidFill>
                  <a:schemeClr val="tx2"/>
                </a:solidFill>
                <a:latin typeface="HGPｺﾞｼｯｸM" panose="020B0600000000000000" pitchFamily="50" charset="-128"/>
                <a:ea typeface="HGPｺﾞｼｯｸM" panose="020B0600000000000000" pitchFamily="50" charset="-128"/>
              </a:rPr>
              <a:t>RTO</a:t>
            </a:r>
            <a:r>
              <a:rPr lang="ja-JP" altLang="en-US" sz="1800">
                <a:solidFill>
                  <a:schemeClr val="tx2"/>
                </a:solidFill>
                <a:latin typeface="HGPｺﾞｼｯｸM" panose="020B0600000000000000" pitchFamily="50" charset="-128"/>
                <a:ea typeface="HGPｺﾞｼｯｸM" panose="020B0600000000000000" pitchFamily="50" charset="-128"/>
              </a:rPr>
              <a:t>を満たすには冗長化のレベルを</a:t>
            </a:r>
            <a:r>
              <a:rPr lang="en-US" altLang="ja-JP" sz="1800">
                <a:solidFill>
                  <a:schemeClr val="tx2"/>
                </a:solidFill>
                <a:latin typeface="HGPｺﾞｼｯｸM" panose="020B0600000000000000" pitchFamily="50" charset="-128"/>
                <a:ea typeface="HGPｺﾞｼｯｸM" panose="020B0600000000000000" pitchFamily="50" charset="-128"/>
              </a:rPr>
              <a:t>1</a:t>
            </a:r>
            <a:r>
              <a:rPr lang="ja-JP" altLang="en-US" sz="1800">
                <a:solidFill>
                  <a:schemeClr val="tx2"/>
                </a:solidFill>
                <a:latin typeface="HGPｺﾞｼｯｸM" panose="020B0600000000000000" pitchFamily="50" charset="-128"/>
                <a:ea typeface="HGPｺﾞｼｯｸM" panose="020B0600000000000000" pitchFamily="50" charset="-128"/>
              </a:rPr>
              <a:t>ないし</a:t>
            </a:r>
            <a:r>
              <a:rPr lang="en-US" altLang="ja-JP" sz="1800">
                <a:solidFill>
                  <a:schemeClr val="tx2"/>
                </a:solidFill>
                <a:latin typeface="HGPｺﾞｼｯｸM" panose="020B0600000000000000" pitchFamily="50" charset="-128"/>
                <a:ea typeface="HGPｺﾞｼｯｸM" panose="020B0600000000000000" pitchFamily="50" charset="-128"/>
              </a:rPr>
              <a:t>2</a:t>
            </a:r>
            <a:r>
              <a:rPr lang="ja-JP" altLang="en-US" sz="1800">
                <a:solidFill>
                  <a:schemeClr val="tx2"/>
                </a:solidFill>
                <a:latin typeface="HGPｺﾞｼｯｸM" panose="020B0600000000000000" pitchFamily="50" charset="-128"/>
                <a:ea typeface="HGPｺﾞｼｯｸM" panose="020B0600000000000000" pitchFamily="50" charset="-128"/>
              </a:rPr>
              <a:t>にレベルアップが必要</a:t>
            </a:r>
          </a:p>
        </p:txBody>
      </p:sp>
      <p:pic>
        <p:nvPicPr>
          <p:cNvPr id="112645"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8913" y="2884488"/>
            <a:ext cx="8955087" cy="3705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2" name="タイトル 1"/>
          <p:cNvSpPr txBox="1">
            <a:spLocks/>
          </p:cNvSpPr>
          <p:nvPr/>
        </p:nvSpPr>
        <p:spPr bwMode="auto">
          <a:xfrm>
            <a:off x="231775" y="168275"/>
            <a:ext cx="701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spcBef>
                <a:spcPct val="0"/>
              </a:spcBef>
              <a:buClrTx/>
              <a:buFontTx/>
              <a:buNone/>
            </a:pPr>
            <a:r>
              <a:rPr lang="ja-JP" altLang="en-US" sz="2800" b="1">
                <a:solidFill>
                  <a:schemeClr val="tx2"/>
                </a:solidFill>
                <a:latin typeface="HGP創英角ｺﾞｼｯｸUB" panose="020B0900000000000000" pitchFamily="50" charset="-128"/>
                <a:ea typeface="HGP創英角ｺﾞｼｯｸUB" panose="020B0900000000000000" pitchFamily="50" charset="-128"/>
              </a:rPr>
              <a:t>目　　　　　　　次</a:t>
            </a:r>
          </a:p>
        </p:txBody>
      </p:sp>
      <p:sp>
        <p:nvSpPr>
          <p:cNvPr id="8" name="タイトル 1"/>
          <p:cNvSpPr txBox="1">
            <a:spLocks/>
          </p:cNvSpPr>
          <p:nvPr/>
        </p:nvSpPr>
        <p:spPr bwMode="auto">
          <a:xfrm>
            <a:off x="406400" y="1622425"/>
            <a:ext cx="8461375" cy="3540125"/>
          </a:xfrm>
          <a:prstGeom prst="rect">
            <a:avLst/>
          </a:prstGeom>
          <a:noFill/>
          <a:ln>
            <a:noFill/>
          </a:ln>
          <a:extLst/>
        </p:spPr>
        <p:txBody>
          <a:bodyPr anchor="b">
            <a:spAutoFit/>
          </a:bodyPr>
          <a:lstStyle>
            <a:lvl1pPr algn="l" rtl="0" eaLnBrk="0" fontAlgn="base" hangingPunct="0">
              <a:spcBef>
                <a:spcPct val="0"/>
              </a:spcBef>
              <a:spcAft>
                <a:spcPct val="0"/>
              </a:spcAft>
              <a:defRPr kumimoji="1" sz="2800">
                <a:solidFill>
                  <a:schemeClr val="tx2"/>
                </a:solidFill>
                <a:latin typeface="+mj-lt"/>
                <a:ea typeface="ＭＳ Ｐゴシック" pitchFamily="50" charset="-128"/>
                <a:cs typeface="+mj-cs"/>
              </a:defRPr>
            </a:lvl1pPr>
            <a:lvl2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2pPr>
            <a:lvl3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3pPr>
            <a:lvl4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4pPr>
            <a:lvl5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5pPr>
            <a:lvl6pPr marL="4572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6pPr>
            <a:lvl7pPr marL="9144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7pPr>
            <a:lvl8pPr marL="13716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8pPr>
            <a:lvl9pPr marL="18288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9pPr>
          </a:lstStyle>
          <a:p>
            <a:pPr>
              <a:defRPr/>
            </a:pPr>
            <a:r>
              <a:rPr lang="ja-JP" altLang="en-US" b="1" dirty="0">
                <a:solidFill>
                  <a:schemeClr val="bg1">
                    <a:lumMod val="85000"/>
                  </a:schemeClr>
                </a:solidFill>
                <a:latin typeface="HGPｺﾞｼｯｸM" pitchFamily="50" charset="-128"/>
                <a:ea typeface="HGPｺﾞｼｯｸM" pitchFamily="50" charset="-128"/>
              </a:rPr>
              <a:t>１．要求定義について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２．非機能要求について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３．非機能要求グレード</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４．非機能要求項目のレベル決定法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５．非機能要求項目の留意点</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６．機能要求検討時の非機能要求グレード利用法</a:t>
            </a:r>
            <a:endParaRPr lang="en-US" altLang="ja-JP" b="1" dirty="0">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７．非機能要求の適用事例</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８．参考資料</a:t>
            </a:r>
          </a:p>
        </p:txBody>
      </p:sp>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txBox="1">
            <a:spLocks noChangeArrowheads="1"/>
          </p:cNvSpPr>
          <p:nvPr/>
        </p:nvSpPr>
        <p:spPr bwMode="auto">
          <a:xfrm>
            <a:off x="369888" y="-88900"/>
            <a:ext cx="7970837"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ja-JP" altLang="en-US" sz="2600" b="1">
                <a:solidFill>
                  <a:schemeClr val="tx2"/>
                </a:solidFill>
                <a:latin typeface="HGPｺﾞｼｯｸM" panose="020B0600000000000000" pitchFamily="50" charset="-128"/>
                <a:ea typeface="HGPｺﾞｼｯｸM" panose="020B0600000000000000" pitchFamily="50" charset="-128"/>
              </a:rPr>
              <a:t>６．機能要求検討時の非機能要求グレード利用法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(1)</a:t>
            </a:r>
            <a:r>
              <a:rPr lang="ja-JP" altLang="en-US" sz="2600" b="1">
                <a:solidFill>
                  <a:schemeClr val="tx2"/>
                </a:solidFill>
                <a:latin typeface="HGPｺﾞｼｯｸM" panose="020B0600000000000000" pitchFamily="50" charset="-128"/>
                <a:ea typeface="HGPｺﾞｼｯｸM" panose="020B0600000000000000" pitchFamily="50" charset="-128"/>
              </a:rPr>
              <a:t>非機能要求グレードの利用法</a:t>
            </a:r>
          </a:p>
        </p:txBody>
      </p:sp>
      <p:sp>
        <p:nvSpPr>
          <p:cNvPr id="116739" name="Rectangle 5"/>
          <p:cNvSpPr>
            <a:spLocks noChangeArrowheads="1"/>
          </p:cNvSpPr>
          <p:nvPr/>
        </p:nvSpPr>
        <p:spPr bwMode="auto">
          <a:xfrm>
            <a:off x="520700" y="2119313"/>
            <a:ext cx="2205038" cy="889000"/>
          </a:xfrm>
          <a:prstGeom prst="rect">
            <a:avLst/>
          </a:prstGeom>
          <a:solidFill>
            <a:srgbClr val="FFFF99"/>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①機能要求洗い出し</a:t>
            </a:r>
          </a:p>
        </p:txBody>
      </p:sp>
      <p:sp>
        <p:nvSpPr>
          <p:cNvPr id="116740" name="Rectangle 6"/>
          <p:cNvSpPr>
            <a:spLocks noChangeArrowheads="1"/>
          </p:cNvSpPr>
          <p:nvPr/>
        </p:nvSpPr>
        <p:spPr bwMode="auto">
          <a:xfrm>
            <a:off x="3421063" y="2120900"/>
            <a:ext cx="1970087" cy="889000"/>
          </a:xfrm>
          <a:prstGeom prst="rect">
            <a:avLst/>
          </a:prstGeom>
          <a:solidFill>
            <a:srgbClr val="FFFF99"/>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②非機能要求</a:t>
            </a:r>
          </a:p>
        </p:txBody>
      </p:sp>
      <p:sp>
        <p:nvSpPr>
          <p:cNvPr id="116741" name="Rectangle 8"/>
          <p:cNvSpPr>
            <a:spLocks noChangeArrowheads="1"/>
          </p:cNvSpPr>
          <p:nvPr/>
        </p:nvSpPr>
        <p:spPr bwMode="auto">
          <a:xfrm>
            <a:off x="6702425" y="2073275"/>
            <a:ext cx="1970088" cy="982663"/>
          </a:xfrm>
          <a:prstGeom prst="rect">
            <a:avLst/>
          </a:prstGeom>
          <a:solidFill>
            <a:srgbClr val="FFFF99"/>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非機能要求</a:t>
            </a:r>
          </a:p>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グレードの</a:t>
            </a:r>
          </a:p>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６大項目</a:t>
            </a:r>
          </a:p>
        </p:txBody>
      </p:sp>
      <p:sp>
        <p:nvSpPr>
          <p:cNvPr id="116742" name="AutoShape 12"/>
          <p:cNvSpPr>
            <a:spLocks noChangeArrowheads="1"/>
          </p:cNvSpPr>
          <p:nvPr/>
        </p:nvSpPr>
        <p:spPr bwMode="auto">
          <a:xfrm>
            <a:off x="2809875" y="2368550"/>
            <a:ext cx="561975" cy="436563"/>
          </a:xfrm>
          <a:prstGeom prst="rightArrow">
            <a:avLst>
              <a:gd name="adj1" fmla="val 50000"/>
              <a:gd name="adj2" fmla="val 32182"/>
            </a:avLst>
          </a:prstGeom>
          <a:solidFill>
            <a:schemeClr val="accent1"/>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20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16743" name="Rectangle 13"/>
          <p:cNvSpPr>
            <a:spLocks noChangeArrowheads="1"/>
          </p:cNvSpPr>
          <p:nvPr/>
        </p:nvSpPr>
        <p:spPr bwMode="auto">
          <a:xfrm>
            <a:off x="919163" y="5265738"/>
            <a:ext cx="4641850" cy="622300"/>
          </a:xfrm>
          <a:prstGeom prst="rect">
            <a:avLst/>
          </a:prstGeom>
          <a:solidFill>
            <a:srgbClr val="FFFF99"/>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要求分析シート</a:t>
            </a:r>
          </a:p>
        </p:txBody>
      </p:sp>
      <p:sp>
        <p:nvSpPr>
          <p:cNvPr id="116744" name="AutoShape 15"/>
          <p:cNvSpPr>
            <a:spLocks noChangeArrowheads="1"/>
          </p:cNvSpPr>
          <p:nvPr/>
        </p:nvSpPr>
        <p:spPr bwMode="auto">
          <a:xfrm>
            <a:off x="1560513" y="3384550"/>
            <a:ext cx="709612" cy="1689100"/>
          </a:xfrm>
          <a:prstGeom prst="downArrow">
            <a:avLst>
              <a:gd name="adj1" fmla="val 50000"/>
              <a:gd name="adj2" fmla="val 29511"/>
            </a:avLst>
          </a:prstGeom>
          <a:solidFill>
            <a:schemeClr val="accent1"/>
          </a:solidFill>
          <a:ln w="9525">
            <a:solidFill>
              <a:schemeClr val="tx1"/>
            </a:solidFill>
            <a:miter lim="800000"/>
            <a:headEnd/>
            <a:tailEnd/>
          </a:ln>
        </p:spPr>
        <p:txBody>
          <a:bodyPr vert="eaVert"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①機能要求</a:t>
            </a:r>
          </a:p>
        </p:txBody>
      </p:sp>
      <p:sp>
        <p:nvSpPr>
          <p:cNvPr id="116746" name="AutoShape 15"/>
          <p:cNvSpPr>
            <a:spLocks noChangeArrowheads="1"/>
          </p:cNvSpPr>
          <p:nvPr/>
        </p:nvSpPr>
        <p:spPr bwMode="auto">
          <a:xfrm>
            <a:off x="3790950" y="3384550"/>
            <a:ext cx="693738" cy="1689100"/>
          </a:xfrm>
          <a:prstGeom prst="downArrow">
            <a:avLst>
              <a:gd name="adj1" fmla="val 50000"/>
              <a:gd name="adj2" fmla="val 29544"/>
            </a:avLst>
          </a:prstGeom>
          <a:solidFill>
            <a:schemeClr val="accent1"/>
          </a:solidFill>
          <a:ln w="9525">
            <a:solidFill>
              <a:schemeClr val="tx1"/>
            </a:solidFill>
            <a:miter lim="800000"/>
            <a:headEnd/>
            <a:tailEnd/>
          </a:ln>
        </p:spPr>
        <p:txBody>
          <a:bodyPr vert="eaVert"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③非機能概要</a:t>
            </a:r>
          </a:p>
        </p:txBody>
      </p:sp>
      <p:sp>
        <p:nvSpPr>
          <p:cNvPr id="116747" name="左右矢印 1"/>
          <p:cNvSpPr>
            <a:spLocks noChangeArrowheads="1"/>
          </p:cNvSpPr>
          <p:nvPr/>
        </p:nvSpPr>
        <p:spPr bwMode="auto">
          <a:xfrm>
            <a:off x="5360988" y="2174875"/>
            <a:ext cx="1341437" cy="773113"/>
          </a:xfrm>
          <a:prstGeom prst="leftRightArrow">
            <a:avLst>
              <a:gd name="adj1" fmla="val 50000"/>
              <a:gd name="adj2" fmla="val 49949"/>
            </a:avLst>
          </a:prstGeom>
          <a:solidFill>
            <a:schemeClr val="accent1"/>
          </a:solidFill>
          <a:ln w="127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②参照</a:t>
            </a:r>
          </a:p>
        </p:txBody>
      </p:sp>
      <p:sp>
        <p:nvSpPr>
          <p:cNvPr id="116748" name="角丸四角形吹き出し 1"/>
          <p:cNvSpPr>
            <a:spLocks noChangeArrowheads="1"/>
          </p:cNvSpPr>
          <p:nvPr/>
        </p:nvSpPr>
        <p:spPr bwMode="auto">
          <a:xfrm>
            <a:off x="4729163" y="3419475"/>
            <a:ext cx="4335462" cy="1200150"/>
          </a:xfrm>
          <a:prstGeom prst="wedgeRoundRectCallout">
            <a:avLst>
              <a:gd name="adj1" fmla="val -58759"/>
              <a:gd name="adj2" fmla="val 47685"/>
              <a:gd name="adj3" fmla="val 16667"/>
            </a:avLst>
          </a:prstGeom>
          <a:solidFill>
            <a:srgbClr val="86F8DD"/>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非機能要求を、要求分析シートに反映する</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　・重複する非機能要求は統合する</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　・非機能要求項目とコスト・リスクのトレードオフや</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　　項目間の矛盾の整合性を取る</a:t>
            </a:r>
          </a:p>
        </p:txBody>
      </p:sp>
      <p:sp>
        <p:nvSpPr>
          <p:cNvPr id="116749" name="角丸四角形吹き出し 3"/>
          <p:cNvSpPr>
            <a:spLocks noChangeArrowheads="1"/>
          </p:cNvSpPr>
          <p:nvPr/>
        </p:nvSpPr>
        <p:spPr bwMode="auto">
          <a:xfrm>
            <a:off x="4760913" y="1009650"/>
            <a:ext cx="4084637" cy="842963"/>
          </a:xfrm>
          <a:prstGeom prst="wedgeRoundRectCallout">
            <a:avLst>
              <a:gd name="adj1" fmla="val -40912"/>
              <a:gd name="adj2" fmla="val 81190"/>
              <a:gd name="adj3" fmla="val 16667"/>
            </a:avLst>
          </a:prstGeom>
          <a:solidFill>
            <a:srgbClr val="86F8DD"/>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機能要求と非機能要求グレードの各項目を</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参照しながら、機能要求を実現するために</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必要な非機能要求がないか検討する</a:t>
            </a:r>
          </a:p>
        </p:txBody>
      </p:sp>
      <p:sp>
        <p:nvSpPr>
          <p:cNvPr id="14" name="Text Box 25"/>
          <p:cNvSpPr txBox="1">
            <a:spLocks noChangeArrowheads="1"/>
          </p:cNvSpPr>
          <p:nvPr/>
        </p:nvSpPr>
        <p:spPr bwMode="auto">
          <a:xfrm>
            <a:off x="30907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Rectangle 2"/>
          <p:cNvSpPr txBox="1">
            <a:spLocks noChangeArrowheads="1"/>
          </p:cNvSpPr>
          <p:nvPr/>
        </p:nvSpPr>
        <p:spPr bwMode="auto">
          <a:xfrm>
            <a:off x="412750" y="-109538"/>
            <a:ext cx="7970838" cy="892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ja-JP" altLang="en-US" sz="2600" b="1">
                <a:solidFill>
                  <a:schemeClr val="tx2"/>
                </a:solidFill>
                <a:latin typeface="HGPｺﾞｼｯｸM" panose="020B0600000000000000" pitchFamily="50" charset="-128"/>
                <a:ea typeface="HGPｺﾞｼｯｸM" panose="020B0600000000000000" pitchFamily="50" charset="-128"/>
              </a:rPr>
              <a:t>６．機能要求検討時の非機能要求グレード利用法</a:t>
            </a:r>
            <a:endParaRPr lang="en-US" altLang="ja-JP" sz="2600" b="1">
              <a:solidFill>
                <a:schemeClr val="tx2"/>
              </a:solidFill>
              <a:latin typeface="HGPｺﾞｼｯｸM" panose="020B0600000000000000" pitchFamily="50" charset="-128"/>
              <a:ea typeface="HGPｺﾞｼｯｸM" panose="020B0600000000000000" pitchFamily="50" charset="-128"/>
            </a:endParaRPr>
          </a:p>
          <a:p>
            <a:pPr>
              <a:spcBef>
                <a:spcPct val="0"/>
              </a:spcBef>
              <a:buClrTx/>
              <a:buFontTx/>
              <a:buNone/>
            </a:pPr>
            <a:r>
              <a:rPr lang="en-US" altLang="ja-JP" sz="2600" b="1">
                <a:solidFill>
                  <a:schemeClr val="tx2"/>
                </a:solidFill>
                <a:latin typeface="HGPｺﾞｼｯｸM" panose="020B0600000000000000" pitchFamily="50" charset="-128"/>
                <a:ea typeface="HGPｺﾞｼｯｸM" panose="020B0600000000000000" pitchFamily="50" charset="-128"/>
              </a:rPr>
              <a:t>(2)</a:t>
            </a:r>
            <a:r>
              <a:rPr lang="ja-JP" altLang="en-US" sz="2600" b="1">
                <a:solidFill>
                  <a:schemeClr val="tx2"/>
                </a:solidFill>
                <a:latin typeface="HGPｺﾞｼｯｸM" panose="020B0600000000000000" pitchFamily="50" charset="-128"/>
                <a:ea typeface="HGPｺﾞｼｯｸM" panose="020B0600000000000000" pitchFamily="50" charset="-128"/>
              </a:rPr>
              <a:t>要求分析シート</a:t>
            </a:r>
          </a:p>
        </p:txBody>
      </p:sp>
      <p:sp>
        <p:nvSpPr>
          <p:cNvPr id="118788" name="テキスト ボックス 6"/>
          <p:cNvSpPr txBox="1">
            <a:spLocks noChangeArrowheads="1"/>
          </p:cNvSpPr>
          <p:nvPr/>
        </p:nvSpPr>
        <p:spPr bwMode="auto">
          <a:xfrm>
            <a:off x="523875" y="765175"/>
            <a:ext cx="8326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●要求分析シート</a:t>
            </a:r>
            <a:endParaRPr lang="en-US" altLang="ja-JP" sz="20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　　このシートに機能要求ごとの非機能要求項目を記載しまとめていく</a:t>
            </a:r>
          </a:p>
        </p:txBody>
      </p:sp>
      <p:sp>
        <p:nvSpPr>
          <p:cNvPr id="118789" name="テキスト ボックス 7"/>
          <p:cNvSpPr txBox="1">
            <a:spLocks noChangeArrowheads="1"/>
          </p:cNvSpPr>
          <p:nvPr/>
        </p:nvSpPr>
        <p:spPr bwMode="auto">
          <a:xfrm>
            <a:off x="1935163" y="6276975"/>
            <a:ext cx="71961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出典：株式会社翔泳社　ずっと受けたかった要求分析の基礎研修を元に作成</a:t>
            </a:r>
          </a:p>
        </p:txBody>
      </p:sp>
      <p:pic>
        <p:nvPicPr>
          <p:cNvPr id="118790"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12888"/>
            <a:ext cx="9144000" cy="484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6" name="タイトル 1"/>
          <p:cNvSpPr txBox="1">
            <a:spLocks/>
          </p:cNvSpPr>
          <p:nvPr/>
        </p:nvSpPr>
        <p:spPr bwMode="auto">
          <a:xfrm>
            <a:off x="231775" y="168275"/>
            <a:ext cx="701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spcBef>
                <a:spcPct val="0"/>
              </a:spcBef>
              <a:buClrTx/>
              <a:buFontTx/>
              <a:buNone/>
            </a:pPr>
            <a:r>
              <a:rPr lang="ja-JP" altLang="en-US" sz="2800" b="1">
                <a:solidFill>
                  <a:schemeClr val="tx2"/>
                </a:solidFill>
                <a:latin typeface="HGP創英角ｺﾞｼｯｸUB" panose="020B0900000000000000" pitchFamily="50" charset="-128"/>
                <a:ea typeface="HGP創英角ｺﾞｼｯｸUB" panose="020B0900000000000000" pitchFamily="50" charset="-128"/>
              </a:rPr>
              <a:t>目　　　　　　　次</a:t>
            </a:r>
          </a:p>
        </p:txBody>
      </p:sp>
      <p:sp>
        <p:nvSpPr>
          <p:cNvPr id="8" name="タイトル 1"/>
          <p:cNvSpPr txBox="1">
            <a:spLocks/>
          </p:cNvSpPr>
          <p:nvPr/>
        </p:nvSpPr>
        <p:spPr bwMode="auto">
          <a:xfrm>
            <a:off x="406400" y="863600"/>
            <a:ext cx="8461375" cy="5694363"/>
          </a:xfrm>
          <a:prstGeom prst="rect">
            <a:avLst/>
          </a:prstGeom>
          <a:noFill/>
          <a:ln>
            <a:noFill/>
          </a:ln>
          <a:extLst/>
        </p:spPr>
        <p:txBody>
          <a:bodyPr anchor="b">
            <a:spAutoFit/>
          </a:bodyPr>
          <a:lstStyle>
            <a:lvl1pPr algn="l" rtl="0" eaLnBrk="0" fontAlgn="base" hangingPunct="0">
              <a:spcBef>
                <a:spcPct val="0"/>
              </a:spcBef>
              <a:spcAft>
                <a:spcPct val="0"/>
              </a:spcAft>
              <a:defRPr kumimoji="1" sz="2800">
                <a:solidFill>
                  <a:schemeClr val="tx2"/>
                </a:solidFill>
                <a:latin typeface="+mj-lt"/>
                <a:ea typeface="ＭＳ Ｐゴシック" pitchFamily="50" charset="-128"/>
                <a:cs typeface="+mj-cs"/>
              </a:defRPr>
            </a:lvl1pPr>
            <a:lvl2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2pPr>
            <a:lvl3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3pPr>
            <a:lvl4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4pPr>
            <a:lvl5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5pPr>
            <a:lvl6pPr marL="4572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6pPr>
            <a:lvl7pPr marL="9144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7pPr>
            <a:lvl8pPr marL="13716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8pPr>
            <a:lvl9pPr marL="18288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9pPr>
          </a:lstStyle>
          <a:p>
            <a:pPr>
              <a:defRPr/>
            </a:pPr>
            <a:r>
              <a:rPr lang="ja-JP" altLang="en-US" b="1" dirty="0">
                <a:solidFill>
                  <a:schemeClr val="bg1">
                    <a:lumMod val="85000"/>
                  </a:schemeClr>
                </a:solidFill>
                <a:latin typeface="HGPｺﾞｼｯｸM" pitchFamily="50" charset="-128"/>
                <a:ea typeface="HGPｺﾞｼｯｸM" pitchFamily="50" charset="-128"/>
              </a:rPr>
              <a:t>１．要求定義について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２．非機能要求について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３．非機能要求グレード</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４．非機能要求項目のレベル決定法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５．非機能要求項目の留意点</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６．機能要求検討時の非機能要求グレード利用法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７．非機能要求の適用事例</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7.1</a:t>
            </a:r>
            <a:r>
              <a:rPr lang="ja-JP" altLang="en-US" b="1" dirty="0">
                <a:latin typeface="HGPｺﾞｼｯｸM" pitchFamily="50" charset="-128"/>
                <a:ea typeface="HGPｺﾞｼｯｸM" pitchFamily="50" charset="-128"/>
              </a:rPr>
              <a:t>概算見積もり時の適用</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7.2</a:t>
            </a:r>
            <a:r>
              <a:rPr lang="ja-JP" altLang="en-US" b="1" dirty="0">
                <a:latin typeface="HGPｺﾞｼｯｸM" pitchFamily="50" charset="-128"/>
                <a:ea typeface="HGPｺﾞｼｯｸM" pitchFamily="50" charset="-128"/>
              </a:rPr>
              <a:t>非機能要求定義時の適用</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7.3</a:t>
            </a:r>
            <a:r>
              <a:rPr lang="ja-JP" altLang="en-US" b="1" dirty="0">
                <a:latin typeface="HGPｺﾞｼｯｸM" pitchFamily="50" charset="-128"/>
                <a:ea typeface="HGPｺﾞｼｯｸM" pitchFamily="50" charset="-128"/>
              </a:rPr>
              <a:t>テスト工程時の適用 </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7.4</a:t>
            </a:r>
            <a:r>
              <a:rPr lang="ja-JP" altLang="en-US" b="1" dirty="0">
                <a:latin typeface="HGPｺﾞｼｯｸM" pitchFamily="50" charset="-128"/>
                <a:ea typeface="HGPｺﾞｼｯｸM" pitchFamily="50" charset="-128"/>
              </a:rPr>
              <a:t>稼働中のシステムの再評価時の適用</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7.5</a:t>
            </a:r>
            <a:r>
              <a:rPr lang="ja-JP" altLang="en-US" b="1" dirty="0">
                <a:latin typeface="HGPｺﾞｼｯｸM" pitchFamily="50" charset="-128"/>
                <a:ea typeface="HGPｺﾞｼｯｸM" pitchFamily="50" charset="-128"/>
              </a:rPr>
              <a:t>クラウドサービス検討時の適用</a:t>
            </a:r>
            <a:endParaRPr lang="en-US" altLang="ja-JP" b="1" dirty="0">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８．参考資料</a:t>
            </a:r>
          </a:p>
        </p:txBody>
      </p:sp>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8" name="Rectangle 3"/>
          <p:cNvSpPr>
            <a:spLocks noChangeArrowheads="1"/>
          </p:cNvSpPr>
          <p:nvPr/>
        </p:nvSpPr>
        <p:spPr bwMode="auto">
          <a:xfrm>
            <a:off x="465138" y="881063"/>
            <a:ext cx="8367712" cy="5599112"/>
          </a:xfrm>
          <a:prstGeom prst="rect">
            <a:avLst/>
          </a:prstGeom>
          <a:noFill/>
          <a:ln>
            <a:noFill/>
          </a:ln>
          <a:extLst/>
        </p:spPr>
        <p:txBody>
          <a:bodyPr/>
          <a:lstStyle/>
          <a:p>
            <a:pPr marL="342900" indent="-342900">
              <a:spcBef>
                <a:spcPct val="20000"/>
              </a:spcBef>
              <a:buClr>
                <a:schemeClr val="hlink"/>
              </a:buClr>
              <a:buFont typeface="Wingdings" pitchFamily="2" charset="2"/>
              <a:buChar char="n"/>
              <a:defRPr/>
            </a:pPr>
            <a:r>
              <a:rPr lang="ja-JP" altLang="en-US" sz="2400" dirty="0">
                <a:solidFill>
                  <a:schemeClr val="tx1"/>
                </a:solidFill>
                <a:latin typeface="HGPｺﾞｼｯｸM" pitchFamily="50" charset="-128"/>
                <a:ea typeface="HGPｺﾞｼｯｸM" pitchFamily="50" charset="-128"/>
              </a:rPr>
              <a:t>概要</a:t>
            </a:r>
            <a:endParaRPr lang="en-US" altLang="ja-JP" sz="2400" dirty="0">
              <a:solidFill>
                <a:schemeClr val="tx1"/>
              </a:solidFill>
              <a:latin typeface="HGPｺﾞｼｯｸM" pitchFamily="50" charset="-128"/>
              <a:ea typeface="HGPｺﾞｼｯｸM" pitchFamily="50" charset="-128"/>
            </a:endParaRPr>
          </a:p>
          <a:p>
            <a:pPr marL="263525" indent="-263525">
              <a:spcBef>
                <a:spcPct val="20000"/>
              </a:spcBef>
              <a:buClr>
                <a:schemeClr val="hlink"/>
              </a:buClr>
              <a:buFont typeface="Wingdings" pitchFamily="2" charset="2"/>
              <a:buNone/>
              <a:defRPr/>
            </a:pPr>
            <a:r>
              <a:rPr lang="ja-JP" altLang="en-US" sz="1800" dirty="0">
                <a:solidFill>
                  <a:schemeClr val="tx1"/>
                </a:solidFill>
                <a:latin typeface="HGPｺﾞｼｯｸM" pitchFamily="50" charset="-128"/>
                <a:ea typeface="HGPｺﾞｼｯｸM" pitchFamily="50" charset="-128"/>
              </a:rPr>
              <a:t>　 　概算見積もりは、情報システムの導入コスト（開発費、構築費）と運用コストを算定し見積もっている。非機能要求グレードを使い非機能要求を考慮した情報システムは、導入コストは高くなるが、運用コストは安く、トータルでも安価になることをユーザに説明している。特に障害対応が激減することでコスト減少だけでなくユーザ企業の信頼も高まる。</a:t>
            </a:r>
            <a:endParaRPr lang="en-US" altLang="ja-JP" sz="1800" dirty="0">
              <a:solidFill>
                <a:schemeClr val="tx1"/>
              </a:solidFill>
              <a:latin typeface="HGPｺﾞｼｯｸM" pitchFamily="50" charset="-128"/>
              <a:ea typeface="HGPｺﾞｼｯｸM" pitchFamily="50" charset="-128"/>
            </a:endParaRPr>
          </a:p>
          <a:p>
            <a:pPr marL="263525" indent="-263525">
              <a:spcBef>
                <a:spcPct val="20000"/>
              </a:spcBef>
              <a:buClr>
                <a:schemeClr val="hlink"/>
              </a:buClr>
              <a:buFont typeface="Wingdings" pitchFamily="2" charset="2"/>
              <a:buNone/>
              <a:defRPr/>
            </a:pPr>
            <a:r>
              <a:rPr lang="ja-JP" altLang="en-US" sz="1800" dirty="0">
                <a:solidFill>
                  <a:schemeClr val="tx1"/>
                </a:solidFill>
                <a:latin typeface="HGPｺﾞｼｯｸM" pitchFamily="50" charset="-128"/>
                <a:ea typeface="HGPｺﾞｼｯｸM" pitchFamily="50" charset="-128"/>
              </a:rPr>
              <a:t>　　</a:t>
            </a:r>
            <a:endParaRPr lang="en-US" altLang="ja-JP" sz="1800" dirty="0">
              <a:solidFill>
                <a:schemeClr val="tx1"/>
              </a:solidFill>
              <a:latin typeface="HGPｺﾞｼｯｸM" pitchFamily="50" charset="-128"/>
              <a:ea typeface="HGPｺﾞｼｯｸM" pitchFamily="50" charset="-128"/>
            </a:endParaRPr>
          </a:p>
          <a:p>
            <a:pPr marL="342900" indent="-342900">
              <a:spcBef>
                <a:spcPct val="20000"/>
              </a:spcBef>
              <a:buClr>
                <a:schemeClr val="hlink"/>
              </a:buClr>
              <a:buFont typeface="Wingdings" pitchFamily="2" charset="2"/>
              <a:buChar char="n"/>
              <a:defRPr/>
            </a:pPr>
            <a:r>
              <a:rPr lang="ja-JP" altLang="en-US" sz="2400" dirty="0">
                <a:solidFill>
                  <a:schemeClr val="tx1"/>
                </a:solidFill>
                <a:latin typeface="HGPｺﾞｼｯｸM" pitchFamily="50" charset="-128"/>
                <a:ea typeface="HGPｺﾞｼｯｸM" pitchFamily="50" charset="-128"/>
              </a:rPr>
              <a:t>業種、業務</a:t>
            </a:r>
          </a:p>
          <a:p>
            <a:pPr marL="342900" indent="-342900">
              <a:spcBef>
                <a:spcPct val="20000"/>
              </a:spcBef>
              <a:buClr>
                <a:schemeClr val="hlink"/>
              </a:buClr>
              <a:buFont typeface="Wingdings" pitchFamily="2" charset="2"/>
              <a:buNone/>
              <a:defRPr/>
            </a:pPr>
            <a:r>
              <a:rPr lang="en-US" altLang="ja-JP" sz="1800" dirty="0">
                <a:solidFill>
                  <a:schemeClr val="tx1"/>
                </a:solidFill>
                <a:latin typeface="HGPｺﾞｼｯｸM" pitchFamily="50" charset="-128"/>
                <a:ea typeface="HGPｺﾞｼｯｸM" pitchFamily="50" charset="-128"/>
              </a:rPr>
              <a:t>	</a:t>
            </a:r>
            <a:r>
              <a:rPr lang="ja-JP" altLang="en-US" sz="1800" dirty="0">
                <a:solidFill>
                  <a:schemeClr val="tx1"/>
                </a:solidFill>
                <a:latin typeface="HGPｺﾞｼｯｸM" pitchFamily="50" charset="-128"/>
                <a:ea typeface="HGPｺﾞｼｯｸM" pitchFamily="50" charset="-128"/>
              </a:rPr>
              <a:t>すべての業種</a:t>
            </a:r>
          </a:p>
          <a:p>
            <a:pPr marL="342900" indent="-342900">
              <a:spcBef>
                <a:spcPct val="20000"/>
              </a:spcBef>
              <a:buClr>
                <a:schemeClr val="hlink"/>
              </a:buClr>
              <a:buFont typeface="Wingdings" pitchFamily="2" charset="2"/>
              <a:buNone/>
              <a:defRPr/>
            </a:pPr>
            <a:endParaRPr lang="en-US" altLang="ja-JP" sz="1800" dirty="0">
              <a:solidFill>
                <a:schemeClr val="tx1"/>
              </a:solidFill>
              <a:latin typeface="HGPｺﾞｼｯｸM" pitchFamily="50" charset="-128"/>
              <a:ea typeface="HGPｺﾞｼｯｸM" pitchFamily="50" charset="-128"/>
            </a:endParaRPr>
          </a:p>
          <a:p>
            <a:pPr marL="342900" indent="-342900">
              <a:spcBef>
                <a:spcPct val="20000"/>
              </a:spcBef>
              <a:buClr>
                <a:schemeClr val="hlink"/>
              </a:buClr>
              <a:buFont typeface="Wingdings" pitchFamily="2" charset="2"/>
              <a:buChar char="n"/>
              <a:defRPr/>
            </a:pPr>
            <a:r>
              <a:rPr lang="ja-JP" altLang="en-US" sz="2400" dirty="0">
                <a:solidFill>
                  <a:schemeClr val="tx1"/>
                </a:solidFill>
                <a:latin typeface="HGPｺﾞｼｯｸM" pitchFamily="50" charset="-128"/>
                <a:ea typeface="HGPｺﾞｼｯｸM" pitchFamily="50" charset="-128"/>
              </a:rPr>
              <a:t>利用工程、利用シーン</a:t>
            </a:r>
          </a:p>
          <a:p>
            <a:pPr marL="342900" indent="-342900">
              <a:spcBef>
                <a:spcPct val="20000"/>
              </a:spcBef>
              <a:buClr>
                <a:schemeClr val="hlink"/>
              </a:buClr>
              <a:buFont typeface="Wingdings" pitchFamily="2" charset="2"/>
              <a:buNone/>
              <a:defRPr/>
            </a:pPr>
            <a:r>
              <a:rPr lang="en-US" altLang="ja-JP" sz="1800" dirty="0">
                <a:solidFill>
                  <a:schemeClr val="tx1"/>
                </a:solidFill>
                <a:latin typeface="HGPｺﾞｼｯｸM" pitchFamily="50" charset="-128"/>
                <a:ea typeface="HGPｺﾞｼｯｸM" pitchFamily="50" charset="-128"/>
              </a:rPr>
              <a:t>	</a:t>
            </a:r>
            <a:r>
              <a:rPr lang="ja-JP" altLang="en-US" sz="1800" dirty="0">
                <a:solidFill>
                  <a:schemeClr val="tx1"/>
                </a:solidFill>
                <a:latin typeface="HGPｺﾞｼｯｸM" pitchFamily="50" charset="-128"/>
                <a:ea typeface="HGPｺﾞｼｯｸM" pitchFamily="50" charset="-128"/>
              </a:rPr>
              <a:t>概算見積もり作成</a:t>
            </a:r>
          </a:p>
          <a:p>
            <a:pPr marL="342900" indent="-342900">
              <a:spcBef>
                <a:spcPct val="20000"/>
              </a:spcBef>
              <a:buClr>
                <a:schemeClr val="hlink"/>
              </a:buClr>
              <a:buFont typeface="Wingdings" pitchFamily="2" charset="2"/>
              <a:buNone/>
              <a:defRPr/>
            </a:pPr>
            <a:endParaRPr lang="ja-JP" altLang="en-US" sz="1800" dirty="0">
              <a:solidFill>
                <a:schemeClr val="tx1"/>
              </a:solidFill>
              <a:latin typeface="HGPｺﾞｼｯｸM" pitchFamily="50" charset="-128"/>
              <a:ea typeface="HGPｺﾞｼｯｸM" pitchFamily="50" charset="-128"/>
            </a:endParaRPr>
          </a:p>
          <a:p>
            <a:pPr marL="342900" indent="-342900">
              <a:spcBef>
                <a:spcPct val="20000"/>
              </a:spcBef>
              <a:buClr>
                <a:schemeClr val="hlink"/>
              </a:buClr>
              <a:buFont typeface="Wingdings" pitchFamily="2" charset="2"/>
              <a:buChar char="n"/>
              <a:defRPr/>
            </a:pPr>
            <a:r>
              <a:rPr lang="ja-JP" altLang="en-US" sz="2400" dirty="0">
                <a:solidFill>
                  <a:schemeClr val="tx1"/>
                </a:solidFill>
                <a:latin typeface="HGPｺﾞｼｯｸM" pitchFamily="50" charset="-128"/>
                <a:ea typeface="HGPｺﾞｼｯｸM" pitchFamily="50" charset="-128"/>
              </a:rPr>
              <a:t>利用目的</a:t>
            </a:r>
          </a:p>
          <a:p>
            <a:pPr marL="342900" indent="-342900">
              <a:spcBef>
                <a:spcPct val="20000"/>
              </a:spcBef>
              <a:buClr>
                <a:schemeClr val="hlink"/>
              </a:buClr>
              <a:buFont typeface="Wingdings" pitchFamily="2" charset="2"/>
              <a:buNone/>
              <a:defRPr/>
            </a:pPr>
            <a:r>
              <a:rPr lang="ja-JP" altLang="en-US" sz="1800" dirty="0">
                <a:solidFill>
                  <a:schemeClr val="tx1"/>
                </a:solidFill>
                <a:latin typeface="HGPｺﾞｼｯｸM" pitchFamily="50" charset="-128"/>
                <a:ea typeface="HGPｺﾞｼｯｸM" pitchFamily="50" charset="-128"/>
              </a:rPr>
              <a:t>　 　ユーザが納得できる運用までを含む見積の算定</a:t>
            </a:r>
            <a:endParaRPr lang="en-US" altLang="ja-JP" sz="1800" dirty="0">
              <a:solidFill>
                <a:schemeClr val="tx1"/>
              </a:solidFill>
              <a:latin typeface="HGPｺﾞｼｯｸM" pitchFamily="50" charset="-128"/>
              <a:ea typeface="HGPｺﾞｼｯｸM" pitchFamily="50" charset="-128"/>
            </a:endParaRPr>
          </a:p>
        </p:txBody>
      </p:sp>
      <p:sp>
        <p:nvSpPr>
          <p:cNvPr id="122883"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7.1</a:t>
            </a:r>
            <a:r>
              <a:rPr lang="ja-JP" altLang="en-US" sz="2800" b="1">
                <a:solidFill>
                  <a:schemeClr val="tx2"/>
                </a:solidFill>
                <a:latin typeface="HGPｺﾞｼｯｸM" panose="020B0600000000000000" pitchFamily="50" charset="-128"/>
                <a:ea typeface="HGPｺﾞｼｯｸM" panose="020B0600000000000000" pitchFamily="50" charset="-128"/>
              </a:rPr>
              <a:t>概算見積もり時の適用（</a:t>
            </a:r>
            <a:r>
              <a:rPr lang="en-US" altLang="ja-JP" sz="2800" b="1">
                <a:solidFill>
                  <a:schemeClr val="tx2"/>
                </a:solidFill>
                <a:latin typeface="HGPｺﾞｼｯｸM" panose="020B0600000000000000" pitchFamily="50" charset="-128"/>
                <a:ea typeface="HGPｺﾞｼｯｸM" panose="020B0600000000000000" pitchFamily="50" charset="-128"/>
              </a:rPr>
              <a:t>1/3)</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3"/>
          <p:cNvSpPr>
            <a:spLocks noGrp="1" noChangeArrowheads="1"/>
          </p:cNvSpPr>
          <p:nvPr>
            <p:ph type="body" idx="4294967295"/>
          </p:nvPr>
        </p:nvSpPr>
        <p:spPr>
          <a:xfrm>
            <a:off x="484188" y="881063"/>
            <a:ext cx="8537575" cy="5599112"/>
          </a:xfrm>
        </p:spPr>
        <p:txBody>
          <a:bodyPr/>
          <a:lstStyle/>
          <a:p>
            <a:r>
              <a:rPr lang="ja-JP" altLang="en-US">
                <a:latin typeface="HGPｺﾞｼｯｸM" panose="020B0600000000000000" pitchFamily="50" charset="-128"/>
                <a:ea typeface="HGPｺﾞｼｯｸM" panose="020B0600000000000000" pitchFamily="50" charset="-128"/>
              </a:rPr>
              <a:t>利用方法</a:t>
            </a:r>
          </a:p>
          <a:p>
            <a:pPr marL="719138" lvl="1" indent="-185738"/>
            <a:r>
              <a:rPr lang="ja-JP" altLang="en-US" sz="1800">
                <a:latin typeface="HGPｺﾞｼｯｸM" panose="020B0600000000000000" pitchFamily="50" charset="-128"/>
                <a:ea typeface="HGPｺﾞｼｯｸM" panose="020B0600000000000000" pitchFamily="50" charset="-128"/>
              </a:rPr>
              <a:t>アプリ開発のメンバーの他にインフラ担当のメンバーも参画させ、非機能要求グレードに基づいて、障害に強いシステムの構築、検討を見積もり時に行う。</a:t>
            </a:r>
            <a:endParaRPr lang="en-US" altLang="ja-JP" sz="1800">
              <a:latin typeface="HGPｺﾞｼｯｸM" panose="020B0600000000000000" pitchFamily="50" charset="-128"/>
              <a:ea typeface="HGPｺﾞｼｯｸM" panose="020B0600000000000000" pitchFamily="50" charset="-128"/>
            </a:endParaRPr>
          </a:p>
          <a:p>
            <a:pPr marL="719138" lvl="1" indent="-185738"/>
            <a:r>
              <a:rPr lang="ja-JP" altLang="en-US" sz="1800">
                <a:latin typeface="HGPｺﾞｼｯｸM" panose="020B0600000000000000" pitchFamily="50" charset="-128"/>
                <a:ea typeface="HGPｺﾞｼｯｸM" panose="020B0600000000000000" pitchFamily="50" charset="-128"/>
              </a:rPr>
              <a:t>上記の分析に基づいて、障害の発生を未然に防止するための防止策を設計時</a:t>
            </a:r>
            <a:br>
              <a:rPr lang="en-US" altLang="ja-JP" sz="1800">
                <a:latin typeface="HGPｺﾞｼｯｸM" panose="020B0600000000000000" pitchFamily="50" charset="-128"/>
                <a:ea typeface="HGPｺﾞｼｯｸM" panose="020B0600000000000000" pitchFamily="50" charset="-128"/>
              </a:rPr>
            </a:br>
            <a:r>
              <a:rPr lang="ja-JP" altLang="en-US" sz="1800">
                <a:latin typeface="HGPｺﾞｼｯｸM" panose="020B0600000000000000" pitchFamily="50" charset="-128"/>
                <a:ea typeface="HGPｺﾞｼｯｸM" panose="020B0600000000000000" pitchFamily="50" charset="-128"/>
              </a:rPr>
              <a:t>に盛り込む。</a:t>
            </a:r>
            <a:r>
              <a:rPr lang="en-US" altLang="ja-JP" sz="1800">
                <a:latin typeface="HGPｺﾞｼｯｸM" panose="020B0600000000000000" pitchFamily="50" charset="-128"/>
                <a:ea typeface="HGPｺﾞｼｯｸM" panose="020B0600000000000000" pitchFamily="50" charset="-128"/>
              </a:rPr>
              <a:t> </a:t>
            </a:r>
          </a:p>
          <a:p>
            <a:pPr marL="719138" lvl="1" indent="-185738">
              <a:buFont typeface="Wingdings" panose="05000000000000000000" pitchFamily="2" charset="2"/>
              <a:buNone/>
            </a:pPr>
            <a:endParaRPr lang="en-US" altLang="ja-JP" sz="1800">
              <a:latin typeface="HGPｺﾞｼｯｸM" panose="020B0600000000000000" pitchFamily="50" charset="-128"/>
              <a:ea typeface="HGPｺﾞｼｯｸM" panose="020B0600000000000000" pitchFamily="50" charset="-128"/>
            </a:endParaRPr>
          </a:p>
          <a:p>
            <a:r>
              <a:rPr lang="ja-JP" altLang="en-US">
                <a:latin typeface="HGPｺﾞｼｯｸM" panose="020B0600000000000000" pitchFamily="50" charset="-128"/>
                <a:ea typeface="HGPｺﾞｼｯｸM" panose="020B0600000000000000" pitchFamily="50" charset="-128"/>
              </a:rPr>
              <a:t>利用効果</a:t>
            </a:r>
            <a:endParaRPr lang="en-US" altLang="ja-JP">
              <a:latin typeface="HGPｺﾞｼｯｸM" panose="020B0600000000000000" pitchFamily="50" charset="-128"/>
              <a:ea typeface="HGPｺﾞｼｯｸM" panose="020B0600000000000000" pitchFamily="50" charset="-128"/>
            </a:endParaRPr>
          </a:p>
          <a:p>
            <a:pPr marL="719138" lvl="1" indent="-185738"/>
            <a:r>
              <a:rPr lang="ja-JP" altLang="en-US" sz="1800">
                <a:latin typeface="HGPｺﾞｼｯｸM" panose="020B0600000000000000" pitchFamily="50" charset="-128"/>
                <a:ea typeface="HGPｺﾞｼｯｸM" panose="020B0600000000000000" pitchFamily="50" charset="-128"/>
              </a:rPr>
              <a:t>ユーザ：運用時の障害発生が減少して、業務の中断が減少する。</a:t>
            </a:r>
            <a:br>
              <a:rPr lang="en-US" altLang="ja-JP" sz="1800">
                <a:latin typeface="HGPｺﾞｼｯｸM" panose="020B0600000000000000" pitchFamily="50" charset="-128"/>
                <a:ea typeface="HGPｺﾞｼｯｸM" panose="020B0600000000000000" pitchFamily="50" charset="-128"/>
              </a:rPr>
            </a:br>
            <a:r>
              <a:rPr lang="ja-JP" altLang="en-US" sz="1800">
                <a:latin typeface="HGPｺﾞｼｯｸM" panose="020B0600000000000000" pitchFamily="50" charset="-128"/>
                <a:ea typeface="HGPｺﾞｼｯｸM" panose="020B0600000000000000" pitchFamily="50" charset="-128"/>
              </a:rPr>
              <a:t>　　　　　運用時に発生した障害の原因解析と対策に要する費用が削減できる。</a:t>
            </a:r>
          </a:p>
          <a:p>
            <a:pPr marL="719138" lvl="1" indent="-185738"/>
            <a:r>
              <a:rPr lang="ja-JP" altLang="en-US" sz="1800">
                <a:latin typeface="HGPｺﾞｼｯｸM" panose="020B0600000000000000" pitchFamily="50" charset="-128"/>
                <a:ea typeface="HGPｺﾞｼｯｸM" panose="020B0600000000000000" pitchFamily="50" charset="-128"/>
              </a:rPr>
              <a:t>ベンダ：障害発生時の原因解析や対策に投入する工数を、他の業務に割り当て　</a:t>
            </a:r>
            <a:br>
              <a:rPr lang="en-US" altLang="ja-JP" sz="1800">
                <a:latin typeface="HGPｺﾞｼｯｸM" panose="020B0600000000000000" pitchFamily="50" charset="-128"/>
                <a:ea typeface="HGPｺﾞｼｯｸM" panose="020B0600000000000000" pitchFamily="50" charset="-128"/>
              </a:rPr>
            </a:br>
            <a:r>
              <a:rPr lang="ja-JP" altLang="en-US" sz="1800">
                <a:latin typeface="HGPｺﾞｼｯｸM" panose="020B0600000000000000" pitchFamily="50" charset="-128"/>
                <a:ea typeface="HGPｺﾞｼｯｸM" panose="020B0600000000000000" pitchFamily="50" charset="-128"/>
              </a:rPr>
              <a:t>　　　　　ることができる。</a:t>
            </a:r>
          </a:p>
          <a:p>
            <a:pPr marL="719138" lvl="1" indent="-185738">
              <a:buFont typeface="Wingdings" panose="05000000000000000000" pitchFamily="2" charset="2"/>
              <a:buNone/>
            </a:pPr>
            <a:endParaRPr lang="ja-JP" altLang="en-US" sz="1800">
              <a:latin typeface="HGPｺﾞｼｯｸM" panose="020B0600000000000000" pitchFamily="50" charset="-128"/>
              <a:ea typeface="HGPｺﾞｼｯｸM" panose="020B0600000000000000" pitchFamily="50" charset="-128"/>
            </a:endParaRPr>
          </a:p>
          <a:p>
            <a:pPr marL="719138" lvl="1" indent="-185738">
              <a:buFont typeface="Wingdings" panose="05000000000000000000" pitchFamily="2" charset="2"/>
              <a:buNone/>
            </a:pPr>
            <a:endParaRPr lang="ja-JP" altLang="en-US" sz="1800">
              <a:latin typeface="HGPｺﾞｼｯｸM" panose="020B0600000000000000" pitchFamily="50" charset="-128"/>
              <a:ea typeface="HGPｺﾞｼｯｸM" panose="020B0600000000000000" pitchFamily="50" charset="-128"/>
            </a:endParaRPr>
          </a:p>
        </p:txBody>
      </p:sp>
      <p:sp>
        <p:nvSpPr>
          <p:cNvPr id="124931"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7.1</a:t>
            </a:r>
            <a:r>
              <a:rPr lang="ja-JP" altLang="en-US" sz="2800" b="1">
                <a:solidFill>
                  <a:schemeClr val="tx2"/>
                </a:solidFill>
                <a:latin typeface="HGPｺﾞｼｯｸM" panose="020B0600000000000000" pitchFamily="50" charset="-128"/>
                <a:ea typeface="HGPｺﾞｼｯｸM" panose="020B0600000000000000" pitchFamily="50" charset="-128"/>
              </a:rPr>
              <a:t>概算見積もり時の適用（</a:t>
            </a:r>
            <a:r>
              <a:rPr lang="en-US" altLang="ja-JP" sz="2800" b="1">
                <a:solidFill>
                  <a:schemeClr val="tx2"/>
                </a:solidFill>
                <a:latin typeface="HGPｺﾞｼｯｸM" panose="020B0600000000000000" pitchFamily="50" charset="-128"/>
                <a:ea typeface="HGPｺﾞｼｯｸM" panose="020B0600000000000000" pitchFamily="50" charset="-128"/>
              </a:rPr>
              <a:t>2/3)</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正方形/長方形 16"/>
          <p:cNvSpPr>
            <a:spLocks noChangeArrowheads="1"/>
          </p:cNvSpPr>
          <p:nvPr/>
        </p:nvSpPr>
        <p:spPr bwMode="auto">
          <a:xfrm>
            <a:off x="1582738" y="3055938"/>
            <a:ext cx="2943225" cy="1441450"/>
          </a:xfrm>
          <a:prstGeom prst="rect">
            <a:avLst/>
          </a:prstGeom>
          <a:solidFill>
            <a:srgbClr val="86F8DD"/>
          </a:solidFill>
          <a:ln w="38100" cmpd="dbl"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126979" name="テキスト ボックス 17"/>
          <p:cNvSpPr txBox="1">
            <a:spLocks noChangeArrowheads="1"/>
          </p:cNvSpPr>
          <p:nvPr/>
        </p:nvSpPr>
        <p:spPr bwMode="auto">
          <a:xfrm>
            <a:off x="1487488" y="3806825"/>
            <a:ext cx="31289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非機能要求グレードで</a:t>
            </a:r>
            <a:br>
              <a:rPr lang="en-US" altLang="ja-JP" sz="2000">
                <a:solidFill>
                  <a:schemeClr val="tx2"/>
                </a:solidFill>
                <a:latin typeface="HGPｺﾞｼｯｸM" panose="020B0600000000000000" pitchFamily="50" charset="-128"/>
                <a:ea typeface="HGPｺﾞｼｯｸM" panose="020B0600000000000000" pitchFamily="50" charset="-128"/>
              </a:rPr>
            </a:br>
            <a:r>
              <a:rPr lang="ja-JP" altLang="en-US" sz="2000">
                <a:solidFill>
                  <a:schemeClr val="tx2"/>
                </a:solidFill>
                <a:latin typeface="HGPｺﾞｼｯｸM" panose="020B0600000000000000" pitchFamily="50" charset="-128"/>
                <a:ea typeface="HGPｺﾞｼｯｸM" panose="020B0600000000000000" pitchFamily="50" charset="-128"/>
              </a:rPr>
              <a:t>十分に検討されたシステム</a:t>
            </a:r>
          </a:p>
        </p:txBody>
      </p:sp>
      <p:sp>
        <p:nvSpPr>
          <p:cNvPr id="126980"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7.1</a:t>
            </a:r>
            <a:r>
              <a:rPr lang="ja-JP" altLang="en-US" sz="2800" b="1">
                <a:solidFill>
                  <a:schemeClr val="tx2"/>
                </a:solidFill>
                <a:latin typeface="HGPｺﾞｼｯｸM" panose="020B0600000000000000" pitchFamily="50" charset="-128"/>
                <a:ea typeface="HGPｺﾞｼｯｸM" panose="020B0600000000000000" pitchFamily="50" charset="-128"/>
              </a:rPr>
              <a:t>概算見積もり時の適用</a:t>
            </a:r>
            <a:r>
              <a:rPr lang="ja-JP" altLang="en-US" sz="2800">
                <a:solidFill>
                  <a:schemeClr val="tx2"/>
                </a:solidFill>
                <a:latin typeface="HGPｺﾞｼｯｸM" panose="020B0600000000000000" pitchFamily="50" charset="-128"/>
                <a:ea typeface="HGPｺﾞｼｯｸM" panose="020B0600000000000000" pitchFamily="50" charset="-128"/>
              </a:rPr>
              <a:t>（</a:t>
            </a:r>
            <a:r>
              <a:rPr lang="en-US" altLang="ja-JP" sz="2800">
                <a:solidFill>
                  <a:schemeClr val="tx2"/>
                </a:solidFill>
                <a:latin typeface="HGPｺﾞｼｯｸM" panose="020B0600000000000000" pitchFamily="50" charset="-128"/>
                <a:ea typeface="HGPｺﾞｼｯｸM" panose="020B0600000000000000" pitchFamily="50" charset="-128"/>
              </a:rPr>
              <a:t>3/3)</a:t>
            </a:r>
            <a:endParaRPr lang="ja-JP" altLang="en-US" sz="2800">
              <a:solidFill>
                <a:schemeClr val="tx2"/>
              </a:solidFill>
              <a:latin typeface="HGPｺﾞｼｯｸM" panose="020B0600000000000000" pitchFamily="50" charset="-128"/>
              <a:ea typeface="HGPｺﾞｼｯｸM" panose="020B0600000000000000" pitchFamily="50" charset="-128"/>
            </a:endParaRPr>
          </a:p>
        </p:txBody>
      </p:sp>
      <p:sp>
        <p:nvSpPr>
          <p:cNvPr id="2" name="正方形/長方形 1"/>
          <p:cNvSpPr/>
          <p:nvPr/>
        </p:nvSpPr>
        <p:spPr bwMode="auto">
          <a:xfrm>
            <a:off x="1582738" y="1350963"/>
            <a:ext cx="2943225" cy="1439862"/>
          </a:xfrm>
          <a:prstGeom prst="rect">
            <a:avLst/>
          </a:prstGeom>
          <a:solidFill>
            <a:schemeClr val="bg1">
              <a:lumMod val="75000"/>
            </a:schemeClr>
          </a:solidFill>
          <a:ln w="38100" cap="flat" cmpd="dbl" algn="ctr">
            <a:solidFill>
              <a:schemeClr val="tx1"/>
            </a:solidFill>
            <a:prstDash val="solid"/>
            <a:round/>
            <a:headEnd type="none" w="med" len="med"/>
            <a:tailEnd type="none" w="med" len="med"/>
          </a:ln>
          <a:effectLst/>
        </p:spPr>
        <p:txBody>
          <a:bodyPr wrap="none" anchor="ctr"/>
          <a:lstStyle/>
          <a:p>
            <a:pPr algn="ctr" eaLnBrk="1" hangingPunct="1">
              <a:defRPr/>
            </a:pPr>
            <a:endParaRPr lang="ja-JP" altLang="en-US" sz="3200">
              <a:latin typeface="ＭＳ ゴシック" pitchFamily="49" charset="-128"/>
              <a:ea typeface="ＭＳ ゴシック" pitchFamily="49" charset="-128"/>
            </a:endParaRPr>
          </a:p>
        </p:txBody>
      </p:sp>
      <p:grpSp>
        <p:nvGrpSpPr>
          <p:cNvPr id="126983" name="Group 20"/>
          <p:cNvGrpSpPr>
            <a:grpSpLocks/>
          </p:cNvGrpSpPr>
          <p:nvPr/>
        </p:nvGrpSpPr>
        <p:grpSpPr bwMode="auto">
          <a:xfrm>
            <a:off x="3130550" y="1425575"/>
            <a:ext cx="803275" cy="561975"/>
            <a:chOff x="528" y="3168"/>
            <a:chExt cx="852" cy="498"/>
          </a:xfrm>
        </p:grpSpPr>
        <p:pic>
          <p:nvPicPr>
            <p:cNvPr id="127096" name="Picture 21"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3416"/>
              <a:ext cx="26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097" name="Picture 22" descr="images"/>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auto">
            <a:xfrm>
              <a:off x="528" y="3168"/>
              <a:ext cx="335"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098" name="Picture 23" descr="D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3201"/>
              <a:ext cx="26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099" name="Picture 24" descr="images"/>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auto">
            <a:xfrm>
              <a:off x="799" y="3168"/>
              <a:ext cx="335"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6984" name="テキスト ボックス 2"/>
          <p:cNvSpPr txBox="1">
            <a:spLocks noChangeArrowheads="1"/>
          </p:cNvSpPr>
          <p:nvPr/>
        </p:nvSpPr>
        <p:spPr bwMode="auto">
          <a:xfrm>
            <a:off x="1549400" y="2066925"/>
            <a:ext cx="29765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非機能要求項目の検討</a:t>
            </a:r>
            <a:br>
              <a:rPr lang="en-US" altLang="ja-JP" sz="2000">
                <a:solidFill>
                  <a:schemeClr val="tx2"/>
                </a:solidFill>
                <a:latin typeface="HGPｺﾞｼｯｸM" panose="020B0600000000000000" pitchFamily="50" charset="-128"/>
                <a:ea typeface="HGPｺﾞｼｯｸM" panose="020B0600000000000000" pitchFamily="50" charset="-128"/>
              </a:rPr>
            </a:br>
            <a:r>
              <a:rPr lang="ja-JP" altLang="en-US" sz="2000">
                <a:solidFill>
                  <a:schemeClr val="tx2"/>
                </a:solidFill>
                <a:latin typeface="HGPｺﾞｼｯｸM" panose="020B0600000000000000" pitchFamily="50" charset="-128"/>
                <a:ea typeface="HGPｺﾞｼｯｸM" panose="020B0600000000000000" pitchFamily="50" charset="-128"/>
              </a:rPr>
              <a:t>が不十分なシステム</a:t>
            </a:r>
          </a:p>
        </p:txBody>
      </p:sp>
      <p:grpSp>
        <p:nvGrpSpPr>
          <p:cNvPr id="126985" name="グループ化 3"/>
          <p:cNvGrpSpPr>
            <a:grpSpLocks/>
          </p:cNvGrpSpPr>
          <p:nvPr/>
        </p:nvGrpSpPr>
        <p:grpSpPr bwMode="auto">
          <a:xfrm>
            <a:off x="3051175" y="3162300"/>
            <a:ext cx="1023938" cy="650875"/>
            <a:chOff x="817563" y="3883133"/>
            <a:chExt cx="1023937" cy="1073150"/>
          </a:xfrm>
        </p:grpSpPr>
        <p:sp>
          <p:nvSpPr>
            <p:cNvPr id="127023" name="Rectangle 426"/>
            <p:cNvSpPr>
              <a:spLocks noChangeArrowheads="1"/>
            </p:cNvSpPr>
            <p:nvPr/>
          </p:nvSpPr>
          <p:spPr bwMode="auto">
            <a:xfrm>
              <a:off x="817563" y="3883133"/>
              <a:ext cx="1023937" cy="1073150"/>
            </a:xfrm>
            <a:prstGeom prst="rect">
              <a:avLst/>
            </a:prstGeom>
            <a:solidFill>
              <a:srgbClr val="E1FFE1"/>
            </a:solidFill>
            <a:ln w="9525">
              <a:solidFill>
                <a:srgbClr val="00B050"/>
              </a:solidFill>
              <a:prstDash val="sysDot"/>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rgbClr val="4D4D4D"/>
                </a:solidFill>
                <a:latin typeface="HGP創英角ｺﾞｼｯｸUB" panose="020B0900000000000000" pitchFamily="50" charset="-128"/>
                <a:ea typeface="HGP創英角ｺﾞｼｯｸUB" panose="020B0900000000000000" pitchFamily="50" charset="-128"/>
              </a:endParaRPr>
            </a:p>
          </p:txBody>
        </p:sp>
        <p:grpSp>
          <p:nvGrpSpPr>
            <p:cNvPr id="127024" name="Group 332"/>
            <p:cNvGrpSpPr>
              <a:grpSpLocks/>
            </p:cNvGrpSpPr>
            <p:nvPr/>
          </p:nvGrpSpPr>
          <p:grpSpPr bwMode="auto">
            <a:xfrm>
              <a:off x="941388" y="4135545"/>
              <a:ext cx="366712" cy="717550"/>
              <a:chOff x="2926" y="800"/>
              <a:chExt cx="371" cy="1068"/>
            </a:xfrm>
          </p:grpSpPr>
          <p:sp>
            <p:nvSpPr>
              <p:cNvPr id="127073" name="Rectangle 333"/>
              <p:cNvSpPr>
                <a:spLocks noChangeAspect="1" noChangeArrowheads="1"/>
              </p:cNvSpPr>
              <p:nvPr/>
            </p:nvSpPr>
            <p:spPr bwMode="gray">
              <a:xfrm>
                <a:off x="2926" y="800"/>
                <a:ext cx="371" cy="1068"/>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74" name="Freeform 334"/>
              <p:cNvSpPr>
                <a:spLocks noChangeAspect="1" noEditPoints="1"/>
              </p:cNvSpPr>
              <p:nvPr/>
            </p:nvSpPr>
            <p:spPr bwMode="gray">
              <a:xfrm>
                <a:off x="2964" y="835"/>
                <a:ext cx="295" cy="1000"/>
              </a:xfrm>
              <a:custGeom>
                <a:avLst/>
                <a:gdLst>
                  <a:gd name="T0" fmla="*/ 2147483646 w 125"/>
                  <a:gd name="T1" fmla="*/ 0 h 423"/>
                  <a:gd name="T2" fmla="*/ 0 w 125"/>
                  <a:gd name="T3" fmla="*/ 0 h 423"/>
                  <a:gd name="T4" fmla="*/ 0 w 125"/>
                  <a:gd name="T5" fmla="*/ 2147483646 h 423"/>
                  <a:gd name="T6" fmla="*/ 2147483646 w 125"/>
                  <a:gd name="T7" fmla="*/ 2147483646 h 423"/>
                  <a:gd name="T8" fmla="*/ 2147483646 w 125"/>
                  <a:gd name="T9" fmla="*/ 0 h 423"/>
                  <a:gd name="T10" fmla="*/ 2147483646 w 125"/>
                  <a:gd name="T11" fmla="*/ 0 h 423"/>
                  <a:gd name="T12" fmla="*/ 2147483646 w 125"/>
                  <a:gd name="T13" fmla="*/ 2147483646 h 423"/>
                  <a:gd name="T14" fmla="*/ 2147483646 w 125"/>
                  <a:gd name="T15" fmla="*/ 2147483646 h 423"/>
                  <a:gd name="T16" fmla="*/ 2147483646 w 125"/>
                  <a:gd name="T17" fmla="*/ 2147483646 h 423"/>
                  <a:gd name="T18" fmla="*/ 2147483646 w 125"/>
                  <a:gd name="T19" fmla="*/ 2147483646 h 423"/>
                  <a:gd name="T20" fmla="*/ 2147483646 w 125"/>
                  <a:gd name="T21" fmla="*/ 2147483646 h 4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5"/>
                  <a:gd name="T34" fmla="*/ 0 h 423"/>
                  <a:gd name="T35" fmla="*/ 125 w 125"/>
                  <a:gd name="T36" fmla="*/ 423 h 4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5" h="423">
                    <a:moveTo>
                      <a:pt x="123" y="0"/>
                    </a:moveTo>
                    <a:cubicBezTo>
                      <a:pt x="0" y="0"/>
                      <a:pt x="0" y="0"/>
                      <a:pt x="0" y="0"/>
                    </a:cubicBezTo>
                    <a:cubicBezTo>
                      <a:pt x="0" y="423"/>
                      <a:pt x="0" y="423"/>
                      <a:pt x="0" y="423"/>
                    </a:cubicBezTo>
                    <a:cubicBezTo>
                      <a:pt x="125" y="423"/>
                      <a:pt x="125" y="423"/>
                      <a:pt x="125" y="423"/>
                    </a:cubicBezTo>
                    <a:cubicBezTo>
                      <a:pt x="125" y="0"/>
                      <a:pt x="125" y="0"/>
                      <a:pt x="125" y="0"/>
                    </a:cubicBezTo>
                    <a:lnTo>
                      <a:pt x="123" y="0"/>
                    </a:lnTo>
                    <a:close/>
                    <a:moveTo>
                      <a:pt x="121" y="4"/>
                    </a:moveTo>
                    <a:cubicBezTo>
                      <a:pt x="121" y="8"/>
                      <a:pt x="121" y="415"/>
                      <a:pt x="121" y="419"/>
                    </a:cubicBezTo>
                    <a:cubicBezTo>
                      <a:pt x="117" y="419"/>
                      <a:pt x="8" y="419"/>
                      <a:pt x="4" y="419"/>
                    </a:cubicBezTo>
                    <a:cubicBezTo>
                      <a:pt x="4" y="415"/>
                      <a:pt x="4" y="8"/>
                      <a:pt x="4" y="4"/>
                    </a:cubicBezTo>
                    <a:cubicBezTo>
                      <a:pt x="8" y="4"/>
                      <a:pt x="117" y="4"/>
                      <a:pt x="121" y="4"/>
                    </a:cubicBezTo>
                    <a:close/>
                  </a:path>
                </a:pathLst>
              </a:custGeom>
              <a:solidFill>
                <a:srgbClr val="ACA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27075" name="Rectangle 335"/>
              <p:cNvSpPr>
                <a:spLocks noChangeAspect="1" noChangeArrowheads="1"/>
              </p:cNvSpPr>
              <p:nvPr/>
            </p:nvSpPr>
            <p:spPr bwMode="gray">
              <a:xfrm>
                <a:off x="2990" y="861"/>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76" name="Rectangle 336"/>
              <p:cNvSpPr>
                <a:spLocks noChangeAspect="1" noChangeArrowheads="1"/>
              </p:cNvSpPr>
              <p:nvPr/>
            </p:nvSpPr>
            <p:spPr bwMode="gray">
              <a:xfrm>
                <a:off x="3127" y="876"/>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77" name="Rectangle 337"/>
              <p:cNvSpPr>
                <a:spLocks noChangeAspect="1" noChangeArrowheads="1"/>
              </p:cNvSpPr>
              <p:nvPr/>
            </p:nvSpPr>
            <p:spPr bwMode="gray">
              <a:xfrm>
                <a:off x="2990" y="956"/>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78" name="Rectangle 338"/>
              <p:cNvSpPr>
                <a:spLocks noChangeAspect="1" noChangeArrowheads="1"/>
              </p:cNvSpPr>
              <p:nvPr/>
            </p:nvSpPr>
            <p:spPr bwMode="gray">
              <a:xfrm>
                <a:off x="3127" y="968"/>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79" name="Rectangle 339"/>
              <p:cNvSpPr>
                <a:spLocks noChangeAspect="1" noChangeArrowheads="1"/>
              </p:cNvSpPr>
              <p:nvPr/>
            </p:nvSpPr>
            <p:spPr bwMode="gray">
              <a:xfrm>
                <a:off x="2990" y="1048"/>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0" name="Rectangle 340"/>
              <p:cNvSpPr>
                <a:spLocks noChangeAspect="1" noChangeArrowheads="1"/>
              </p:cNvSpPr>
              <p:nvPr/>
            </p:nvSpPr>
            <p:spPr bwMode="gray">
              <a:xfrm>
                <a:off x="3127" y="1062"/>
                <a:ext cx="89" cy="50"/>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1" name="Rectangle 341"/>
              <p:cNvSpPr>
                <a:spLocks noChangeAspect="1" noChangeArrowheads="1"/>
              </p:cNvSpPr>
              <p:nvPr/>
            </p:nvSpPr>
            <p:spPr bwMode="gray">
              <a:xfrm>
                <a:off x="2990" y="118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2" name="Rectangle 342"/>
              <p:cNvSpPr>
                <a:spLocks noChangeAspect="1" noChangeArrowheads="1"/>
              </p:cNvSpPr>
              <p:nvPr/>
            </p:nvSpPr>
            <p:spPr bwMode="gray">
              <a:xfrm>
                <a:off x="2990" y="1228"/>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3" name="Rectangle 343"/>
              <p:cNvSpPr>
                <a:spLocks noChangeAspect="1" noChangeArrowheads="1"/>
              </p:cNvSpPr>
              <p:nvPr/>
            </p:nvSpPr>
            <p:spPr bwMode="gray">
              <a:xfrm>
                <a:off x="2990" y="1270"/>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4" name="Rectangle 344"/>
              <p:cNvSpPr>
                <a:spLocks noChangeAspect="1" noChangeArrowheads="1"/>
              </p:cNvSpPr>
              <p:nvPr/>
            </p:nvSpPr>
            <p:spPr bwMode="gray">
              <a:xfrm>
                <a:off x="2990" y="1313"/>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5" name="Rectangle 345"/>
              <p:cNvSpPr>
                <a:spLocks noChangeAspect="1" noChangeArrowheads="1"/>
              </p:cNvSpPr>
              <p:nvPr/>
            </p:nvSpPr>
            <p:spPr bwMode="gray">
              <a:xfrm>
                <a:off x="2990" y="135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6" name="Rectangle 346"/>
              <p:cNvSpPr>
                <a:spLocks noChangeAspect="1" noChangeArrowheads="1"/>
              </p:cNvSpPr>
              <p:nvPr/>
            </p:nvSpPr>
            <p:spPr bwMode="gray">
              <a:xfrm>
                <a:off x="2990" y="139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7" name="Rectangle 347"/>
              <p:cNvSpPr>
                <a:spLocks noChangeAspect="1" noChangeArrowheads="1"/>
              </p:cNvSpPr>
              <p:nvPr/>
            </p:nvSpPr>
            <p:spPr bwMode="gray">
              <a:xfrm>
                <a:off x="2990" y="1440"/>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8" name="Rectangle 348"/>
              <p:cNvSpPr>
                <a:spLocks noChangeAspect="1" noChangeArrowheads="1"/>
              </p:cNvSpPr>
              <p:nvPr/>
            </p:nvSpPr>
            <p:spPr bwMode="gray">
              <a:xfrm>
                <a:off x="2990" y="148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89" name="Rectangle 349"/>
              <p:cNvSpPr>
                <a:spLocks noChangeAspect="1" noChangeArrowheads="1"/>
              </p:cNvSpPr>
              <p:nvPr/>
            </p:nvSpPr>
            <p:spPr bwMode="gray">
              <a:xfrm>
                <a:off x="2990" y="152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90" name="Rectangle 350"/>
              <p:cNvSpPr>
                <a:spLocks noChangeAspect="1" noChangeArrowheads="1"/>
              </p:cNvSpPr>
              <p:nvPr/>
            </p:nvSpPr>
            <p:spPr bwMode="gray">
              <a:xfrm>
                <a:off x="2990" y="156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91" name="Rectangle 351"/>
              <p:cNvSpPr>
                <a:spLocks noChangeAspect="1" noChangeArrowheads="1"/>
              </p:cNvSpPr>
              <p:nvPr/>
            </p:nvSpPr>
            <p:spPr bwMode="gray">
              <a:xfrm>
                <a:off x="2990" y="1610"/>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92" name="Rectangle 352"/>
              <p:cNvSpPr>
                <a:spLocks noChangeAspect="1" noChangeArrowheads="1"/>
              </p:cNvSpPr>
              <p:nvPr/>
            </p:nvSpPr>
            <p:spPr bwMode="gray">
              <a:xfrm>
                <a:off x="2990" y="165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93" name="Rectangle 353"/>
              <p:cNvSpPr>
                <a:spLocks noChangeAspect="1" noChangeArrowheads="1"/>
              </p:cNvSpPr>
              <p:nvPr/>
            </p:nvSpPr>
            <p:spPr bwMode="gray">
              <a:xfrm>
                <a:off x="2990" y="1695"/>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94" name="Rectangle 354"/>
              <p:cNvSpPr>
                <a:spLocks noChangeAspect="1" noChangeArrowheads="1"/>
              </p:cNvSpPr>
              <p:nvPr/>
            </p:nvSpPr>
            <p:spPr bwMode="gray">
              <a:xfrm>
                <a:off x="2990" y="173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95" name="Rectangle 355"/>
              <p:cNvSpPr>
                <a:spLocks noChangeAspect="1" noChangeArrowheads="1"/>
              </p:cNvSpPr>
              <p:nvPr/>
            </p:nvSpPr>
            <p:spPr bwMode="gray">
              <a:xfrm>
                <a:off x="2990" y="1778"/>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grpSp>
        <p:grpSp>
          <p:nvGrpSpPr>
            <p:cNvPr id="127025" name="Group 308"/>
            <p:cNvGrpSpPr>
              <a:grpSpLocks/>
            </p:cNvGrpSpPr>
            <p:nvPr/>
          </p:nvGrpSpPr>
          <p:grpSpPr bwMode="auto">
            <a:xfrm>
              <a:off x="1152525" y="4097445"/>
              <a:ext cx="366713" cy="717550"/>
              <a:chOff x="2926" y="800"/>
              <a:chExt cx="371" cy="1068"/>
            </a:xfrm>
          </p:grpSpPr>
          <p:sp>
            <p:nvSpPr>
              <p:cNvPr id="127050" name="Rectangle 309"/>
              <p:cNvSpPr>
                <a:spLocks noChangeAspect="1" noChangeArrowheads="1"/>
              </p:cNvSpPr>
              <p:nvPr/>
            </p:nvSpPr>
            <p:spPr bwMode="gray">
              <a:xfrm>
                <a:off x="2926" y="800"/>
                <a:ext cx="371" cy="1068"/>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51" name="Freeform 310"/>
              <p:cNvSpPr>
                <a:spLocks noChangeAspect="1" noEditPoints="1"/>
              </p:cNvSpPr>
              <p:nvPr/>
            </p:nvSpPr>
            <p:spPr bwMode="gray">
              <a:xfrm>
                <a:off x="2964" y="835"/>
                <a:ext cx="295" cy="1000"/>
              </a:xfrm>
              <a:custGeom>
                <a:avLst/>
                <a:gdLst>
                  <a:gd name="T0" fmla="*/ 2147483646 w 125"/>
                  <a:gd name="T1" fmla="*/ 0 h 423"/>
                  <a:gd name="T2" fmla="*/ 0 w 125"/>
                  <a:gd name="T3" fmla="*/ 0 h 423"/>
                  <a:gd name="T4" fmla="*/ 0 w 125"/>
                  <a:gd name="T5" fmla="*/ 2147483646 h 423"/>
                  <a:gd name="T6" fmla="*/ 2147483646 w 125"/>
                  <a:gd name="T7" fmla="*/ 2147483646 h 423"/>
                  <a:gd name="T8" fmla="*/ 2147483646 w 125"/>
                  <a:gd name="T9" fmla="*/ 0 h 423"/>
                  <a:gd name="T10" fmla="*/ 2147483646 w 125"/>
                  <a:gd name="T11" fmla="*/ 0 h 423"/>
                  <a:gd name="T12" fmla="*/ 2147483646 w 125"/>
                  <a:gd name="T13" fmla="*/ 2147483646 h 423"/>
                  <a:gd name="T14" fmla="*/ 2147483646 w 125"/>
                  <a:gd name="T15" fmla="*/ 2147483646 h 423"/>
                  <a:gd name="T16" fmla="*/ 2147483646 w 125"/>
                  <a:gd name="T17" fmla="*/ 2147483646 h 423"/>
                  <a:gd name="T18" fmla="*/ 2147483646 w 125"/>
                  <a:gd name="T19" fmla="*/ 2147483646 h 423"/>
                  <a:gd name="T20" fmla="*/ 2147483646 w 125"/>
                  <a:gd name="T21" fmla="*/ 2147483646 h 4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5"/>
                  <a:gd name="T34" fmla="*/ 0 h 423"/>
                  <a:gd name="T35" fmla="*/ 125 w 125"/>
                  <a:gd name="T36" fmla="*/ 423 h 4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5" h="423">
                    <a:moveTo>
                      <a:pt x="123" y="0"/>
                    </a:moveTo>
                    <a:cubicBezTo>
                      <a:pt x="0" y="0"/>
                      <a:pt x="0" y="0"/>
                      <a:pt x="0" y="0"/>
                    </a:cubicBezTo>
                    <a:cubicBezTo>
                      <a:pt x="0" y="423"/>
                      <a:pt x="0" y="423"/>
                      <a:pt x="0" y="423"/>
                    </a:cubicBezTo>
                    <a:cubicBezTo>
                      <a:pt x="125" y="423"/>
                      <a:pt x="125" y="423"/>
                      <a:pt x="125" y="423"/>
                    </a:cubicBezTo>
                    <a:cubicBezTo>
                      <a:pt x="125" y="0"/>
                      <a:pt x="125" y="0"/>
                      <a:pt x="125" y="0"/>
                    </a:cubicBezTo>
                    <a:lnTo>
                      <a:pt x="123" y="0"/>
                    </a:lnTo>
                    <a:close/>
                    <a:moveTo>
                      <a:pt x="121" y="4"/>
                    </a:moveTo>
                    <a:cubicBezTo>
                      <a:pt x="121" y="8"/>
                      <a:pt x="121" y="415"/>
                      <a:pt x="121" y="419"/>
                    </a:cubicBezTo>
                    <a:cubicBezTo>
                      <a:pt x="117" y="419"/>
                      <a:pt x="8" y="419"/>
                      <a:pt x="4" y="419"/>
                    </a:cubicBezTo>
                    <a:cubicBezTo>
                      <a:pt x="4" y="415"/>
                      <a:pt x="4" y="8"/>
                      <a:pt x="4" y="4"/>
                    </a:cubicBezTo>
                    <a:cubicBezTo>
                      <a:pt x="8" y="4"/>
                      <a:pt x="117" y="4"/>
                      <a:pt x="121" y="4"/>
                    </a:cubicBezTo>
                    <a:close/>
                  </a:path>
                </a:pathLst>
              </a:custGeom>
              <a:solidFill>
                <a:srgbClr val="ACA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27052" name="Rectangle 311"/>
              <p:cNvSpPr>
                <a:spLocks noChangeAspect="1" noChangeArrowheads="1"/>
              </p:cNvSpPr>
              <p:nvPr/>
            </p:nvSpPr>
            <p:spPr bwMode="gray">
              <a:xfrm>
                <a:off x="2990" y="861"/>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53" name="Rectangle 312"/>
              <p:cNvSpPr>
                <a:spLocks noChangeAspect="1" noChangeArrowheads="1"/>
              </p:cNvSpPr>
              <p:nvPr/>
            </p:nvSpPr>
            <p:spPr bwMode="gray">
              <a:xfrm>
                <a:off x="3127" y="876"/>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54" name="Rectangle 313"/>
              <p:cNvSpPr>
                <a:spLocks noChangeAspect="1" noChangeArrowheads="1"/>
              </p:cNvSpPr>
              <p:nvPr/>
            </p:nvSpPr>
            <p:spPr bwMode="gray">
              <a:xfrm>
                <a:off x="2990" y="956"/>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55" name="Rectangle 314"/>
              <p:cNvSpPr>
                <a:spLocks noChangeAspect="1" noChangeArrowheads="1"/>
              </p:cNvSpPr>
              <p:nvPr/>
            </p:nvSpPr>
            <p:spPr bwMode="gray">
              <a:xfrm>
                <a:off x="3127" y="968"/>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56" name="Rectangle 315"/>
              <p:cNvSpPr>
                <a:spLocks noChangeAspect="1" noChangeArrowheads="1"/>
              </p:cNvSpPr>
              <p:nvPr/>
            </p:nvSpPr>
            <p:spPr bwMode="gray">
              <a:xfrm>
                <a:off x="2990" y="1048"/>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57" name="Rectangle 316"/>
              <p:cNvSpPr>
                <a:spLocks noChangeAspect="1" noChangeArrowheads="1"/>
              </p:cNvSpPr>
              <p:nvPr/>
            </p:nvSpPr>
            <p:spPr bwMode="gray">
              <a:xfrm>
                <a:off x="3127" y="1062"/>
                <a:ext cx="89" cy="50"/>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58" name="Rectangle 317"/>
              <p:cNvSpPr>
                <a:spLocks noChangeAspect="1" noChangeArrowheads="1"/>
              </p:cNvSpPr>
              <p:nvPr/>
            </p:nvSpPr>
            <p:spPr bwMode="gray">
              <a:xfrm>
                <a:off x="2990" y="118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59" name="Rectangle 318"/>
              <p:cNvSpPr>
                <a:spLocks noChangeAspect="1" noChangeArrowheads="1"/>
              </p:cNvSpPr>
              <p:nvPr/>
            </p:nvSpPr>
            <p:spPr bwMode="gray">
              <a:xfrm>
                <a:off x="2990" y="1228"/>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0" name="Rectangle 319"/>
              <p:cNvSpPr>
                <a:spLocks noChangeAspect="1" noChangeArrowheads="1"/>
              </p:cNvSpPr>
              <p:nvPr/>
            </p:nvSpPr>
            <p:spPr bwMode="gray">
              <a:xfrm>
                <a:off x="2990" y="1270"/>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1" name="Rectangle 320"/>
              <p:cNvSpPr>
                <a:spLocks noChangeAspect="1" noChangeArrowheads="1"/>
              </p:cNvSpPr>
              <p:nvPr/>
            </p:nvSpPr>
            <p:spPr bwMode="gray">
              <a:xfrm>
                <a:off x="2990" y="1313"/>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2" name="Rectangle 321"/>
              <p:cNvSpPr>
                <a:spLocks noChangeAspect="1" noChangeArrowheads="1"/>
              </p:cNvSpPr>
              <p:nvPr/>
            </p:nvSpPr>
            <p:spPr bwMode="gray">
              <a:xfrm>
                <a:off x="2990" y="135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3" name="Rectangle 322"/>
              <p:cNvSpPr>
                <a:spLocks noChangeAspect="1" noChangeArrowheads="1"/>
              </p:cNvSpPr>
              <p:nvPr/>
            </p:nvSpPr>
            <p:spPr bwMode="gray">
              <a:xfrm>
                <a:off x="2990" y="139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4" name="Rectangle 323"/>
              <p:cNvSpPr>
                <a:spLocks noChangeAspect="1" noChangeArrowheads="1"/>
              </p:cNvSpPr>
              <p:nvPr/>
            </p:nvSpPr>
            <p:spPr bwMode="gray">
              <a:xfrm>
                <a:off x="2990" y="1440"/>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5" name="Rectangle 324"/>
              <p:cNvSpPr>
                <a:spLocks noChangeAspect="1" noChangeArrowheads="1"/>
              </p:cNvSpPr>
              <p:nvPr/>
            </p:nvSpPr>
            <p:spPr bwMode="gray">
              <a:xfrm>
                <a:off x="2990" y="148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6" name="Rectangle 325"/>
              <p:cNvSpPr>
                <a:spLocks noChangeAspect="1" noChangeArrowheads="1"/>
              </p:cNvSpPr>
              <p:nvPr/>
            </p:nvSpPr>
            <p:spPr bwMode="gray">
              <a:xfrm>
                <a:off x="2990" y="152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7" name="Rectangle 326"/>
              <p:cNvSpPr>
                <a:spLocks noChangeAspect="1" noChangeArrowheads="1"/>
              </p:cNvSpPr>
              <p:nvPr/>
            </p:nvSpPr>
            <p:spPr bwMode="gray">
              <a:xfrm>
                <a:off x="2990" y="156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8" name="Rectangle 327"/>
              <p:cNvSpPr>
                <a:spLocks noChangeAspect="1" noChangeArrowheads="1"/>
              </p:cNvSpPr>
              <p:nvPr/>
            </p:nvSpPr>
            <p:spPr bwMode="gray">
              <a:xfrm>
                <a:off x="2990" y="1610"/>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69" name="Rectangle 328"/>
              <p:cNvSpPr>
                <a:spLocks noChangeAspect="1" noChangeArrowheads="1"/>
              </p:cNvSpPr>
              <p:nvPr/>
            </p:nvSpPr>
            <p:spPr bwMode="gray">
              <a:xfrm>
                <a:off x="2990" y="165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70" name="Rectangle 329"/>
              <p:cNvSpPr>
                <a:spLocks noChangeAspect="1" noChangeArrowheads="1"/>
              </p:cNvSpPr>
              <p:nvPr/>
            </p:nvSpPr>
            <p:spPr bwMode="gray">
              <a:xfrm>
                <a:off x="2990" y="1695"/>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71" name="Rectangle 330"/>
              <p:cNvSpPr>
                <a:spLocks noChangeAspect="1" noChangeArrowheads="1"/>
              </p:cNvSpPr>
              <p:nvPr/>
            </p:nvSpPr>
            <p:spPr bwMode="gray">
              <a:xfrm>
                <a:off x="2990" y="173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72" name="Rectangle 331"/>
              <p:cNvSpPr>
                <a:spLocks noChangeAspect="1" noChangeArrowheads="1"/>
              </p:cNvSpPr>
              <p:nvPr/>
            </p:nvSpPr>
            <p:spPr bwMode="gray">
              <a:xfrm>
                <a:off x="2990" y="1778"/>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grpSp>
        <p:grpSp>
          <p:nvGrpSpPr>
            <p:cNvPr id="127026" name="Group 62"/>
            <p:cNvGrpSpPr>
              <a:grpSpLocks/>
            </p:cNvGrpSpPr>
            <p:nvPr/>
          </p:nvGrpSpPr>
          <p:grpSpPr bwMode="auto">
            <a:xfrm>
              <a:off x="1316038" y="4059345"/>
              <a:ext cx="368300" cy="717550"/>
              <a:chOff x="2926" y="800"/>
              <a:chExt cx="371" cy="1068"/>
            </a:xfrm>
          </p:grpSpPr>
          <p:sp>
            <p:nvSpPr>
              <p:cNvPr id="127027" name="Rectangle 63"/>
              <p:cNvSpPr>
                <a:spLocks noChangeAspect="1" noChangeArrowheads="1"/>
              </p:cNvSpPr>
              <p:nvPr/>
            </p:nvSpPr>
            <p:spPr bwMode="gray">
              <a:xfrm>
                <a:off x="2926" y="800"/>
                <a:ext cx="371" cy="1068"/>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28" name="Freeform 64"/>
              <p:cNvSpPr>
                <a:spLocks noChangeAspect="1" noEditPoints="1"/>
              </p:cNvSpPr>
              <p:nvPr/>
            </p:nvSpPr>
            <p:spPr bwMode="gray">
              <a:xfrm>
                <a:off x="2964" y="835"/>
                <a:ext cx="295" cy="1000"/>
              </a:xfrm>
              <a:custGeom>
                <a:avLst/>
                <a:gdLst>
                  <a:gd name="T0" fmla="*/ 2147483646 w 125"/>
                  <a:gd name="T1" fmla="*/ 0 h 423"/>
                  <a:gd name="T2" fmla="*/ 0 w 125"/>
                  <a:gd name="T3" fmla="*/ 0 h 423"/>
                  <a:gd name="T4" fmla="*/ 0 w 125"/>
                  <a:gd name="T5" fmla="*/ 2147483646 h 423"/>
                  <a:gd name="T6" fmla="*/ 2147483646 w 125"/>
                  <a:gd name="T7" fmla="*/ 2147483646 h 423"/>
                  <a:gd name="T8" fmla="*/ 2147483646 w 125"/>
                  <a:gd name="T9" fmla="*/ 0 h 423"/>
                  <a:gd name="T10" fmla="*/ 2147483646 w 125"/>
                  <a:gd name="T11" fmla="*/ 0 h 423"/>
                  <a:gd name="T12" fmla="*/ 2147483646 w 125"/>
                  <a:gd name="T13" fmla="*/ 2147483646 h 423"/>
                  <a:gd name="T14" fmla="*/ 2147483646 w 125"/>
                  <a:gd name="T15" fmla="*/ 2147483646 h 423"/>
                  <a:gd name="T16" fmla="*/ 2147483646 w 125"/>
                  <a:gd name="T17" fmla="*/ 2147483646 h 423"/>
                  <a:gd name="T18" fmla="*/ 2147483646 w 125"/>
                  <a:gd name="T19" fmla="*/ 2147483646 h 423"/>
                  <a:gd name="T20" fmla="*/ 2147483646 w 125"/>
                  <a:gd name="T21" fmla="*/ 2147483646 h 4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5"/>
                  <a:gd name="T34" fmla="*/ 0 h 423"/>
                  <a:gd name="T35" fmla="*/ 125 w 125"/>
                  <a:gd name="T36" fmla="*/ 423 h 4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5" h="423">
                    <a:moveTo>
                      <a:pt x="123" y="0"/>
                    </a:moveTo>
                    <a:cubicBezTo>
                      <a:pt x="0" y="0"/>
                      <a:pt x="0" y="0"/>
                      <a:pt x="0" y="0"/>
                    </a:cubicBezTo>
                    <a:cubicBezTo>
                      <a:pt x="0" y="423"/>
                      <a:pt x="0" y="423"/>
                      <a:pt x="0" y="423"/>
                    </a:cubicBezTo>
                    <a:cubicBezTo>
                      <a:pt x="125" y="423"/>
                      <a:pt x="125" y="423"/>
                      <a:pt x="125" y="423"/>
                    </a:cubicBezTo>
                    <a:cubicBezTo>
                      <a:pt x="125" y="0"/>
                      <a:pt x="125" y="0"/>
                      <a:pt x="125" y="0"/>
                    </a:cubicBezTo>
                    <a:lnTo>
                      <a:pt x="123" y="0"/>
                    </a:lnTo>
                    <a:close/>
                    <a:moveTo>
                      <a:pt x="121" y="4"/>
                    </a:moveTo>
                    <a:cubicBezTo>
                      <a:pt x="121" y="8"/>
                      <a:pt x="121" y="415"/>
                      <a:pt x="121" y="419"/>
                    </a:cubicBezTo>
                    <a:cubicBezTo>
                      <a:pt x="117" y="419"/>
                      <a:pt x="8" y="419"/>
                      <a:pt x="4" y="419"/>
                    </a:cubicBezTo>
                    <a:cubicBezTo>
                      <a:pt x="4" y="415"/>
                      <a:pt x="4" y="8"/>
                      <a:pt x="4" y="4"/>
                    </a:cubicBezTo>
                    <a:cubicBezTo>
                      <a:pt x="8" y="4"/>
                      <a:pt x="117" y="4"/>
                      <a:pt x="121" y="4"/>
                    </a:cubicBezTo>
                    <a:close/>
                  </a:path>
                </a:pathLst>
              </a:custGeom>
              <a:solidFill>
                <a:srgbClr val="ACA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27029" name="Rectangle 65"/>
              <p:cNvSpPr>
                <a:spLocks noChangeAspect="1" noChangeArrowheads="1"/>
              </p:cNvSpPr>
              <p:nvPr/>
            </p:nvSpPr>
            <p:spPr bwMode="gray">
              <a:xfrm>
                <a:off x="2990" y="861"/>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0" name="Rectangle 66"/>
              <p:cNvSpPr>
                <a:spLocks noChangeAspect="1" noChangeArrowheads="1"/>
              </p:cNvSpPr>
              <p:nvPr/>
            </p:nvSpPr>
            <p:spPr bwMode="gray">
              <a:xfrm>
                <a:off x="3127" y="876"/>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1" name="Rectangle 67"/>
              <p:cNvSpPr>
                <a:spLocks noChangeAspect="1" noChangeArrowheads="1"/>
              </p:cNvSpPr>
              <p:nvPr/>
            </p:nvSpPr>
            <p:spPr bwMode="gray">
              <a:xfrm>
                <a:off x="2990" y="956"/>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2" name="Rectangle 68"/>
              <p:cNvSpPr>
                <a:spLocks noChangeAspect="1" noChangeArrowheads="1"/>
              </p:cNvSpPr>
              <p:nvPr/>
            </p:nvSpPr>
            <p:spPr bwMode="gray">
              <a:xfrm>
                <a:off x="3127" y="968"/>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3" name="Rectangle 69"/>
              <p:cNvSpPr>
                <a:spLocks noChangeAspect="1" noChangeArrowheads="1"/>
              </p:cNvSpPr>
              <p:nvPr/>
            </p:nvSpPr>
            <p:spPr bwMode="gray">
              <a:xfrm>
                <a:off x="2990" y="1048"/>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4" name="Rectangle 70"/>
              <p:cNvSpPr>
                <a:spLocks noChangeAspect="1" noChangeArrowheads="1"/>
              </p:cNvSpPr>
              <p:nvPr/>
            </p:nvSpPr>
            <p:spPr bwMode="gray">
              <a:xfrm>
                <a:off x="3127" y="1062"/>
                <a:ext cx="89" cy="50"/>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5" name="Rectangle 71"/>
              <p:cNvSpPr>
                <a:spLocks noChangeAspect="1" noChangeArrowheads="1"/>
              </p:cNvSpPr>
              <p:nvPr/>
            </p:nvSpPr>
            <p:spPr bwMode="gray">
              <a:xfrm>
                <a:off x="2990" y="118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6" name="Rectangle 72"/>
              <p:cNvSpPr>
                <a:spLocks noChangeAspect="1" noChangeArrowheads="1"/>
              </p:cNvSpPr>
              <p:nvPr/>
            </p:nvSpPr>
            <p:spPr bwMode="gray">
              <a:xfrm>
                <a:off x="2990" y="1228"/>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7" name="Rectangle 73"/>
              <p:cNvSpPr>
                <a:spLocks noChangeAspect="1" noChangeArrowheads="1"/>
              </p:cNvSpPr>
              <p:nvPr/>
            </p:nvSpPr>
            <p:spPr bwMode="gray">
              <a:xfrm>
                <a:off x="2990" y="1270"/>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8" name="Rectangle 74"/>
              <p:cNvSpPr>
                <a:spLocks noChangeAspect="1" noChangeArrowheads="1"/>
              </p:cNvSpPr>
              <p:nvPr/>
            </p:nvSpPr>
            <p:spPr bwMode="gray">
              <a:xfrm>
                <a:off x="2990" y="1313"/>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39" name="Rectangle 75"/>
              <p:cNvSpPr>
                <a:spLocks noChangeAspect="1" noChangeArrowheads="1"/>
              </p:cNvSpPr>
              <p:nvPr/>
            </p:nvSpPr>
            <p:spPr bwMode="gray">
              <a:xfrm>
                <a:off x="2990" y="135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0" name="Rectangle 76"/>
              <p:cNvSpPr>
                <a:spLocks noChangeAspect="1" noChangeArrowheads="1"/>
              </p:cNvSpPr>
              <p:nvPr/>
            </p:nvSpPr>
            <p:spPr bwMode="gray">
              <a:xfrm>
                <a:off x="2990" y="139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1" name="Rectangle 77"/>
              <p:cNvSpPr>
                <a:spLocks noChangeAspect="1" noChangeArrowheads="1"/>
              </p:cNvSpPr>
              <p:nvPr/>
            </p:nvSpPr>
            <p:spPr bwMode="gray">
              <a:xfrm>
                <a:off x="2990" y="1440"/>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2" name="Rectangle 78"/>
              <p:cNvSpPr>
                <a:spLocks noChangeAspect="1" noChangeArrowheads="1"/>
              </p:cNvSpPr>
              <p:nvPr/>
            </p:nvSpPr>
            <p:spPr bwMode="gray">
              <a:xfrm>
                <a:off x="2990" y="148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3" name="Rectangle 79"/>
              <p:cNvSpPr>
                <a:spLocks noChangeAspect="1" noChangeArrowheads="1"/>
              </p:cNvSpPr>
              <p:nvPr/>
            </p:nvSpPr>
            <p:spPr bwMode="gray">
              <a:xfrm>
                <a:off x="2990" y="152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4" name="Rectangle 80"/>
              <p:cNvSpPr>
                <a:spLocks noChangeAspect="1" noChangeArrowheads="1"/>
              </p:cNvSpPr>
              <p:nvPr/>
            </p:nvSpPr>
            <p:spPr bwMode="gray">
              <a:xfrm>
                <a:off x="2990" y="156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5" name="Rectangle 81"/>
              <p:cNvSpPr>
                <a:spLocks noChangeAspect="1" noChangeArrowheads="1"/>
              </p:cNvSpPr>
              <p:nvPr/>
            </p:nvSpPr>
            <p:spPr bwMode="gray">
              <a:xfrm>
                <a:off x="2990" y="1610"/>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6" name="Rectangle 82"/>
              <p:cNvSpPr>
                <a:spLocks noChangeAspect="1" noChangeArrowheads="1"/>
              </p:cNvSpPr>
              <p:nvPr/>
            </p:nvSpPr>
            <p:spPr bwMode="gray">
              <a:xfrm>
                <a:off x="2990" y="165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7" name="Rectangle 83"/>
              <p:cNvSpPr>
                <a:spLocks noChangeAspect="1" noChangeArrowheads="1"/>
              </p:cNvSpPr>
              <p:nvPr/>
            </p:nvSpPr>
            <p:spPr bwMode="gray">
              <a:xfrm>
                <a:off x="2990" y="1695"/>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8" name="Rectangle 84"/>
              <p:cNvSpPr>
                <a:spLocks noChangeAspect="1" noChangeArrowheads="1"/>
              </p:cNvSpPr>
              <p:nvPr/>
            </p:nvSpPr>
            <p:spPr bwMode="gray">
              <a:xfrm>
                <a:off x="2990" y="173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27049" name="Rectangle 85"/>
              <p:cNvSpPr>
                <a:spLocks noChangeAspect="1" noChangeArrowheads="1"/>
              </p:cNvSpPr>
              <p:nvPr/>
            </p:nvSpPr>
            <p:spPr bwMode="gray">
              <a:xfrm>
                <a:off x="2990" y="1778"/>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grpSp>
      </p:grpSp>
      <p:sp>
        <p:nvSpPr>
          <p:cNvPr id="126986" name="角丸四角形 37887"/>
          <p:cNvSpPr>
            <a:spLocks noChangeArrowheads="1"/>
          </p:cNvSpPr>
          <p:nvPr/>
        </p:nvSpPr>
        <p:spPr bwMode="auto">
          <a:xfrm>
            <a:off x="768350" y="4937125"/>
            <a:ext cx="2092325" cy="1076325"/>
          </a:xfrm>
          <a:prstGeom prst="roundRect">
            <a:avLst>
              <a:gd name="adj" fmla="val 16667"/>
            </a:avLst>
          </a:prstGeom>
          <a:solidFill>
            <a:srgbClr val="FFC000"/>
          </a:solidFill>
          <a:ln w="38100" cmpd="dbl"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ユーザ</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ベンダ</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　・アプリ担当</a:t>
            </a:r>
            <a:br>
              <a:rPr lang="en-US" altLang="ja-JP" sz="1600">
                <a:solidFill>
                  <a:schemeClr val="tx2"/>
                </a:solidFill>
                <a:latin typeface="HGPｺﾞｼｯｸM" panose="020B0600000000000000" pitchFamily="50" charset="-128"/>
                <a:ea typeface="HGPｺﾞｼｯｸM" panose="020B0600000000000000" pitchFamily="50" charset="-128"/>
              </a:rPr>
            </a:br>
            <a:r>
              <a:rPr lang="ja-JP" altLang="en-US" sz="1600">
                <a:solidFill>
                  <a:schemeClr val="tx2"/>
                </a:solidFill>
                <a:latin typeface="HGPｺﾞｼｯｸM" panose="020B0600000000000000" pitchFamily="50" charset="-128"/>
                <a:ea typeface="HGPｺﾞｼｯｸM" panose="020B0600000000000000" pitchFamily="50" charset="-128"/>
              </a:rPr>
              <a:t>　・インフラ担当</a:t>
            </a:r>
          </a:p>
        </p:txBody>
      </p:sp>
      <p:sp>
        <p:nvSpPr>
          <p:cNvPr id="126987" name="爆発 1 37888"/>
          <p:cNvSpPr>
            <a:spLocks noChangeArrowheads="1"/>
          </p:cNvSpPr>
          <p:nvPr/>
        </p:nvSpPr>
        <p:spPr bwMode="auto">
          <a:xfrm>
            <a:off x="4676775" y="1143000"/>
            <a:ext cx="1460500" cy="1878013"/>
          </a:xfrm>
          <a:prstGeom prst="irregularSeal1">
            <a:avLst/>
          </a:prstGeom>
          <a:solidFill>
            <a:srgbClr val="FFFF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b="1">
                <a:solidFill>
                  <a:srgbClr val="FF0000"/>
                </a:solidFill>
                <a:latin typeface="HGPｺﾞｼｯｸM" panose="020B0600000000000000" pitchFamily="50" charset="-128"/>
                <a:ea typeface="HGPｺﾞｼｯｸM" panose="020B0600000000000000" pitchFamily="50" charset="-128"/>
              </a:rPr>
              <a:t>障害</a:t>
            </a:r>
            <a:br>
              <a:rPr lang="en-US" altLang="ja-JP" b="1">
                <a:solidFill>
                  <a:srgbClr val="FF0000"/>
                </a:solidFill>
                <a:latin typeface="HGPｺﾞｼｯｸM" panose="020B0600000000000000" pitchFamily="50" charset="-128"/>
                <a:ea typeface="HGPｺﾞｼｯｸM" panose="020B0600000000000000" pitchFamily="50" charset="-128"/>
              </a:rPr>
            </a:br>
            <a:r>
              <a:rPr lang="ja-JP" altLang="en-US" b="1">
                <a:solidFill>
                  <a:srgbClr val="FF0000"/>
                </a:solidFill>
                <a:latin typeface="HGPｺﾞｼｯｸM" panose="020B0600000000000000" pitchFamily="50" charset="-128"/>
                <a:ea typeface="HGPｺﾞｼｯｸM" panose="020B0600000000000000" pitchFamily="50" charset="-128"/>
              </a:rPr>
              <a:t>多発</a:t>
            </a:r>
          </a:p>
        </p:txBody>
      </p:sp>
      <p:sp>
        <p:nvSpPr>
          <p:cNvPr id="126988" name="爆発 1 94"/>
          <p:cNvSpPr>
            <a:spLocks noChangeArrowheads="1"/>
          </p:cNvSpPr>
          <p:nvPr/>
        </p:nvSpPr>
        <p:spPr bwMode="auto">
          <a:xfrm>
            <a:off x="4994275" y="3409950"/>
            <a:ext cx="808038" cy="681038"/>
          </a:xfrm>
          <a:prstGeom prst="irregularSeal1">
            <a:avLst/>
          </a:prstGeom>
          <a:solidFill>
            <a:srgbClr val="FFFF00"/>
          </a:solidFill>
          <a:ln w="9525"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rgbClr val="FF0000"/>
                </a:solidFill>
                <a:latin typeface="HGPｺﾞｼｯｸM" panose="020B0600000000000000" pitchFamily="50" charset="-128"/>
                <a:ea typeface="HGPｺﾞｼｯｸM" panose="020B0600000000000000" pitchFamily="50" charset="-128"/>
              </a:rPr>
              <a:t>障害</a:t>
            </a:r>
          </a:p>
        </p:txBody>
      </p:sp>
      <p:sp>
        <p:nvSpPr>
          <p:cNvPr id="37890" name="右矢印 37889"/>
          <p:cNvSpPr/>
          <p:nvPr/>
        </p:nvSpPr>
        <p:spPr bwMode="auto">
          <a:xfrm>
            <a:off x="6296025" y="1908175"/>
            <a:ext cx="623888" cy="303213"/>
          </a:xfrm>
          <a:prstGeom prst="rightArrow">
            <a:avLst/>
          </a:prstGeom>
          <a:solidFill>
            <a:schemeClr val="accent2">
              <a:lumMod val="50000"/>
            </a:schemeClr>
          </a:solidFill>
          <a:ln w="38100" cap="flat" cmpd="sng" algn="ctr">
            <a:solidFill>
              <a:schemeClr val="tx1"/>
            </a:solidFill>
            <a:prstDash val="solid"/>
            <a:round/>
            <a:headEnd type="none" w="med" len="med"/>
            <a:tailEnd type="none" w="med" len="med"/>
          </a:ln>
          <a:effectLst/>
        </p:spPr>
        <p:txBody>
          <a:bodyPr wrap="none" anchor="ctr"/>
          <a:lstStyle/>
          <a:p>
            <a:pPr algn="ctr" eaLnBrk="1" hangingPunct="1">
              <a:defRPr/>
            </a:pPr>
            <a:endParaRPr lang="ja-JP" altLang="en-US" sz="2000" b="1" dirty="0">
              <a:solidFill>
                <a:schemeClr val="bg1"/>
              </a:solidFill>
              <a:latin typeface="HGPｺﾞｼｯｸM" pitchFamily="50" charset="-128"/>
              <a:ea typeface="HGPｺﾞｼｯｸM" pitchFamily="50" charset="-128"/>
            </a:endParaRPr>
          </a:p>
        </p:txBody>
      </p:sp>
      <p:sp>
        <p:nvSpPr>
          <p:cNvPr id="126990" name="テキスト ボックス 37890"/>
          <p:cNvSpPr txBox="1">
            <a:spLocks noChangeArrowheads="1"/>
          </p:cNvSpPr>
          <p:nvPr/>
        </p:nvSpPr>
        <p:spPr bwMode="auto">
          <a:xfrm>
            <a:off x="4676775" y="4090988"/>
            <a:ext cx="14605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latin typeface="HGPｺﾞｼｯｸM" panose="020B0600000000000000" pitchFamily="50" charset="-128"/>
                <a:ea typeface="HGPｺﾞｼｯｸM" panose="020B0600000000000000" pitchFamily="50" charset="-128"/>
              </a:rPr>
              <a:t>発生はまれ</a:t>
            </a:r>
          </a:p>
        </p:txBody>
      </p:sp>
      <p:sp>
        <p:nvSpPr>
          <p:cNvPr id="126991" name="右矢印 37896"/>
          <p:cNvSpPr>
            <a:spLocks noChangeArrowheads="1"/>
          </p:cNvSpPr>
          <p:nvPr/>
        </p:nvSpPr>
        <p:spPr bwMode="auto">
          <a:xfrm rot="-2260047">
            <a:off x="1154113" y="4483100"/>
            <a:ext cx="703262" cy="376238"/>
          </a:xfrm>
          <a:prstGeom prst="rightArrow">
            <a:avLst>
              <a:gd name="adj1" fmla="val 50000"/>
              <a:gd name="adj2" fmla="val 49906"/>
            </a:avLst>
          </a:prstGeom>
          <a:solidFill>
            <a:srgbClr val="FFC000"/>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graphicFrame>
        <p:nvGraphicFramePr>
          <p:cNvPr id="37898" name="表 37897"/>
          <p:cNvGraphicFramePr>
            <a:graphicFrameLocks noGrp="1"/>
          </p:cNvGraphicFramePr>
          <p:nvPr/>
        </p:nvGraphicFramePr>
        <p:xfrm>
          <a:off x="3373438" y="5006975"/>
          <a:ext cx="5459413" cy="1112838"/>
        </p:xfrm>
        <a:graphic>
          <a:graphicData uri="http://schemas.openxmlformats.org/drawingml/2006/table">
            <a:tbl>
              <a:tblPr firstRow="1" bandRow="1">
                <a:tableStyleId>{5C22544A-7EE6-4342-B048-85BDC9FD1C3A}</a:tableStyleId>
              </a:tblPr>
              <a:tblGrid>
                <a:gridCol w="1105747">
                  <a:extLst>
                    <a:ext uri="{9D8B030D-6E8A-4147-A177-3AD203B41FA5}">
                      <a16:colId xmlns:a16="http://schemas.microsoft.com/office/drawing/2014/main" val="20000"/>
                    </a:ext>
                  </a:extLst>
                </a:gridCol>
                <a:gridCol w="1348470">
                  <a:extLst>
                    <a:ext uri="{9D8B030D-6E8A-4147-A177-3AD203B41FA5}">
                      <a16:colId xmlns:a16="http://schemas.microsoft.com/office/drawing/2014/main" val="20001"/>
                    </a:ext>
                  </a:extLst>
                </a:gridCol>
                <a:gridCol w="2048919">
                  <a:extLst>
                    <a:ext uri="{9D8B030D-6E8A-4147-A177-3AD203B41FA5}">
                      <a16:colId xmlns:a16="http://schemas.microsoft.com/office/drawing/2014/main" val="20002"/>
                    </a:ext>
                  </a:extLst>
                </a:gridCol>
                <a:gridCol w="956277">
                  <a:extLst>
                    <a:ext uri="{9D8B030D-6E8A-4147-A177-3AD203B41FA5}">
                      <a16:colId xmlns:a16="http://schemas.microsoft.com/office/drawing/2014/main" val="20003"/>
                    </a:ext>
                  </a:extLst>
                </a:gridCol>
              </a:tblGrid>
              <a:tr h="370946">
                <a:tc>
                  <a:txBody>
                    <a:bodyPr/>
                    <a:lstStyle/>
                    <a:p>
                      <a:endParaRPr kumimoji="1" lang="ja-JP" altLang="en-US" sz="1600" dirty="0">
                        <a:latin typeface="HGPｺﾞｼｯｸM" pitchFamily="50" charset="-128"/>
                        <a:ea typeface="HGPｺﾞｼｯｸM" pitchFamily="50" charset="-128"/>
                      </a:endParaRP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b="1" dirty="0">
                          <a:solidFill>
                            <a:schemeClr val="tx1"/>
                          </a:solidFill>
                          <a:latin typeface="HGPｺﾞｼｯｸM" pitchFamily="50" charset="-128"/>
                          <a:ea typeface="HGPｺﾞｼｯｸM" pitchFamily="50" charset="-128"/>
                        </a:rPr>
                        <a:t>導入コスト</a:t>
                      </a: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b="1" dirty="0">
                          <a:solidFill>
                            <a:schemeClr val="tx1"/>
                          </a:solidFill>
                          <a:latin typeface="HGPｺﾞｼｯｸM" pitchFamily="50" charset="-128"/>
                          <a:ea typeface="HGPｺﾞｼｯｸM" pitchFamily="50" charset="-128"/>
                        </a:rPr>
                        <a:t>運用（対応）コスト</a:t>
                      </a: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800" b="1" dirty="0">
                          <a:solidFill>
                            <a:schemeClr val="tx1"/>
                          </a:solidFill>
                          <a:latin typeface="HGPｺﾞｼｯｸM" pitchFamily="50" charset="-128"/>
                          <a:ea typeface="HGPｺﾞｼｯｸM" pitchFamily="50" charset="-128"/>
                        </a:rPr>
                        <a:t>TCO</a:t>
                      </a:r>
                      <a:endParaRPr kumimoji="1" lang="ja-JP" altLang="en-US" sz="1800" b="1" dirty="0">
                        <a:solidFill>
                          <a:schemeClr val="tx1"/>
                        </a:solidFill>
                        <a:latin typeface="HGPｺﾞｼｯｸM" pitchFamily="50" charset="-128"/>
                        <a:ea typeface="HGPｺﾞｼｯｸM" pitchFamily="50" charset="-128"/>
                      </a:endParaRP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946">
                <a:tc>
                  <a:txBody>
                    <a:bodyPr/>
                    <a:lstStyle/>
                    <a:p>
                      <a:r>
                        <a:rPr kumimoji="1" lang="ja-JP" altLang="en-US" sz="1600" b="1" dirty="0">
                          <a:latin typeface="HGPｺﾞｼｯｸM" pitchFamily="50" charset="-128"/>
                          <a:ea typeface="HGPｺﾞｼｯｸM" pitchFamily="50" charset="-128"/>
                        </a:rPr>
                        <a:t>システム</a:t>
                      </a:r>
                      <a:r>
                        <a:rPr kumimoji="1" lang="en-US" altLang="ja-JP" sz="1600" b="1" dirty="0">
                          <a:latin typeface="HGPｺﾞｼｯｸM" pitchFamily="50" charset="-128"/>
                          <a:ea typeface="HGPｺﾞｼｯｸM" pitchFamily="50" charset="-128"/>
                        </a:rPr>
                        <a:t>A</a:t>
                      </a:r>
                      <a:endParaRPr kumimoji="1" lang="ja-JP" altLang="en-US" sz="1600" b="1" dirty="0">
                        <a:latin typeface="HGPｺﾞｼｯｸM" pitchFamily="50" charset="-128"/>
                        <a:ea typeface="HGPｺﾞｼｯｸM" pitchFamily="50" charset="-128"/>
                      </a:endParaRP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b="1" dirty="0">
                          <a:latin typeface="HGPｺﾞｼｯｸM" pitchFamily="50" charset="-128"/>
                          <a:ea typeface="HGPｺﾞｼｯｸM" pitchFamily="50" charset="-128"/>
                        </a:rPr>
                        <a:t>小</a:t>
                      </a: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b="1" dirty="0">
                          <a:latin typeface="HGPｺﾞｼｯｸM" pitchFamily="50" charset="-128"/>
                          <a:ea typeface="HGPｺﾞｼｯｸM" pitchFamily="50" charset="-128"/>
                        </a:rPr>
                        <a:t>大</a:t>
                      </a: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b="1" dirty="0">
                          <a:latin typeface="HGPｺﾞｼｯｸM" pitchFamily="50" charset="-128"/>
                          <a:ea typeface="HGPｺﾞｼｯｸM" pitchFamily="50" charset="-128"/>
                        </a:rPr>
                        <a:t>大</a:t>
                      </a: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946">
                <a:tc>
                  <a:txBody>
                    <a:bodyPr/>
                    <a:lstStyle/>
                    <a:p>
                      <a:r>
                        <a:rPr kumimoji="1" lang="ja-JP" altLang="en-US" sz="1600" b="1" dirty="0">
                          <a:latin typeface="HGPｺﾞｼｯｸM" pitchFamily="50" charset="-128"/>
                          <a:ea typeface="HGPｺﾞｼｯｸM" pitchFamily="50" charset="-128"/>
                        </a:rPr>
                        <a:t>システム</a:t>
                      </a:r>
                      <a:r>
                        <a:rPr kumimoji="1" lang="en-US" altLang="ja-JP" sz="1600" b="1" dirty="0">
                          <a:latin typeface="HGPｺﾞｼｯｸM" pitchFamily="50" charset="-128"/>
                          <a:ea typeface="HGPｺﾞｼｯｸM" pitchFamily="50" charset="-128"/>
                        </a:rPr>
                        <a:t>B</a:t>
                      </a:r>
                      <a:endParaRPr kumimoji="1" lang="ja-JP" altLang="en-US" sz="1600" b="1" dirty="0">
                        <a:latin typeface="HGPｺﾞｼｯｸM" pitchFamily="50" charset="-128"/>
                        <a:ea typeface="HGPｺﾞｼｯｸM" pitchFamily="50" charset="-128"/>
                      </a:endParaRP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b="1" dirty="0">
                          <a:latin typeface="HGPｺﾞｼｯｸM" pitchFamily="50" charset="-128"/>
                          <a:ea typeface="HGPｺﾞｼｯｸM" pitchFamily="50" charset="-128"/>
                        </a:rPr>
                        <a:t>中</a:t>
                      </a: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b="1" dirty="0">
                          <a:latin typeface="HGPｺﾞｼｯｸM" pitchFamily="50" charset="-128"/>
                          <a:ea typeface="HGPｺﾞｼｯｸM" pitchFamily="50" charset="-128"/>
                        </a:rPr>
                        <a:t>小</a:t>
                      </a: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b="1" dirty="0">
                          <a:latin typeface="HGPｺﾞｼｯｸM" pitchFamily="50" charset="-128"/>
                          <a:ea typeface="HGPｺﾞｼｯｸM" pitchFamily="50" charset="-128"/>
                        </a:rPr>
                        <a:t>中</a:t>
                      </a:r>
                    </a:p>
                  </a:txBody>
                  <a:tcPr marL="91448" marR="91448" marT="45733" marB="4573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27014" name="テキスト ボックス 37898"/>
          <p:cNvSpPr txBox="1">
            <a:spLocks noChangeArrowheads="1"/>
          </p:cNvSpPr>
          <p:nvPr/>
        </p:nvSpPr>
        <p:spPr bwMode="auto">
          <a:xfrm>
            <a:off x="1593850" y="1366838"/>
            <a:ext cx="1354138"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FF0000"/>
                </a:solidFill>
                <a:latin typeface="HGPｺﾞｼｯｸM" panose="020B0600000000000000" pitchFamily="50" charset="-128"/>
                <a:ea typeface="HGPｺﾞｼｯｸM" panose="020B0600000000000000" pitchFamily="50" charset="-128"/>
              </a:rPr>
              <a:t>システム</a:t>
            </a:r>
            <a:r>
              <a:rPr lang="en-US" altLang="ja-JP" sz="2000" b="1">
                <a:solidFill>
                  <a:srgbClr val="FF0000"/>
                </a:solidFill>
                <a:latin typeface="HGPｺﾞｼｯｸM" panose="020B0600000000000000" pitchFamily="50" charset="-128"/>
                <a:ea typeface="HGPｺﾞｼｯｸM" panose="020B0600000000000000" pitchFamily="50" charset="-128"/>
              </a:rPr>
              <a:t>A</a:t>
            </a:r>
            <a:endParaRPr lang="ja-JP" altLang="en-US" sz="2000" b="1">
              <a:solidFill>
                <a:srgbClr val="FF0000"/>
              </a:solidFill>
              <a:latin typeface="HGPｺﾞｼｯｸM" panose="020B0600000000000000" pitchFamily="50" charset="-128"/>
              <a:ea typeface="HGPｺﾞｼｯｸM" panose="020B0600000000000000" pitchFamily="50" charset="-128"/>
            </a:endParaRPr>
          </a:p>
        </p:txBody>
      </p:sp>
      <p:sp>
        <p:nvSpPr>
          <p:cNvPr id="127015" name="テキスト ボックス 106"/>
          <p:cNvSpPr txBox="1">
            <a:spLocks noChangeArrowheads="1"/>
          </p:cNvSpPr>
          <p:nvPr/>
        </p:nvSpPr>
        <p:spPr bwMode="auto">
          <a:xfrm>
            <a:off x="1593850" y="3076575"/>
            <a:ext cx="1354138"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b="1">
                <a:solidFill>
                  <a:srgbClr val="FF0000"/>
                </a:solidFill>
                <a:latin typeface="HGPｺﾞｼｯｸM" panose="020B0600000000000000" pitchFamily="50" charset="-128"/>
                <a:ea typeface="HGPｺﾞｼｯｸM" panose="020B0600000000000000" pitchFamily="50" charset="-128"/>
              </a:rPr>
              <a:t>システム</a:t>
            </a:r>
            <a:r>
              <a:rPr lang="en-US" altLang="ja-JP" sz="2000" b="1">
                <a:solidFill>
                  <a:srgbClr val="FF0000"/>
                </a:solidFill>
                <a:latin typeface="HGPｺﾞｼｯｸM" panose="020B0600000000000000" pitchFamily="50" charset="-128"/>
                <a:ea typeface="HGPｺﾞｼｯｸM" panose="020B0600000000000000" pitchFamily="50" charset="-128"/>
              </a:rPr>
              <a:t>B</a:t>
            </a:r>
            <a:endParaRPr lang="ja-JP" altLang="en-US" sz="2000" b="1">
              <a:solidFill>
                <a:srgbClr val="FF0000"/>
              </a:solidFill>
              <a:latin typeface="HGPｺﾞｼｯｸM" panose="020B0600000000000000" pitchFamily="50" charset="-128"/>
              <a:ea typeface="HGPｺﾞｼｯｸM" panose="020B0600000000000000" pitchFamily="50" charset="-128"/>
            </a:endParaRPr>
          </a:p>
        </p:txBody>
      </p:sp>
      <p:sp>
        <p:nvSpPr>
          <p:cNvPr id="37900" name="角丸四角形 37899"/>
          <p:cNvSpPr/>
          <p:nvPr/>
        </p:nvSpPr>
        <p:spPr bwMode="auto">
          <a:xfrm>
            <a:off x="7191375" y="1652588"/>
            <a:ext cx="1160463" cy="820737"/>
          </a:xfrm>
          <a:prstGeom prst="roundRect">
            <a:avLst/>
          </a:prstGeom>
          <a:solidFill>
            <a:schemeClr val="accent2">
              <a:lumMod val="50000"/>
            </a:schemeClr>
          </a:solidFill>
          <a:ln w="38100" cap="flat" cmpd="sng" algn="ctr">
            <a:solidFill>
              <a:schemeClr val="tx1"/>
            </a:solidFill>
            <a:prstDash val="solid"/>
            <a:round/>
            <a:headEnd type="none" w="med" len="med"/>
            <a:tailEnd type="none" w="med" len="med"/>
          </a:ln>
          <a:effectLst/>
        </p:spPr>
        <p:txBody>
          <a:bodyPr wrap="none" anchor="ctr"/>
          <a:lstStyle/>
          <a:p>
            <a:pPr algn="ctr" eaLnBrk="1" hangingPunct="1">
              <a:defRPr/>
            </a:pPr>
            <a:r>
              <a:rPr lang="ja-JP" altLang="en-US" sz="2400" b="1" dirty="0">
                <a:solidFill>
                  <a:schemeClr val="bg1"/>
                </a:solidFill>
                <a:latin typeface="HGPｺﾞｼｯｸM" pitchFamily="50" charset="-128"/>
                <a:ea typeface="HGPｺﾞｼｯｸM" pitchFamily="50" charset="-128"/>
              </a:rPr>
              <a:t>対応</a:t>
            </a:r>
            <a:br>
              <a:rPr lang="en-US" altLang="ja-JP" sz="2400" b="1" dirty="0">
                <a:solidFill>
                  <a:schemeClr val="bg1"/>
                </a:solidFill>
                <a:latin typeface="HGPｺﾞｼｯｸM" pitchFamily="50" charset="-128"/>
                <a:ea typeface="HGPｺﾞｼｯｸM" pitchFamily="50" charset="-128"/>
              </a:rPr>
            </a:br>
            <a:r>
              <a:rPr lang="ja-JP" altLang="en-US" sz="2400" b="1" dirty="0">
                <a:solidFill>
                  <a:schemeClr val="bg1"/>
                </a:solidFill>
                <a:latin typeface="HGPｺﾞｼｯｸM" pitchFamily="50" charset="-128"/>
                <a:ea typeface="HGPｺﾞｼｯｸM" pitchFamily="50" charset="-128"/>
              </a:rPr>
              <a:t>コスト大</a:t>
            </a:r>
          </a:p>
        </p:txBody>
      </p:sp>
      <p:sp>
        <p:nvSpPr>
          <p:cNvPr id="109" name="角丸四角形 108"/>
          <p:cNvSpPr/>
          <p:nvPr/>
        </p:nvSpPr>
        <p:spPr bwMode="auto">
          <a:xfrm>
            <a:off x="7315200" y="3516313"/>
            <a:ext cx="931863" cy="442912"/>
          </a:xfrm>
          <a:prstGeom prst="roundRect">
            <a:avLst/>
          </a:prstGeom>
          <a:solidFill>
            <a:schemeClr val="accent2">
              <a:lumMod val="50000"/>
            </a:schemeClr>
          </a:solidFill>
          <a:ln w="38100" cap="flat" cmpd="sng" algn="ctr">
            <a:solidFill>
              <a:schemeClr val="tx1"/>
            </a:solidFill>
            <a:prstDash val="solid"/>
            <a:round/>
            <a:headEnd type="none" w="med" len="med"/>
            <a:tailEnd type="none" w="med" len="med"/>
          </a:ln>
          <a:effectLst/>
        </p:spPr>
        <p:txBody>
          <a:bodyPr wrap="none" anchor="ctr"/>
          <a:lstStyle/>
          <a:p>
            <a:pPr algn="ctr" eaLnBrk="1" hangingPunct="1">
              <a:defRPr/>
            </a:pPr>
            <a:r>
              <a:rPr lang="ja-JP" altLang="en-US" sz="1600" dirty="0">
                <a:solidFill>
                  <a:schemeClr val="bg1"/>
                </a:solidFill>
                <a:latin typeface="HGPｺﾞｼｯｸM" pitchFamily="50" charset="-128"/>
                <a:ea typeface="HGPｺﾞｼｯｸM" pitchFamily="50" charset="-128"/>
              </a:rPr>
              <a:t>対応</a:t>
            </a:r>
            <a:br>
              <a:rPr lang="en-US" altLang="ja-JP" sz="1600" dirty="0">
                <a:solidFill>
                  <a:schemeClr val="bg1"/>
                </a:solidFill>
                <a:latin typeface="HGPｺﾞｼｯｸM" pitchFamily="50" charset="-128"/>
                <a:ea typeface="HGPｺﾞｼｯｸM" pitchFamily="50" charset="-128"/>
              </a:rPr>
            </a:br>
            <a:r>
              <a:rPr lang="ja-JP" altLang="en-US" sz="1600" dirty="0">
                <a:solidFill>
                  <a:schemeClr val="bg1"/>
                </a:solidFill>
                <a:latin typeface="HGPｺﾞｼｯｸM" pitchFamily="50" charset="-128"/>
                <a:ea typeface="HGPｺﾞｼｯｸM" pitchFamily="50" charset="-128"/>
              </a:rPr>
              <a:t>コスト小</a:t>
            </a:r>
          </a:p>
        </p:txBody>
      </p:sp>
      <p:sp>
        <p:nvSpPr>
          <p:cNvPr id="110" name="右矢印 109"/>
          <p:cNvSpPr/>
          <p:nvPr/>
        </p:nvSpPr>
        <p:spPr bwMode="auto">
          <a:xfrm>
            <a:off x="6296025" y="3611563"/>
            <a:ext cx="623888" cy="304800"/>
          </a:xfrm>
          <a:prstGeom prst="rightArrow">
            <a:avLst/>
          </a:prstGeom>
          <a:solidFill>
            <a:schemeClr val="accent2">
              <a:lumMod val="50000"/>
            </a:schemeClr>
          </a:solidFill>
          <a:ln w="38100" cap="flat" cmpd="sng" algn="ctr">
            <a:solidFill>
              <a:schemeClr val="tx1"/>
            </a:solidFill>
            <a:prstDash val="solid"/>
            <a:round/>
            <a:headEnd type="none" w="med" len="med"/>
            <a:tailEnd type="none" w="med" len="med"/>
          </a:ln>
          <a:effectLst/>
        </p:spPr>
        <p:txBody>
          <a:bodyPr wrap="none" anchor="ctr"/>
          <a:lstStyle/>
          <a:p>
            <a:pPr algn="ctr" eaLnBrk="1" hangingPunct="1">
              <a:defRPr/>
            </a:pPr>
            <a:endParaRPr lang="ja-JP" altLang="en-US" sz="2000" b="1" dirty="0">
              <a:solidFill>
                <a:schemeClr val="bg1"/>
              </a:solidFill>
              <a:latin typeface="HGPｺﾞｼｯｸM" pitchFamily="50" charset="-128"/>
              <a:ea typeface="HGPｺﾞｼｯｸM" pitchFamily="50" charset="-128"/>
            </a:endParaRPr>
          </a:p>
        </p:txBody>
      </p:sp>
      <p:sp>
        <p:nvSpPr>
          <p:cNvPr id="127019" name="テキスト ボックス 37904"/>
          <p:cNvSpPr txBox="1">
            <a:spLocks noChangeArrowheads="1"/>
          </p:cNvSpPr>
          <p:nvPr/>
        </p:nvSpPr>
        <p:spPr bwMode="auto">
          <a:xfrm>
            <a:off x="4800600" y="4654550"/>
            <a:ext cx="3165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概算見積時に算定・評価</a:t>
            </a:r>
          </a:p>
        </p:txBody>
      </p:sp>
      <p:cxnSp>
        <p:nvCxnSpPr>
          <p:cNvPr id="127020" name="直線コネクタ 37906"/>
          <p:cNvCxnSpPr>
            <a:cxnSpLocks noChangeShapeType="1"/>
          </p:cNvCxnSpPr>
          <p:nvPr/>
        </p:nvCxnSpPr>
        <p:spPr bwMode="auto">
          <a:xfrm>
            <a:off x="539750" y="2932113"/>
            <a:ext cx="8323263" cy="0"/>
          </a:xfrm>
          <a:prstGeom prst="line">
            <a:avLst/>
          </a:prstGeom>
          <a:noFill/>
          <a:ln w="50800" algn="ctr">
            <a:solidFill>
              <a:srgbClr val="C00000"/>
            </a:solidFill>
            <a:prstDash val="dash"/>
            <a:round/>
            <a:headEnd/>
            <a:tailEnd/>
          </a:ln>
          <a:extLst>
            <a:ext uri="{909E8E84-426E-40DD-AFC4-6F175D3DCCD1}">
              <a14:hiddenFill xmlns:a14="http://schemas.microsoft.com/office/drawing/2010/main">
                <a:noFill/>
              </a14:hiddenFill>
            </a:ext>
          </a:extLst>
        </p:spPr>
      </p:cxnSp>
      <p:sp>
        <p:nvSpPr>
          <p:cNvPr id="127021" name="Rectangle 3"/>
          <p:cNvSpPr txBox="1">
            <a:spLocks noChangeArrowheads="1"/>
          </p:cNvSpPr>
          <p:nvPr/>
        </p:nvSpPr>
        <p:spPr bwMode="auto">
          <a:xfrm>
            <a:off x="252413" y="825500"/>
            <a:ext cx="86407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185738" indent="-185738">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r>
              <a:rPr lang="ja-JP" altLang="en-US" sz="2500">
                <a:latin typeface="HGPｺﾞｼｯｸM" panose="020B0600000000000000" pitchFamily="50" charset="-128"/>
                <a:ea typeface="HGPｺﾞｼｯｸM" panose="020B0600000000000000" pitchFamily="50" charset="-128"/>
              </a:rPr>
              <a:t>概算見積もり</a:t>
            </a:r>
            <a:r>
              <a:rPr lang="en-US" altLang="ja-JP" sz="2500">
                <a:latin typeface="HGPｺﾞｼｯｸM" panose="020B0600000000000000" pitchFamily="50" charset="-128"/>
                <a:ea typeface="HGPｺﾞｼｯｸM" panose="020B0600000000000000" pitchFamily="50" charset="-128"/>
              </a:rPr>
              <a:t>TCO</a:t>
            </a:r>
            <a:r>
              <a:rPr lang="ja-JP" altLang="en-US" sz="2500">
                <a:latin typeface="HGPｺﾞｼｯｸM" panose="020B0600000000000000" pitchFamily="50" charset="-128"/>
                <a:ea typeface="HGPｺﾞｼｯｸM" panose="020B0600000000000000" pitchFamily="50" charset="-128"/>
              </a:rPr>
              <a:t>算定</a:t>
            </a:r>
          </a:p>
        </p:txBody>
      </p:sp>
      <p:sp>
        <p:nvSpPr>
          <p:cNvPr id="127022" name="テキスト ボックス 11"/>
          <p:cNvSpPr txBox="1">
            <a:spLocks noChangeArrowheads="1"/>
          </p:cNvSpPr>
          <p:nvPr/>
        </p:nvSpPr>
        <p:spPr bwMode="auto">
          <a:xfrm>
            <a:off x="768350" y="6153150"/>
            <a:ext cx="83756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en-US" altLang="ja-JP" sz="1600">
                <a:solidFill>
                  <a:schemeClr val="tx2"/>
                </a:solidFill>
                <a:latin typeface="HGPｺﾞｼｯｸM" panose="020B0600000000000000" pitchFamily="50" charset="-128"/>
                <a:ea typeface="HGPｺﾞｼｯｸM" panose="020B0600000000000000" pitchFamily="50" charset="-128"/>
              </a:rPr>
              <a:t>TCO</a:t>
            </a:r>
            <a:r>
              <a:rPr lang="ja-JP" altLang="en-US" sz="1600">
                <a:solidFill>
                  <a:schemeClr val="tx2"/>
                </a:solidFill>
                <a:latin typeface="HGPｺﾞｼｯｸM" panose="020B0600000000000000" pitchFamily="50" charset="-128"/>
                <a:ea typeface="HGPｺﾞｼｯｸM" panose="020B0600000000000000" pitchFamily="50" charset="-128"/>
              </a:rPr>
              <a:t>：</a:t>
            </a:r>
            <a:r>
              <a:rPr lang="en-US" altLang="ja-JP" sz="1600">
                <a:solidFill>
                  <a:schemeClr val="tx2"/>
                </a:solidFill>
                <a:latin typeface="HGPｺﾞｼｯｸM" panose="020B0600000000000000" pitchFamily="50" charset="-128"/>
                <a:ea typeface="HGPｺﾞｼｯｸM" panose="020B0600000000000000" pitchFamily="50" charset="-128"/>
              </a:rPr>
              <a:t>Total Cost of Ownership</a:t>
            </a:r>
            <a:r>
              <a:rPr lang="ja-JP" altLang="en-US" sz="1600">
                <a:solidFill>
                  <a:schemeClr val="tx2"/>
                </a:solidFill>
                <a:latin typeface="HGPｺﾞｼｯｸM" panose="020B0600000000000000" pitchFamily="50" charset="-128"/>
                <a:ea typeface="HGPｺﾞｼｯｸM" panose="020B0600000000000000" pitchFamily="50" charset="-128"/>
              </a:rPr>
              <a:t>　コンピュータシステムの導入、維持・管理などにかかる費用の総額</a:t>
            </a:r>
          </a:p>
        </p:txBody>
      </p:sp>
      <p:sp>
        <p:nvSpPr>
          <p:cNvPr id="103"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bwMode="auto">
          <a:xfrm>
            <a:off x="57150" y="-100013"/>
            <a:ext cx="7970838" cy="893763"/>
          </a:xfrm>
          <a:prstGeom prst="rect">
            <a:avLst/>
          </a:prstGeom>
          <a:noFill/>
          <a:ln>
            <a:noFill/>
          </a:ln>
          <a:extLst/>
        </p:spPr>
        <p:txBody>
          <a:bodyPr anchor="b">
            <a:spAutoFit/>
          </a:bodyPr>
          <a:lstStyle/>
          <a:p>
            <a:pPr>
              <a:defRPr/>
            </a:pPr>
            <a:r>
              <a:rPr lang="en-US" altLang="ja-JP" sz="2600" b="1" kern="0" dirty="0">
                <a:latin typeface="HGPｺﾞｼｯｸM" pitchFamily="50" charset="-128"/>
                <a:ea typeface="HGPｺﾞｼｯｸM" pitchFamily="50" charset="-128"/>
                <a:cs typeface="+mj-cs"/>
              </a:rPr>
              <a:t>1.1</a:t>
            </a:r>
            <a:r>
              <a:rPr lang="ja-JP" altLang="en-US" sz="2600" b="1" kern="0" dirty="0">
                <a:latin typeface="HGPｺﾞｼｯｸM" pitchFamily="50" charset="-128"/>
                <a:ea typeface="HGPｺﾞｼｯｸM" pitchFamily="50" charset="-128"/>
                <a:cs typeface="+mj-cs"/>
              </a:rPr>
              <a:t>要求定義の重要性</a:t>
            </a:r>
            <a:br>
              <a:rPr lang="en-US" altLang="ja-JP" sz="2600" b="1" kern="0" dirty="0">
                <a:latin typeface="HGPｺﾞｼｯｸM" pitchFamily="50" charset="-128"/>
                <a:ea typeface="HGPｺﾞｼｯｸM" pitchFamily="50" charset="-128"/>
                <a:cs typeface="+mj-cs"/>
              </a:rPr>
            </a:br>
            <a:r>
              <a:rPr lang="en-US" altLang="ja-JP" sz="2600" b="1" kern="0" dirty="0">
                <a:latin typeface="HGPｺﾞｼｯｸM" pitchFamily="50" charset="-128"/>
                <a:ea typeface="HGPｺﾞｼｯｸM" pitchFamily="50" charset="-128"/>
                <a:cs typeface="+mj-cs"/>
              </a:rPr>
              <a:t>(2)</a:t>
            </a:r>
            <a:r>
              <a:rPr lang="ja-JP" altLang="en-US" sz="2600" b="1" kern="0" dirty="0">
                <a:latin typeface="HGPｺﾞｼｯｸM" pitchFamily="50" charset="-128"/>
                <a:ea typeface="HGPｺﾞｼｯｸM" pitchFamily="50" charset="-128"/>
                <a:cs typeface="+mj-cs"/>
              </a:rPr>
              <a:t>原理原則</a:t>
            </a:r>
            <a:r>
              <a:rPr lang="en-US" altLang="ja-JP" sz="2600" b="1" kern="0" dirty="0">
                <a:latin typeface="HGPｺﾞｼｯｸM" pitchFamily="50" charset="-128"/>
                <a:ea typeface="HGPｺﾞｼｯｸM" pitchFamily="50" charset="-128"/>
                <a:cs typeface="+mj-cs"/>
              </a:rPr>
              <a:t>17</a:t>
            </a:r>
            <a:r>
              <a:rPr lang="ja-JP" altLang="en-US" sz="2600" b="1" kern="0" dirty="0">
                <a:latin typeface="HGPｺﾞｼｯｸM" pitchFamily="50" charset="-128"/>
                <a:ea typeface="HGPｺﾞｼｯｸM" pitchFamily="50" charset="-128"/>
                <a:cs typeface="+mj-cs"/>
              </a:rPr>
              <a:t>ヶ条</a:t>
            </a:r>
          </a:p>
        </p:txBody>
      </p:sp>
      <p:sp>
        <p:nvSpPr>
          <p:cNvPr id="6" name="角丸四角形 5"/>
          <p:cNvSpPr/>
          <p:nvPr/>
        </p:nvSpPr>
        <p:spPr bwMode="auto">
          <a:xfrm>
            <a:off x="404813" y="1223963"/>
            <a:ext cx="8345487" cy="4826000"/>
          </a:xfrm>
          <a:prstGeom prst="roundRect">
            <a:avLst>
              <a:gd name="adj" fmla="val 4623"/>
            </a:avLst>
          </a:prstGeom>
          <a:noFill/>
          <a:ln w="38100" cap="flat" cmpd="sng" algn="ctr">
            <a:solidFill>
              <a:schemeClr val="bg1">
                <a:lumMod val="65000"/>
              </a:schemeClr>
            </a:solidFill>
            <a:prstDash val="solid"/>
            <a:round/>
            <a:headEnd type="none" w="med" len="med"/>
            <a:tailEnd type="none" w="med" len="med"/>
          </a:ln>
          <a:effectLst/>
        </p:spPr>
        <p:txBody>
          <a:bodyPr wrap="none" lIns="108000" tIns="108000" rIns="108000" bIns="108000" anchor="ctr"/>
          <a:lstStyle/>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１</a:t>
            </a:r>
            <a:r>
              <a:rPr lang="en-US" altLang="ja-JP" sz="1800" dirty="0">
                <a:latin typeface="HGPｺﾞｼｯｸM" pitchFamily="50" charset="-128"/>
                <a:ea typeface="HGPｺﾞｼｯｸM" pitchFamily="50" charset="-128"/>
              </a:rPr>
              <a:t>】</a:t>
            </a:r>
            <a:r>
              <a:rPr lang="ja-JP" altLang="en-US" sz="1800" u="sng" dirty="0">
                <a:latin typeface="HGPｺﾞｼｯｸM" pitchFamily="50" charset="-128"/>
                <a:ea typeface="HGPｺﾞｼｯｸM" pitchFamily="50" charset="-128"/>
              </a:rPr>
              <a:t>ユーザとベンダの想いは相反する</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２</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取り決めは合意と承認によって成り立つ</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３</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プロジェクトの成否を左右する要求確定の先送りは厳禁である</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４</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ステークホルダ間の合意を得ないまま、次工程に入らない</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５</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多段階の見積もりは双方のリスクを低減する</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６</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システム化実現の費用はソフトウェア開発だけではない</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７</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ライフサイクルコストを重視する</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８</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システム化の方針・狙いの周知徹底が成功の鍵となる</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９</a:t>
            </a:r>
            <a:r>
              <a:rPr lang="en-US" altLang="ja-JP" sz="1800" dirty="0">
                <a:latin typeface="HGPｺﾞｼｯｸM" pitchFamily="50" charset="-128"/>
                <a:ea typeface="HGPｺﾞｼｯｸM" pitchFamily="50" charset="-128"/>
              </a:rPr>
              <a:t>】</a:t>
            </a:r>
            <a:r>
              <a:rPr lang="ja-JP" altLang="en-US" sz="1800" dirty="0">
                <a:latin typeface="HGPｺﾞｼｯｸM" pitchFamily="50" charset="-128"/>
                <a:ea typeface="HGPｺﾞｼｯｸM" pitchFamily="50" charset="-128"/>
              </a:rPr>
              <a:t>要求定義は発注者の責任である</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【10】</a:t>
            </a:r>
            <a:r>
              <a:rPr lang="ja-JP" altLang="en-US" sz="1800" dirty="0">
                <a:latin typeface="HGPｺﾞｼｯｸM" pitchFamily="50" charset="-128"/>
                <a:ea typeface="HGPｺﾞｼｯｸM" pitchFamily="50" charset="-128"/>
              </a:rPr>
              <a:t>要求定義書はバイブルであり、事あら</a:t>
            </a:r>
            <a:r>
              <a:rPr lang="ja-JP" altLang="en-US" sz="1800" dirty="0" err="1">
                <a:latin typeface="HGPｺﾞｼｯｸM" pitchFamily="50" charset="-128"/>
                <a:ea typeface="HGPｺﾞｼｯｸM" pitchFamily="50" charset="-128"/>
              </a:rPr>
              <a:t>ば</a:t>
            </a:r>
            <a:r>
              <a:rPr lang="ja-JP" altLang="en-US" sz="1800" dirty="0">
                <a:latin typeface="HGPｺﾞｼｯｸM" pitchFamily="50" charset="-128"/>
                <a:ea typeface="HGPｺﾞｼｯｸM" pitchFamily="50" charset="-128"/>
              </a:rPr>
              <a:t>ここに立ち返るもの</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【11】</a:t>
            </a:r>
            <a:r>
              <a:rPr lang="ja-JP" altLang="en-US" sz="1800" dirty="0">
                <a:latin typeface="HGPｺﾞｼｯｸM" pitchFamily="50" charset="-128"/>
                <a:ea typeface="HGPｺﾞｼｯｸM" pitchFamily="50" charset="-128"/>
              </a:rPr>
              <a:t>優れた要求定義書とはシステム開発を精緻にあらわしたもの</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【12】</a:t>
            </a:r>
            <a:r>
              <a:rPr lang="ja-JP" altLang="en-US" sz="1800" u="sng" dirty="0">
                <a:latin typeface="HGPｺﾞｼｯｸM" pitchFamily="50" charset="-128"/>
                <a:ea typeface="HGPｺﾞｼｯｸM" pitchFamily="50" charset="-128"/>
              </a:rPr>
              <a:t>表現されない要求はシステムとして実現されない</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【13】</a:t>
            </a:r>
            <a:r>
              <a:rPr lang="ja-JP" altLang="en-US" sz="1800" dirty="0">
                <a:latin typeface="HGPｺﾞｼｯｸM" pitchFamily="50" charset="-128"/>
                <a:ea typeface="HGPｺﾞｼｯｸM" pitchFamily="50" charset="-128"/>
              </a:rPr>
              <a:t>数値化されない要求は人によって基準が異なる</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【14】</a:t>
            </a:r>
            <a:r>
              <a:rPr lang="ja-JP" altLang="en-US" sz="1800" dirty="0">
                <a:latin typeface="HGPｺﾞｼｯｸM" pitchFamily="50" charset="-128"/>
                <a:ea typeface="HGPｺﾞｼｯｸM" pitchFamily="50" charset="-128"/>
              </a:rPr>
              <a:t>「今と同じ」という要求定義はありえない</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【15】</a:t>
            </a:r>
            <a:r>
              <a:rPr lang="ja-JP" altLang="en-US" sz="1800" dirty="0">
                <a:latin typeface="HGPｺﾞｼｯｸM" pitchFamily="50" charset="-128"/>
                <a:ea typeface="HGPｺﾞｼｯｸM" pitchFamily="50" charset="-128"/>
              </a:rPr>
              <a:t>要求定義は「使える」業務システムを定義すること</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【16】</a:t>
            </a:r>
            <a:r>
              <a:rPr lang="ja-JP" altLang="en-US" sz="1800" dirty="0">
                <a:latin typeface="HGPｺﾞｼｯｸM" pitchFamily="50" charset="-128"/>
                <a:ea typeface="HGPｺﾞｼｯｸM" pitchFamily="50" charset="-128"/>
              </a:rPr>
              <a:t>機能欲求は膨張する。コスト、納期が抑制する</a:t>
            </a:r>
          </a:p>
          <a:p>
            <a:pPr eaLnBrk="1" hangingPunct="1">
              <a:defRPr/>
            </a:pPr>
            <a:r>
              <a:rPr lang="ja-JP" altLang="en-US" sz="1800" dirty="0">
                <a:latin typeface="HGPｺﾞｼｯｸM" pitchFamily="50" charset="-128"/>
                <a:ea typeface="HGPｺﾞｼｯｸM" pitchFamily="50" charset="-128"/>
              </a:rPr>
              <a:t>原理原則</a:t>
            </a:r>
            <a:r>
              <a:rPr lang="en-US" altLang="ja-JP" sz="1800" dirty="0">
                <a:latin typeface="HGPｺﾞｼｯｸM" pitchFamily="50" charset="-128"/>
                <a:ea typeface="HGPｺﾞｼｯｸM" pitchFamily="50" charset="-128"/>
              </a:rPr>
              <a:t>【17】</a:t>
            </a:r>
            <a:r>
              <a:rPr lang="ja-JP" altLang="en-US" sz="1800" dirty="0">
                <a:latin typeface="HGPｺﾞｼｯｸM" pitchFamily="50" charset="-128"/>
                <a:ea typeface="HGPｺﾞｼｯｸM" pitchFamily="50" charset="-128"/>
              </a:rPr>
              <a:t>要求定義は説明責任を伴う</a:t>
            </a:r>
            <a:endParaRPr lang="ja-JP" altLang="en-US" sz="1600" dirty="0">
              <a:latin typeface="HGPｺﾞｼｯｸM" pitchFamily="50" charset="-128"/>
              <a:ea typeface="HGPｺﾞｼｯｸM" pitchFamily="50" charset="-128"/>
            </a:endParaRPr>
          </a:p>
        </p:txBody>
      </p:sp>
      <p:sp>
        <p:nvSpPr>
          <p:cNvPr id="17412" name="テキスト ボックス 6"/>
          <p:cNvSpPr txBox="1">
            <a:spLocks noChangeArrowheads="1"/>
          </p:cNvSpPr>
          <p:nvPr/>
        </p:nvSpPr>
        <p:spPr bwMode="auto">
          <a:xfrm>
            <a:off x="1595438" y="701675"/>
            <a:ext cx="587851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3200">
                <a:solidFill>
                  <a:schemeClr val="tx2"/>
                </a:solidFill>
                <a:latin typeface="HGPｺﾞｼｯｸM" panose="020B0600000000000000" pitchFamily="50" charset="-128"/>
                <a:ea typeface="HGPｺﾞｼｯｸM" panose="020B0600000000000000" pitchFamily="50" charset="-128"/>
              </a:rPr>
              <a:t>原理原則</a:t>
            </a:r>
            <a:r>
              <a:rPr lang="en-US" altLang="ja-JP" sz="3200">
                <a:solidFill>
                  <a:schemeClr val="tx2"/>
                </a:solidFill>
                <a:latin typeface="HGPｺﾞｼｯｸM" panose="020B0600000000000000" pitchFamily="50" charset="-128"/>
                <a:ea typeface="HGPｺﾞｼｯｸM" panose="020B0600000000000000" pitchFamily="50" charset="-128"/>
              </a:rPr>
              <a:t>17</a:t>
            </a:r>
            <a:r>
              <a:rPr lang="ja-JP" altLang="en-US" sz="3200">
                <a:solidFill>
                  <a:schemeClr val="tx2"/>
                </a:solidFill>
                <a:latin typeface="HGPｺﾞｼｯｸM" panose="020B0600000000000000" pitchFamily="50" charset="-128"/>
                <a:ea typeface="HGPｺﾞｼｯｸM" panose="020B0600000000000000" pitchFamily="50" charset="-128"/>
              </a:rPr>
              <a:t>ヶ条</a:t>
            </a:r>
          </a:p>
        </p:txBody>
      </p:sp>
      <p:sp>
        <p:nvSpPr>
          <p:cNvPr id="17414" name="Text Box 42"/>
          <p:cNvSpPr txBox="1">
            <a:spLocks noChangeArrowheads="1"/>
          </p:cNvSpPr>
          <p:nvPr/>
        </p:nvSpPr>
        <p:spPr bwMode="gray">
          <a:xfrm>
            <a:off x="187325" y="6076950"/>
            <a:ext cx="879951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47675" indent="-447675">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fontAlgn="ctr" hangingPunct="1">
              <a:spcBef>
                <a:spcPct val="0"/>
              </a:spcBef>
              <a:buClrTx/>
              <a:buFontTx/>
              <a:buNone/>
            </a:pPr>
            <a:r>
              <a:rPr lang="ja-JP" altLang="en-US" sz="1600">
                <a:solidFill>
                  <a:srgbClr val="131A1F"/>
                </a:solidFill>
                <a:latin typeface="HGPｺﾞｼｯｸM" panose="020B0600000000000000" pitchFamily="50" charset="-128"/>
                <a:ea typeface="HGPｺﾞｼｯｸM" panose="020B0600000000000000" pitchFamily="50" charset="-128"/>
              </a:rPr>
              <a:t>出典：</a:t>
            </a:r>
            <a:r>
              <a:rPr lang="en-US" altLang="ja-JP" sz="1600">
                <a:solidFill>
                  <a:srgbClr val="131A1F"/>
                </a:solidFill>
                <a:latin typeface="HGPｺﾞｼｯｸM" panose="020B0600000000000000" pitchFamily="50" charset="-128"/>
                <a:ea typeface="HGPｺﾞｼｯｸM" panose="020B0600000000000000" pitchFamily="50" charset="-128"/>
              </a:rPr>
              <a:t>SEC BOOKS</a:t>
            </a:r>
            <a:r>
              <a:rPr lang="ja-JP" altLang="en-US" sz="1600">
                <a:solidFill>
                  <a:srgbClr val="131A1F"/>
                </a:solidFill>
                <a:latin typeface="HGPｺﾞｼｯｸM" panose="020B0600000000000000" pitchFamily="50" charset="-128"/>
                <a:ea typeface="HGPｺﾞｼｯｸM" panose="020B0600000000000000" pitchFamily="50" charset="-128"/>
              </a:rPr>
              <a:t>「経営者が参画する要求品質の確保～超上流から攻める</a:t>
            </a:r>
            <a:r>
              <a:rPr lang="en-US" altLang="ja-JP" sz="1600">
                <a:solidFill>
                  <a:srgbClr val="131A1F"/>
                </a:solidFill>
                <a:latin typeface="HGPｺﾞｼｯｸM" panose="020B0600000000000000" pitchFamily="50" charset="-128"/>
                <a:ea typeface="HGPｺﾞｼｯｸM" panose="020B0600000000000000" pitchFamily="50" charset="-128"/>
              </a:rPr>
              <a:t>IT</a:t>
            </a:r>
            <a:r>
              <a:rPr lang="ja-JP" altLang="en-US" sz="1600">
                <a:solidFill>
                  <a:srgbClr val="131A1F"/>
                </a:solidFill>
                <a:latin typeface="HGPｺﾞｼｯｸM" panose="020B0600000000000000" pitchFamily="50" charset="-128"/>
                <a:ea typeface="HGPｺﾞｼｯｸM" panose="020B0600000000000000" pitchFamily="50" charset="-128"/>
              </a:rPr>
              <a:t>化の勘どころ～」（オーム社刊）を元に作成　要件は要求に変更</a:t>
            </a:r>
          </a:p>
        </p:txBody>
      </p:sp>
      <p:sp>
        <p:nvSpPr>
          <p:cNvPr id="7"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Rectangle 3"/>
          <p:cNvSpPr>
            <a:spLocks noGrp="1" noChangeArrowheads="1"/>
          </p:cNvSpPr>
          <p:nvPr>
            <p:ph type="body" idx="4294967295"/>
          </p:nvPr>
        </p:nvSpPr>
        <p:spPr>
          <a:xfrm>
            <a:off x="465138" y="881063"/>
            <a:ext cx="8212137" cy="5599112"/>
          </a:xfrm>
        </p:spPr>
        <p:txBody>
          <a:bodyPr/>
          <a:lstStyle/>
          <a:p>
            <a:pPr>
              <a:defRPr/>
            </a:pPr>
            <a:r>
              <a:rPr lang="ja-JP" altLang="en-US" dirty="0">
                <a:latin typeface="HGPｺﾞｼｯｸM" pitchFamily="50" charset="-128"/>
                <a:ea typeface="HGPｺﾞｼｯｸM" pitchFamily="50" charset="-128"/>
              </a:rPr>
              <a:t>概要</a:t>
            </a:r>
          </a:p>
          <a:p>
            <a:pPr marL="357188" indent="-263525">
              <a:buFont typeface="Wingdings" panose="05000000000000000000" pitchFamily="2" charset="2"/>
              <a:buNone/>
              <a:defRPr/>
            </a:pPr>
            <a:r>
              <a:rPr lang="ja-JP" altLang="en-US" sz="1800" dirty="0">
                <a:latin typeface="HGPｺﾞｼｯｸM" pitchFamily="50" charset="-128"/>
                <a:ea typeface="HGPｺﾞｼｯｸM" pitchFamily="50" charset="-128"/>
              </a:rPr>
              <a:t>　 試験支援システムの開発にあたって、ユーザからの要望があり、非機能要求グレード表にて最終的な非機能要求の調整を行っている。</a:t>
            </a:r>
          </a:p>
          <a:p>
            <a:pPr>
              <a:defRPr/>
            </a:pPr>
            <a:r>
              <a:rPr lang="ja-JP" altLang="en-US" dirty="0">
                <a:latin typeface="HGPｺﾞｼｯｸM" pitchFamily="50" charset="-128"/>
                <a:ea typeface="HGPｺﾞｼｯｸM" pitchFamily="50" charset="-128"/>
              </a:rPr>
              <a:t>システム概要</a:t>
            </a:r>
          </a:p>
          <a:p>
            <a:pPr>
              <a:buFont typeface="Wingdings" panose="05000000000000000000" pitchFamily="2" charset="2"/>
              <a:buNone/>
              <a:defRPr/>
            </a:pPr>
            <a:r>
              <a:rPr lang="ja-JP" altLang="en-US" sz="1800" dirty="0">
                <a:latin typeface="HGPｺﾞｼｯｸM" pitchFamily="50" charset="-128"/>
                <a:ea typeface="HGPｺﾞｼｯｸM" pitchFamily="50" charset="-128"/>
              </a:rPr>
              <a:t>	試験問題作成および試験実施システム</a:t>
            </a:r>
          </a:p>
          <a:p>
            <a:pPr>
              <a:defRPr/>
            </a:pPr>
            <a:r>
              <a:rPr lang="ja-JP" altLang="en-US" dirty="0">
                <a:latin typeface="HGPｺﾞｼｯｸM" pitchFamily="50" charset="-128"/>
                <a:ea typeface="HGPｺﾞｼｯｸM" pitchFamily="50" charset="-128"/>
              </a:rPr>
              <a:t>利用工程、利用シーン</a:t>
            </a:r>
          </a:p>
          <a:p>
            <a:pPr>
              <a:buFont typeface="Wingdings" panose="05000000000000000000" pitchFamily="2" charset="2"/>
              <a:buNone/>
              <a:defRPr/>
            </a:pPr>
            <a:r>
              <a:rPr lang="en-US" altLang="ja-JP" sz="1800" dirty="0">
                <a:latin typeface="HGPｺﾞｼｯｸM" pitchFamily="50" charset="-128"/>
                <a:ea typeface="HGPｺﾞｼｯｸM" pitchFamily="50" charset="-128"/>
              </a:rPr>
              <a:t>	</a:t>
            </a:r>
            <a:r>
              <a:rPr lang="ja-JP" altLang="en-US" sz="1800" dirty="0">
                <a:latin typeface="HGPｺﾞｼｯｸM" pitchFamily="50" charset="-128"/>
                <a:ea typeface="HGPｺﾞｼｯｸM" pitchFamily="50" charset="-128"/>
              </a:rPr>
              <a:t>要求定義の最終工程</a:t>
            </a:r>
          </a:p>
          <a:p>
            <a:pPr>
              <a:defRPr/>
            </a:pPr>
            <a:r>
              <a:rPr lang="ja-JP" altLang="en-US" dirty="0">
                <a:latin typeface="HGPｺﾞｼｯｸM" pitchFamily="50" charset="-128"/>
                <a:ea typeface="HGPｺﾞｼｯｸM" pitchFamily="50" charset="-128"/>
              </a:rPr>
              <a:t>利用目的</a:t>
            </a:r>
          </a:p>
          <a:p>
            <a:pPr marL="441325" lvl="1" indent="0">
              <a:buSzTx/>
              <a:defRPr/>
            </a:pPr>
            <a:r>
              <a:rPr lang="ja-JP" altLang="en-US" sz="1800" dirty="0">
                <a:latin typeface="HGPｺﾞｼｯｸM" pitchFamily="50" charset="-128"/>
                <a:ea typeface="HGPｺﾞｼｯｸM" pitchFamily="50" charset="-128"/>
              </a:rPr>
              <a:t>要求の抜け漏れの確認に活用</a:t>
            </a:r>
            <a:endParaRPr lang="en-US" altLang="ja-JP" sz="1800" dirty="0">
              <a:latin typeface="HGPｺﾞｼｯｸM" pitchFamily="50" charset="-128"/>
              <a:ea typeface="HGPｺﾞｼｯｸM" pitchFamily="50" charset="-128"/>
            </a:endParaRPr>
          </a:p>
          <a:p>
            <a:pPr marL="441325" lvl="1" indent="0">
              <a:buSzTx/>
              <a:defRPr/>
            </a:pPr>
            <a:r>
              <a:rPr lang="ja-JP" altLang="en-US" sz="1800" dirty="0">
                <a:latin typeface="HGPｺﾞｼｯｸM" pitchFamily="50" charset="-128"/>
                <a:ea typeface="HGPｺﾞｼｯｸM" pitchFamily="50" charset="-128"/>
              </a:rPr>
              <a:t>ユーザは性能面を最も重視しておりその確認に活用</a:t>
            </a:r>
          </a:p>
          <a:p>
            <a:pPr>
              <a:defRPr/>
            </a:pPr>
            <a:r>
              <a:rPr lang="ja-JP" altLang="en-US" dirty="0">
                <a:latin typeface="HGPｺﾞｼｯｸM" pitchFamily="50" charset="-128"/>
                <a:ea typeface="HGPｺﾞｼｯｸM" pitchFamily="50" charset="-128"/>
              </a:rPr>
              <a:t>利用方法</a:t>
            </a:r>
          </a:p>
          <a:p>
            <a:pPr marL="630238" lvl="1" indent="-173038">
              <a:defRPr/>
            </a:pPr>
            <a:r>
              <a:rPr lang="ja-JP" altLang="en-US" sz="1800" dirty="0">
                <a:latin typeface="HGPｺﾞｼｯｸM" pitchFamily="50" charset="-128"/>
                <a:ea typeface="HGPｺﾞｼｯｸM" pitchFamily="50" charset="-128"/>
              </a:rPr>
              <a:t>非機能要求定義の結果に対して、重要項目を対象とした抜け漏れという観点での確認に活用している。</a:t>
            </a:r>
          </a:p>
          <a:p>
            <a:pPr marL="630238" lvl="1" indent="-173038">
              <a:defRPr/>
            </a:pPr>
            <a:r>
              <a:rPr lang="ja-JP" altLang="en-US" sz="1800" dirty="0">
                <a:latin typeface="HGPｺﾞｼｯｸM" pitchFamily="50" charset="-128"/>
                <a:ea typeface="HGPｺﾞｼｯｸM" pitchFamily="50" charset="-128"/>
              </a:rPr>
              <a:t>別途作成した要求定義書から非機能要求を抜き出して非機能要求グレードの項目にマップして、抜けている項目は、基本的に「社会的影響が限定されているシステム」としてレベル設定を行っている。</a:t>
            </a:r>
          </a:p>
        </p:txBody>
      </p:sp>
      <p:sp>
        <p:nvSpPr>
          <p:cNvPr id="129027"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7.2</a:t>
            </a:r>
            <a:r>
              <a:rPr lang="ja-JP" altLang="en-US" sz="2800" b="1">
                <a:solidFill>
                  <a:schemeClr val="tx2"/>
                </a:solidFill>
                <a:latin typeface="HGPｺﾞｼｯｸM" panose="020B0600000000000000" pitchFamily="50" charset="-128"/>
                <a:ea typeface="HGPｺﾞｼｯｸM" panose="020B0600000000000000" pitchFamily="50" charset="-128"/>
              </a:rPr>
              <a:t>非機能要求定義時の適用（</a:t>
            </a:r>
            <a:r>
              <a:rPr lang="en-US" altLang="ja-JP" sz="2800" b="1">
                <a:solidFill>
                  <a:schemeClr val="tx2"/>
                </a:solidFill>
                <a:latin typeface="HGPｺﾞｼｯｸM" panose="020B0600000000000000" pitchFamily="50" charset="-128"/>
                <a:ea typeface="HGPｺﾞｼｯｸM" panose="020B0600000000000000" pitchFamily="50" charset="-128"/>
              </a:rPr>
              <a:t>1/2)</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Rectangle 3"/>
          <p:cNvSpPr>
            <a:spLocks noGrp="1" noChangeArrowheads="1"/>
          </p:cNvSpPr>
          <p:nvPr>
            <p:ph type="body" idx="4294967295"/>
          </p:nvPr>
        </p:nvSpPr>
        <p:spPr>
          <a:xfrm>
            <a:off x="484188" y="881063"/>
            <a:ext cx="8659812" cy="5599112"/>
          </a:xfrm>
        </p:spPr>
        <p:txBody>
          <a:bodyPr/>
          <a:lstStyle/>
          <a:p>
            <a:pPr>
              <a:defRPr/>
            </a:pPr>
            <a:r>
              <a:rPr lang="ja-JP" altLang="en-US" dirty="0">
                <a:latin typeface="HGPｺﾞｼｯｸM" pitchFamily="50" charset="-128"/>
                <a:ea typeface="HGPｺﾞｼｯｸM" pitchFamily="50" charset="-128"/>
              </a:rPr>
              <a:t>非機能要求グレードのレベル算出の工数</a:t>
            </a:r>
          </a:p>
          <a:p>
            <a:pPr marL="365125" indent="-182563">
              <a:buFont typeface="Wingdings" panose="05000000000000000000" pitchFamily="2" charset="2"/>
              <a:buNone/>
              <a:defRPr/>
            </a:pPr>
            <a:r>
              <a:rPr lang="ja-JP" altLang="en-US" sz="2000" dirty="0">
                <a:latin typeface="HGPｺﾞｼｯｸM" pitchFamily="50" charset="-128"/>
                <a:ea typeface="HGPｺﾞｼｯｸM" pitchFamily="50" charset="-128"/>
              </a:rPr>
              <a:t>   ユーザとの検討を</a:t>
            </a:r>
            <a:r>
              <a:rPr lang="en-US" altLang="ja-JP" sz="2000" dirty="0">
                <a:latin typeface="HGPｺﾞｼｯｸM" pitchFamily="50" charset="-128"/>
                <a:ea typeface="HGPｺﾞｼｯｸM" pitchFamily="50" charset="-128"/>
              </a:rPr>
              <a:t>5</a:t>
            </a:r>
            <a:r>
              <a:rPr lang="ja-JP" altLang="en-US" sz="2000" dirty="0">
                <a:latin typeface="HGPｺﾞｼｯｸM" pitchFamily="50" charset="-128"/>
                <a:ea typeface="HGPｺﾞｼｯｸM" pitchFamily="50" charset="-128"/>
              </a:rPr>
              <a:t>日程度実施した。ベンダの社内検討にも同程度の時間を掛けている。</a:t>
            </a:r>
          </a:p>
          <a:p>
            <a:pPr marL="0" indent="0">
              <a:buFont typeface="Wingdings" panose="05000000000000000000" pitchFamily="2" charset="2"/>
              <a:buNone/>
              <a:defRPr/>
            </a:pPr>
            <a:endParaRPr lang="en-US" altLang="ja-JP" sz="2000" dirty="0">
              <a:latin typeface="HGPｺﾞｼｯｸM" pitchFamily="50" charset="-128"/>
              <a:ea typeface="HGPｺﾞｼｯｸM" pitchFamily="50" charset="-128"/>
            </a:endParaRPr>
          </a:p>
          <a:p>
            <a:pPr>
              <a:defRPr/>
            </a:pPr>
            <a:r>
              <a:rPr lang="ja-JP" altLang="en-US" dirty="0">
                <a:latin typeface="HGPｺﾞｼｯｸM" pitchFamily="50" charset="-128"/>
                <a:ea typeface="HGPｺﾞｼｯｸM" pitchFamily="50" charset="-128"/>
              </a:rPr>
              <a:t>利用効果</a:t>
            </a:r>
          </a:p>
          <a:p>
            <a:pPr marL="630238" lvl="1" indent="-173038">
              <a:defRPr/>
            </a:pPr>
            <a:r>
              <a:rPr lang="ja-JP" altLang="en-US" sz="1800" dirty="0">
                <a:latin typeface="HGPｺﾞｼｯｸM" pitchFamily="50" charset="-128"/>
                <a:ea typeface="HGPｺﾞｼｯｸM" pitchFamily="50" charset="-128"/>
              </a:rPr>
              <a:t>抜け漏れを極力防止できるという意味で安心して使用できる。ユーザと網羅性に</a:t>
            </a:r>
            <a:br>
              <a:rPr lang="en-US" altLang="ja-JP" sz="1800" dirty="0">
                <a:latin typeface="HGPｺﾞｼｯｸM" pitchFamily="50" charset="-128"/>
                <a:ea typeface="HGPｺﾞｼｯｸM" pitchFamily="50" charset="-128"/>
              </a:rPr>
            </a:br>
            <a:r>
              <a:rPr lang="ja-JP" altLang="en-US" sz="1800" dirty="0">
                <a:latin typeface="HGPｺﾞｼｯｸM" pitchFamily="50" charset="-128"/>
                <a:ea typeface="HGPｺﾞｼｯｸM" pitchFamily="50" charset="-128"/>
              </a:rPr>
              <a:t>ついて詰める際に、うまく活用できている。</a:t>
            </a:r>
          </a:p>
          <a:p>
            <a:pPr marL="630238" lvl="1" indent="-173038">
              <a:defRPr/>
            </a:pPr>
            <a:r>
              <a:rPr lang="ja-JP" altLang="en-US" sz="1800" dirty="0">
                <a:latin typeface="HGPｺﾞｼｯｸM" pitchFamily="50" charset="-128"/>
                <a:ea typeface="HGPｺﾞｼｯｸM" pitchFamily="50" charset="-128"/>
              </a:rPr>
              <a:t>重要項目とそれ以外をわけているので便利である。</a:t>
            </a:r>
            <a:endParaRPr lang="en-US" altLang="ja-JP" sz="1800" dirty="0">
              <a:latin typeface="HGPｺﾞｼｯｸM" pitchFamily="50" charset="-128"/>
              <a:ea typeface="HGPｺﾞｼｯｸM" pitchFamily="50" charset="-128"/>
            </a:endParaRPr>
          </a:p>
          <a:p>
            <a:pPr marL="630238" lvl="1" indent="-173038">
              <a:defRPr/>
            </a:pPr>
            <a:r>
              <a:rPr lang="ja-JP" altLang="en-US" sz="1800" dirty="0">
                <a:latin typeface="HGPｺﾞｼｯｸM" pitchFamily="50" charset="-128"/>
                <a:ea typeface="HGPｺﾞｼｯｸM" pitchFamily="50" charset="-128"/>
              </a:rPr>
              <a:t>公的機関が提供していることで、非機能要求の物差しとして非常に役立つ。</a:t>
            </a:r>
            <a:endParaRPr lang="en-US" altLang="ja-JP" sz="1800" dirty="0">
              <a:latin typeface="HGPｺﾞｼｯｸM" pitchFamily="50" charset="-128"/>
              <a:ea typeface="HGPｺﾞｼｯｸM" pitchFamily="50" charset="-128"/>
            </a:endParaRPr>
          </a:p>
          <a:p>
            <a:pPr marL="630238" lvl="1" indent="-173038">
              <a:defRPr/>
            </a:pPr>
            <a:endParaRPr lang="en-US" altLang="ja-JP" sz="1600" dirty="0">
              <a:latin typeface="HGPｺﾞｼｯｸM" pitchFamily="50" charset="-128"/>
              <a:ea typeface="HGPｺﾞｼｯｸM" pitchFamily="50" charset="-128"/>
            </a:endParaRPr>
          </a:p>
          <a:p>
            <a:pPr>
              <a:defRPr/>
            </a:pPr>
            <a:r>
              <a:rPr lang="ja-JP" altLang="en-US" dirty="0">
                <a:latin typeface="HGPｺﾞｼｯｸM" pitchFamily="50" charset="-128"/>
                <a:ea typeface="HGPｺﾞｼｯｸM" pitchFamily="50" charset="-128"/>
              </a:rPr>
              <a:t>非機能要求グレード利用時の注意</a:t>
            </a:r>
          </a:p>
          <a:p>
            <a:pPr marL="630238" lvl="1" indent="-173038">
              <a:defRPr/>
            </a:pPr>
            <a:r>
              <a:rPr lang="ja-JP" altLang="en-US" sz="1800" dirty="0">
                <a:latin typeface="HGPｺﾞｼｯｸM" pitchFamily="50" charset="-128"/>
                <a:ea typeface="HGPｺﾞｼｯｸM" pitchFamily="50" charset="-128"/>
              </a:rPr>
              <a:t>非機能要求定義を後追いで実施したので、全体コストが既に決まっており、業務要求とコストとのトレードオフになってしまうことがある。</a:t>
            </a:r>
            <a:endParaRPr lang="en-US" altLang="ja-JP" sz="1800" dirty="0">
              <a:latin typeface="HGPｺﾞｼｯｸM" pitchFamily="50" charset="-128"/>
              <a:ea typeface="HGPｺﾞｼｯｸM" pitchFamily="50" charset="-128"/>
            </a:endParaRPr>
          </a:p>
          <a:p>
            <a:pPr marL="630238" lvl="1" indent="-173038">
              <a:defRPr/>
            </a:pPr>
            <a:r>
              <a:rPr lang="ja-JP" altLang="en-US" sz="1800" dirty="0">
                <a:latin typeface="HGPｺﾞｼｯｸM" pitchFamily="50" charset="-128"/>
                <a:ea typeface="HGPｺﾞｼｯｸM" pitchFamily="50" charset="-128"/>
              </a:rPr>
              <a:t>性能はインフラ（システム基盤）とアプリで決まるため、システム全体で確認する。</a:t>
            </a:r>
          </a:p>
        </p:txBody>
      </p:sp>
      <p:sp>
        <p:nvSpPr>
          <p:cNvPr id="131075"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7.2</a:t>
            </a:r>
            <a:r>
              <a:rPr lang="ja-JP" altLang="en-US" sz="2800" b="1">
                <a:solidFill>
                  <a:schemeClr val="tx2"/>
                </a:solidFill>
                <a:latin typeface="HGPｺﾞｼｯｸM" panose="020B0600000000000000" pitchFamily="50" charset="-128"/>
                <a:ea typeface="HGPｺﾞｼｯｸM" panose="020B0600000000000000" pitchFamily="50" charset="-128"/>
              </a:rPr>
              <a:t>非機能要求定義時の適用（</a:t>
            </a:r>
            <a:r>
              <a:rPr lang="en-US" altLang="ja-JP" sz="2800" b="1">
                <a:solidFill>
                  <a:schemeClr val="tx2"/>
                </a:solidFill>
                <a:latin typeface="HGPｺﾞｼｯｸM" panose="020B0600000000000000" pitchFamily="50" charset="-128"/>
                <a:ea typeface="HGPｺﾞｼｯｸM" panose="020B0600000000000000" pitchFamily="50" charset="-128"/>
              </a:rPr>
              <a:t>2/2)</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9" name="Rectangle 3"/>
          <p:cNvSpPr>
            <a:spLocks noChangeArrowheads="1"/>
          </p:cNvSpPr>
          <p:nvPr/>
        </p:nvSpPr>
        <p:spPr bwMode="auto">
          <a:xfrm>
            <a:off x="465138" y="881063"/>
            <a:ext cx="8367712" cy="5599112"/>
          </a:xfrm>
          <a:prstGeom prst="rect">
            <a:avLst/>
          </a:prstGeom>
          <a:noFill/>
          <a:ln>
            <a:noFill/>
          </a:ln>
          <a:extLst/>
        </p:spPr>
        <p:txBody>
          <a:bodyPr/>
          <a:lstStyle/>
          <a:p>
            <a:pPr marL="342900" indent="-342900">
              <a:spcBef>
                <a:spcPct val="20000"/>
              </a:spcBef>
              <a:buClr>
                <a:schemeClr val="hlink"/>
              </a:buClr>
              <a:buFont typeface="Wingdings" pitchFamily="2" charset="2"/>
              <a:buChar char="n"/>
              <a:defRPr/>
            </a:pPr>
            <a:r>
              <a:rPr lang="ja-JP" altLang="en-US" sz="2400" dirty="0">
                <a:solidFill>
                  <a:schemeClr val="tx1"/>
                </a:solidFill>
                <a:latin typeface="HGPｺﾞｼｯｸM" pitchFamily="50" charset="-128"/>
                <a:ea typeface="HGPｺﾞｼｯｸM" pitchFamily="50" charset="-128"/>
              </a:rPr>
              <a:t>概要、導入の背景</a:t>
            </a:r>
            <a:endParaRPr lang="en-US" altLang="ja-JP" sz="2400" dirty="0">
              <a:solidFill>
                <a:schemeClr val="tx1"/>
              </a:solidFill>
              <a:latin typeface="HGPｺﾞｼｯｸM" pitchFamily="50" charset="-128"/>
              <a:ea typeface="HGPｺﾞｼｯｸM" pitchFamily="50" charset="-128"/>
            </a:endParaRPr>
          </a:p>
          <a:p>
            <a:pPr marL="357188">
              <a:spcBef>
                <a:spcPct val="20000"/>
              </a:spcBef>
              <a:buClr>
                <a:schemeClr val="hlink"/>
              </a:buClr>
              <a:buFont typeface="Wingdings" pitchFamily="2" charset="2"/>
              <a:buNone/>
              <a:defRPr/>
            </a:pPr>
            <a:r>
              <a:rPr lang="ja-JP" altLang="en-US" sz="1800" dirty="0">
                <a:solidFill>
                  <a:schemeClr val="tx1"/>
                </a:solidFill>
                <a:latin typeface="HGPｺﾞｼｯｸM" pitchFamily="50" charset="-128"/>
                <a:ea typeface="HGPｺﾞｼｯｸM" pitchFamily="50" charset="-128"/>
              </a:rPr>
              <a:t>過去の事例において、提案、計画段階で要求を明確化し、それに基づいてソフトウエア開発を進めていたにもかかわらず、テスト工程で性能問題が発生することがあった。そこで、再発防止と改善を図ることを目的に、性能に関するユーザ要求を明らかにし、さらにソフトウエア設計に織り込まれていることをテスト段階で検証するために、非機能要求グレードを導入している。</a:t>
            </a:r>
            <a:endParaRPr lang="en-US" altLang="ja-JP" sz="1800" dirty="0">
              <a:solidFill>
                <a:schemeClr val="tx1"/>
              </a:solidFill>
              <a:latin typeface="HGPｺﾞｼｯｸM" pitchFamily="50" charset="-128"/>
              <a:ea typeface="HGPｺﾞｼｯｸM" pitchFamily="50" charset="-128"/>
            </a:endParaRPr>
          </a:p>
          <a:p>
            <a:pPr marL="342900" indent="-342900">
              <a:spcBef>
                <a:spcPct val="20000"/>
              </a:spcBef>
              <a:buClr>
                <a:schemeClr val="hlink"/>
              </a:buClr>
              <a:buFont typeface="Wingdings" pitchFamily="2" charset="2"/>
              <a:buChar char="n"/>
              <a:defRPr/>
            </a:pPr>
            <a:r>
              <a:rPr lang="ja-JP" altLang="en-US" sz="2400" dirty="0">
                <a:solidFill>
                  <a:schemeClr val="tx1"/>
                </a:solidFill>
                <a:latin typeface="HGPｺﾞｼｯｸM" pitchFamily="50" charset="-128"/>
                <a:ea typeface="HGPｺﾞｼｯｸM" pitchFamily="50" charset="-128"/>
              </a:rPr>
              <a:t>業種、業務</a:t>
            </a:r>
            <a:endParaRPr lang="en-US" altLang="ja-JP" sz="2400" dirty="0">
              <a:solidFill>
                <a:schemeClr val="tx1"/>
              </a:solidFill>
              <a:latin typeface="HGPｺﾞｼｯｸM" pitchFamily="50" charset="-128"/>
              <a:ea typeface="HGPｺﾞｼｯｸM" pitchFamily="50" charset="-128"/>
            </a:endParaRPr>
          </a:p>
          <a:p>
            <a:pPr marL="342900" indent="14288">
              <a:spcBef>
                <a:spcPct val="20000"/>
              </a:spcBef>
              <a:buClr>
                <a:schemeClr val="hlink"/>
              </a:buClr>
              <a:buFont typeface="Wingdings" pitchFamily="2" charset="2"/>
              <a:buNone/>
              <a:defRPr/>
            </a:pPr>
            <a:r>
              <a:rPr lang="ja-JP" altLang="en-US" sz="1800" dirty="0">
                <a:solidFill>
                  <a:schemeClr val="tx1"/>
                </a:solidFill>
                <a:latin typeface="HGPｺﾞｼｯｸM" pitchFamily="50" charset="-128"/>
                <a:ea typeface="HGPｺﾞｼｯｸM" pitchFamily="50" charset="-128"/>
              </a:rPr>
              <a:t>レスポンスタイムなど性能が問題になる業務</a:t>
            </a:r>
            <a:endParaRPr lang="en-US" altLang="ja-JP" sz="1800" dirty="0">
              <a:solidFill>
                <a:schemeClr val="tx1"/>
              </a:solidFill>
              <a:latin typeface="HGPｺﾞｼｯｸM" pitchFamily="50" charset="-128"/>
              <a:ea typeface="HGPｺﾞｼｯｸM" pitchFamily="50" charset="-128"/>
            </a:endParaRPr>
          </a:p>
          <a:p>
            <a:pPr marL="342900" indent="-342900">
              <a:spcBef>
                <a:spcPct val="20000"/>
              </a:spcBef>
              <a:buClr>
                <a:schemeClr val="hlink"/>
              </a:buClr>
              <a:buFont typeface="Wingdings" pitchFamily="2" charset="2"/>
              <a:buChar char="n"/>
              <a:defRPr/>
            </a:pPr>
            <a:r>
              <a:rPr lang="ja-JP" altLang="en-US" sz="2400" dirty="0">
                <a:solidFill>
                  <a:schemeClr val="tx1"/>
                </a:solidFill>
                <a:latin typeface="HGPｺﾞｼｯｸM" pitchFamily="50" charset="-128"/>
                <a:ea typeface="HGPｺﾞｼｯｸM" pitchFamily="50" charset="-128"/>
              </a:rPr>
              <a:t>利用工程、利用シーン</a:t>
            </a:r>
          </a:p>
          <a:p>
            <a:pPr marL="342900" indent="14288">
              <a:spcBef>
                <a:spcPct val="20000"/>
              </a:spcBef>
              <a:buClr>
                <a:schemeClr val="hlink"/>
              </a:buClr>
              <a:buFont typeface="Wingdings" pitchFamily="2" charset="2"/>
              <a:buNone/>
              <a:defRPr/>
            </a:pPr>
            <a:r>
              <a:rPr lang="ja-JP" altLang="en-US" sz="1800" dirty="0">
                <a:solidFill>
                  <a:schemeClr val="tx1"/>
                </a:solidFill>
                <a:latin typeface="HGPｺﾞｼｯｸM" pitchFamily="50" charset="-128"/>
                <a:ea typeface="HGPｺﾞｼｯｸM" pitchFamily="50" charset="-128"/>
              </a:rPr>
              <a:t>テスト工程において、非機能要求グレードをベースにした評価項目の選定</a:t>
            </a:r>
          </a:p>
          <a:p>
            <a:pPr marL="342900" indent="-342900">
              <a:spcBef>
                <a:spcPct val="20000"/>
              </a:spcBef>
              <a:buClr>
                <a:schemeClr val="hlink"/>
              </a:buClr>
              <a:buFont typeface="Wingdings" pitchFamily="2" charset="2"/>
              <a:buChar char="n"/>
              <a:defRPr/>
            </a:pPr>
            <a:r>
              <a:rPr lang="ja-JP" altLang="en-US" sz="2400" dirty="0">
                <a:solidFill>
                  <a:schemeClr val="tx1"/>
                </a:solidFill>
                <a:latin typeface="HGPｺﾞｼｯｸM" pitchFamily="50" charset="-128"/>
                <a:ea typeface="HGPｺﾞｼｯｸM" pitchFamily="50" charset="-128"/>
              </a:rPr>
              <a:t>利用目的</a:t>
            </a:r>
            <a:endParaRPr lang="en-US" altLang="ja-JP" sz="2400" dirty="0">
              <a:solidFill>
                <a:schemeClr val="tx1"/>
              </a:solidFill>
              <a:latin typeface="HGPｺﾞｼｯｸM" pitchFamily="50" charset="-128"/>
              <a:ea typeface="HGPｺﾞｼｯｸM" pitchFamily="50" charset="-128"/>
            </a:endParaRPr>
          </a:p>
          <a:p>
            <a:pPr marL="361950">
              <a:spcBef>
                <a:spcPct val="20000"/>
              </a:spcBef>
              <a:buClr>
                <a:schemeClr val="hlink"/>
              </a:buClr>
              <a:defRPr/>
            </a:pPr>
            <a:r>
              <a:rPr lang="ja-JP" altLang="en-US" sz="1800" dirty="0">
                <a:solidFill>
                  <a:schemeClr val="tx1"/>
                </a:solidFill>
                <a:latin typeface="HGPｺﾞｼｯｸM" pitchFamily="50" charset="-128"/>
                <a:ea typeface="HGPｺﾞｼｯｸM" pitchFamily="50" charset="-128"/>
              </a:rPr>
              <a:t>合意した性能について、システム設計に反映していることの確認とテストでの検証のため</a:t>
            </a:r>
            <a:endParaRPr lang="en-US" altLang="ja-JP" sz="1800" dirty="0">
              <a:solidFill>
                <a:schemeClr val="tx1"/>
              </a:solidFill>
              <a:latin typeface="HGPｺﾞｼｯｸM" pitchFamily="50" charset="-128"/>
              <a:ea typeface="HGPｺﾞｼｯｸM" pitchFamily="50" charset="-128"/>
            </a:endParaRPr>
          </a:p>
        </p:txBody>
      </p:sp>
      <p:sp>
        <p:nvSpPr>
          <p:cNvPr id="133123"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7.3</a:t>
            </a:r>
            <a:r>
              <a:rPr lang="ja-JP" altLang="en-US" sz="2800" b="1">
                <a:solidFill>
                  <a:schemeClr val="tx2"/>
                </a:solidFill>
                <a:latin typeface="HGPｺﾞｼｯｸM" panose="020B0600000000000000" pitchFamily="50" charset="-128"/>
                <a:ea typeface="HGPｺﾞｼｯｸM" panose="020B0600000000000000" pitchFamily="50" charset="-128"/>
              </a:rPr>
              <a:t>テスト工程時の適用 </a:t>
            </a:r>
            <a:r>
              <a:rPr lang="ja-JP" altLang="en-US" sz="2800">
                <a:solidFill>
                  <a:schemeClr val="tx2"/>
                </a:solidFill>
                <a:latin typeface="HGPｺﾞｼｯｸM" panose="020B0600000000000000" pitchFamily="50" charset="-128"/>
                <a:ea typeface="HGPｺﾞｼｯｸM" panose="020B0600000000000000" pitchFamily="50" charset="-128"/>
              </a:rPr>
              <a:t>（</a:t>
            </a:r>
            <a:r>
              <a:rPr lang="en-US" altLang="ja-JP" sz="2800">
                <a:solidFill>
                  <a:schemeClr val="tx2"/>
                </a:solidFill>
                <a:latin typeface="HGPｺﾞｼｯｸM" panose="020B0600000000000000" pitchFamily="50" charset="-128"/>
                <a:ea typeface="HGPｺﾞｼｯｸM" panose="020B0600000000000000" pitchFamily="50" charset="-128"/>
              </a:rPr>
              <a:t>1/3)</a:t>
            </a:r>
            <a:endParaRPr lang="ja-JP" altLang="en-US" sz="2800">
              <a:solidFill>
                <a:schemeClr val="tx2"/>
              </a:solidFill>
              <a:latin typeface="HGPｺﾞｼｯｸM" panose="020B0600000000000000" pitchFamily="50" charset="-128"/>
              <a:ea typeface="HGPｺﾞｼｯｸM" panose="020B0600000000000000" pitchFamily="50" charset="-128"/>
            </a:endParaRP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2" name="Rectangle 3"/>
          <p:cNvSpPr>
            <a:spLocks noGrp="1" noChangeArrowheads="1"/>
          </p:cNvSpPr>
          <p:nvPr>
            <p:ph type="body" idx="4294967295"/>
          </p:nvPr>
        </p:nvSpPr>
        <p:spPr>
          <a:xfrm>
            <a:off x="484188" y="881063"/>
            <a:ext cx="8659812" cy="5599112"/>
          </a:xfrm>
        </p:spPr>
        <p:txBody>
          <a:bodyPr/>
          <a:lstStyle/>
          <a:p>
            <a:pPr>
              <a:defRPr/>
            </a:pPr>
            <a:r>
              <a:rPr lang="ja-JP" altLang="en-US" dirty="0">
                <a:latin typeface="HGPｺﾞｼｯｸM" pitchFamily="50" charset="-128"/>
                <a:ea typeface="HGPｺﾞｼｯｸM" pitchFamily="50" charset="-128"/>
              </a:rPr>
              <a:t>利用方法</a:t>
            </a:r>
          </a:p>
          <a:p>
            <a:pPr marL="533400" lvl="1" indent="-11113">
              <a:defRPr/>
            </a:pPr>
            <a:r>
              <a:rPr lang="ja-JP" altLang="en-US" sz="1800" dirty="0">
                <a:latin typeface="HGPｺﾞｼｯｸM" pitchFamily="50" charset="-128"/>
                <a:ea typeface="HGPｺﾞｼｯｸM" pitchFamily="50" charset="-128"/>
              </a:rPr>
              <a:t>テスト工程の中の設計検証（トレーサビリティ）への活用　</a:t>
            </a:r>
          </a:p>
          <a:p>
            <a:pPr lvl="2">
              <a:buFont typeface="Wingdings" panose="05000000000000000000" pitchFamily="2" charset="2"/>
              <a:buChar char="ü"/>
              <a:defRPr/>
            </a:pPr>
            <a:r>
              <a:rPr lang="ja-JP" altLang="en-US" dirty="0">
                <a:latin typeface="HGPｺﾞｼｯｸM" pitchFamily="50" charset="-128"/>
                <a:ea typeface="HGPｺﾞｼｯｸM" pitchFamily="50" charset="-128"/>
              </a:rPr>
              <a:t>過去の経験と知見を踏まえて、ユーザとの</a:t>
            </a:r>
            <a:r>
              <a:rPr lang="en-US" altLang="ja-JP" dirty="0">
                <a:latin typeface="HGPｺﾞｼｯｸM" pitchFamily="50" charset="-128"/>
                <a:ea typeface="HGPｺﾞｼｯｸM" pitchFamily="50" charset="-128"/>
              </a:rPr>
              <a:t>SLA</a:t>
            </a:r>
            <a:r>
              <a:rPr lang="ja-JP" altLang="en-US" dirty="0">
                <a:latin typeface="HGPｺﾞｼｯｸM" pitchFamily="50" charset="-128"/>
                <a:ea typeface="HGPｺﾞｼｯｸM" pitchFamily="50" charset="-128"/>
              </a:rPr>
              <a:t>に性能に関する項目を</a:t>
            </a:r>
          </a:p>
          <a:p>
            <a:pPr lvl="2">
              <a:buFont typeface="Wingdings" panose="05000000000000000000" pitchFamily="2" charset="2"/>
              <a:buNone/>
              <a:defRPr/>
            </a:pPr>
            <a:r>
              <a:rPr lang="ja-JP" altLang="en-US" dirty="0">
                <a:latin typeface="HGPｺﾞｼｯｸM" pitchFamily="50" charset="-128"/>
                <a:ea typeface="HGPｺﾞｼｯｸM" pitchFamily="50" charset="-128"/>
              </a:rPr>
              <a:t>  追加。</a:t>
            </a:r>
          </a:p>
          <a:p>
            <a:pPr lvl="2">
              <a:buFont typeface="Wingdings" panose="05000000000000000000" pitchFamily="2" charset="2"/>
              <a:buChar char="ü"/>
              <a:defRPr/>
            </a:pPr>
            <a:r>
              <a:rPr lang="ja-JP" altLang="en-US" dirty="0">
                <a:latin typeface="HGPｺﾞｼｯｸM" pitchFamily="50" charset="-128"/>
                <a:ea typeface="HGPｺﾞｼｯｸM" pitchFamily="50" charset="-128"/>
              </a:rPr>
              <a:t>レスポンスタイムがどの程度であればユーザは満足するかなどを</a:t>
            </a:r>
          </a:p>
          <a:p>
            <a:pPr lvl="2">
              <a:buFont typeface="Wingdings" panose="05000000000000000000" pitchFamily="2" charset="2"/>
              <a:buNone/>
              <a:defRPr/>
            </a:pPr>
            <a:r>
              <a:rPr lang="ja-JP" altLang="en-US" dirty="0">
                <a:latin typeface="HGPｺﾞｼｯｸM" pitchFamily="50" charset="-128"/>
                <a:ea typeface="HGPｺﾞｼｯｸM" pitchFamily="50" charset="-128"/>
              </a:rPr>
              <a:t>　評価している。</a:t>
            </a:r>
          </a:p>
          <a:p>
            <a:pPr marL="533400" lvl="1" indent="-11113">
              <a:defRPr/>
            </a:pPr>
            <a:r>
              <a:rPr lang="ja-JP" altLang="en-US" sz="1800" dirty="0">
                <a:latin typeface="HGPｺﾞｼｯｸM" pitchFamily="50" charset="-128"/>
                <a:ea typeface="HGPｺﾞｼｯｸM" pitchFamily="50" charset="-128"/>
              </a:rPr>
              <a:t>性能評価のために２つのテンプレートを使用　</a:t>
            </a:r>
          </a:p>
          <a:p>
            <a:pPr lvl="2">
              <a:buFont typeface="Wingdings" panose="05000000000000000000" pitchFamily="2" charset="2"/>
              <a:buChar char="ü"/>
              <a:defRPr/>
            </a:pPr>
            <a:r>
              <a:rPr lang="ja-JP" altLang="en-US" dirty="0">
                <a:latin typeface="HGPｺﾞｼｯｸM" pitchFamily="50" charset="-128"/>
                <a:ea typeface="HGPｺﾞｼｯｸM" pitchFamily="50" charset="-128"/>
              </a:rPr>
              <a:t>非機能要求グレード活用テンプレート</a:t>
            </a:r>
          </a:p>
          <a:p>
            <a:pPr lvl="2">
              <a:buFont typeface="Wingdings" panose="05000000000000000000" pitchFamily="2" charset="2"/>
              <a:buChar char="ü"/>
              <a:defRPr/>
            </a:pPr>
            <a:r>
              <a:rPr lang="ja-JP" altLang="en-US" dirty="0">
                <a:latin typeface="HGPｺﾞｼｯｸM" pitchFamily="50" charset="-128"/>
                <a:ea typeface="HGPｺﾞｼｯｸM" pitchFamily="50" charset="-128"/>
              </a:rPr>
              <a:t>性能確認項目設計テンプレート</a:t>
            </a:r>
            <a:endParaRPr lang="en-US" altLang="ja-JP" dirty="0">
              <a:latin typeface="HGPｺﾞｼｯｸM" pitchFamily="50" charset="-128"/>
              <a:ea typeface="HGPｺﾞｼｯｸM" pitchFamily="50" charset="-128"/>
            </a:endParaRPr>
          </a:p>
          <a:p>
            <a:pPr>
              <a:defRPr/>
            </a:pPr>
            <a:r>
              <a:rPr lang="ja-JP" altLang="en-US" dirty="0">
                <a:latin typeface="HGPｺﾞｼｯｸM" pitchFamily="50" charset="-128"/>
                <a:ea typeface="HGPｺﾞｼｯｸM" pitchFamily="50" charset="-128"/>
              </a:rPr>
              <a:t>利用効果</a:t>
            </a:r>
          </a:p>
          <a:p>
            <a:pPr marL="263525" indent="4763">
              <a:buFont typeface="Wingdings" panose="05000000000000000000" pitchFamily="2" charset="2"/>
              <a:buNone/>
              <a:defRPr/>
            </a:pPr>
            <a:r>
              <a:rPr lang="ja-JP" altLang="en-US" sz="1800" dirty="0">
                <a:latin typeface="HGPｺﾞｼｯｸM" pitchFamily="50" charset="-128"/>
                <a:ea typeface="HGPｺﾞｼｯｸM" pitchFamily="50" charset="-128"/>
              </a:rPr>
              <a:t>合意した性能要求を的確にシステム設計に反映されていることの検証ができ、設計したシステムの性能をテスト工程で確実に検証できる。</a:t>
            </a:r>
          </a:p>
          <a:p>
            <a:pPr>
              <a:buFont typeface="Wingdings" panose="05000000000000000000" pitchFamily="2" charset="2"/>
              <a:buNone/>
              <a:defRPr/>
            </a:pPr>
            <a:endParaRPr lang="en-US" altLang="ja-JP" sz="1800" dirty="0">
              <a:latin typeface="HGPｺﾞｼｯｸM" pitchFamily="50" charset="-128"/>
              <a:ea typeface="HGPｺﾞｼｯｸM" pitchFamily="50" charset="-128"/>
            </a:endParaRPr>
          </a:p>
          <a:p>
            <a:pPr>
              <a:buFont typeface="Wingdings" panose="05000000000000000000" pitchFamily="2" charset="2"/>
              <a:buChar char="l"/>
              <a:defRPr/>
            </a:pPr>
            <a:endParaRPr lang="ja-JP" altLang="en-US" sz="1800" dirty="0">
              <a:latin typeface="HGPｺﾞｼｯｸM" pitchFamily="50" charset="-128"/>
              <a:ea typeface="HGPｺﾞｼｯｸM" pitchFamily="50" charset="-128"/>
            </a:endParaRPr>
          </a:p>
        </p:txBody>
      </p:sp>
      <p:sp>
        <p:nvSpPr>
          <p:cNvPr id="135171"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7.3</a:t>
            </a:r>
            <a:r>
              <a:rPr lang="ja-JP" altLang="en-US" sz="2800" b="1">
                <a:solidFill>
                  <a:schemeClr val="tx2"/>
                </a:solidFill>
                <a:latin typeface="HGPｺﾞｼｯｸM" panose="020B0600000000000000" pitchFamily="50" charset="-128"/>
                <a:ea typeface="HGPｺﾞｼｯｸM" panose="020B0600000000000000" pitchFamily="50" charset="-128"/>
              </a:rPr>
              <a:t>テスト工程時の適用 （</a:t>
            </a:r>
            <a:r>
              <a:rPr lang="en-US" altLang="ja-JP" sz="2800" b="1">
                <a:solidFill>
                  <a:schemeClr val="tx2"/>
                </a:solidFill>
                <a:latin typeface="HGPｺﾞｼｯｸM" panose="020B0600000000000000" pitchFamily="50" charset="-128"/>
                <a:ea typeface="HGPｺﾞｼｯｸM" panose="020B0600000000000000" pitchFamily="50" charset="-128"/>
              </a:rPr>
              <a:t>2/3)</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7.3</a:t>
            </a:r>
            <a:r>
              <a:rPr lang="ja-JP" altLang="en-US" sz="2800" b="1">
                <a:solidFill>
                  <a:schemeClr val="tx2"/>
                </a:solidFill>
                <a:latin typeface="HGPｺﾞｼｯｸM" panose="020B0600000000000000" pitchFamily="50" charset="-128"/>
                <a:ea typeface="HGPｺﾞｼｯｸM" panose="020B0600000000000000" pitchFamily="50" charset="-128"/>
              </a:rPr>
              <a:t>テスト工程時の適用 （</a:t>
            </a:r>
            <a:r>
              <a:rPr lang="en-US" altLang="ja-JP" sz="2800" b="1">
                <a:solidFill>
                  <a:schemeClr val="tx2"/>
                </a:solidFill>
                <a:latin typeface="HGPｺﾞｼｯｸM" panose="020B0600000000000000" pitchFamily="50" charset="-128"/>
                <a:ea typeface="HGPｺﾞｼｯｸM" panose="020B0600000000000000" pitchFamily="50" charset="-128"/>
              </a:rPr>
              <a:t>3/3)</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graphicFrame>
        <p:nvGraphicFramePr>
          <p:cNvPr id="5" name="Group 162"/>
          <p:cNvGraphicFramePr>
            <a:graphicFrameLocks noGrp="1"/>
          </p:cNvGraphicFramePr>
          <p:nvPr/>
        </p:nvGraphicFramePr>
        <p:xfrm>
          <a:off x="384175" y="1835150"/>
          <a:ext cx="8361363" cy="2473325"/>
        </p:xfrm>
        <a:graphic>
          <a:graphicData uri="http://schemas.openxmlformats.org/drawingml/2006/table">
            <a:tbl>
              <a:tblPr/>
              <a:tblGrid>
                <a:gridCol w="647700">
                  <a:extLst>
                    <a:ext uri="{9D8B030D-6E8A-4147-A177-3AD203B41FA5}">
                      <a16:colId xmlns:a16="http://schemas.microsoft.com/office/drawing/2014/main" val="20000"/>
                    </a:ext>
                  </a:extLst>
                </a:gridCol>
                <a:gridCol w="560388">
                  <a:extLst>
                    <a:ext uri="{9D8B030D-6E8A-4147-A177-3AD203B41FA5}">
                      <a16:colId xmlns:a16="http://schemas.microsoft.com/office/drawing/2014/main" val="20001"/>
                    </a:ext>
                  </a:extLst>
                </a:gridCol>
                <a:gridCol w="1093787">
                  <a:extLst>
                    <a:ext uri="{9D8B030D-6E8A-4147-A177-3AD203B41FA5}">
                      <a16:colId xmlns:a16="http://schemas.microsoft.com/office/drawing/2014/main" val="20002"/>
                    </a:ext>
                  </a:extLst>
                </a:gridCol>
                <a:gridCol w="1033463">
                  <a:extLst>
                    <a:ext uri="{9D8B030D-6E8A-4147-A177-3AD203B41FA5}">
                      <a16:colId xmlns:a16="http://schemas.microsoft.com/office/drawing/2014/main" val="20003"/>
                    </a:ext>
                  </a:extLst>
                </a:gridCol>
                <a:gridCol w="833437">
                  <a:extLst>
                    <a:ext uri="{9D8B030D-6E8A-4147-A177-3AD203B41FA5}">
                      <a16:colId xmlns:a16="http://schemas.microsoft.com/office/drawing/2014/main" val="20004"/>
                    </a:ext>
                  </a:extLst>
                </a:gridCol>
                <a:gridCol w="831850">
                  <a:extLst>
                    <a:ext uri="{9D8B030D-6E8A-4147-A177-3AD203B41FA5}">
                      <a16:colId xmlns:a16="http://schemas.microsoft.com/office/drawing/2014/main" val="20005"/>
                    </a:ext>
                  </a:extLst>
                </a:gridCol>
                <a:gridCol w="809625">
                  <a:extLst>
                    <a:ext uri="{9D8B030D-6E8A-4147-A177-3AD203B41FA5}">
                      <a16:colId xmlns:a16="http://schemas.microsoft.com/office/drawing/2014/main" val="20006"/>
                    </a:ext>
                  </a:extLst>
                </a:gridCol>
                <a:gridCol w="858838">
                  <a:extLst>
                    <a:ext uri="{9D8B030D-6E8A-4147-A177-3AD203B41FA5}">
                      <a16:colId xmlns:a16="http://schemas.microsoft.com/office/drawing/2014/main" val="20007"/>
                    </a:ext>
                  </a:extLst>
                </a:gridCol>
                <a:gridCol w="846137">
                  <a:extLst>
                    <a:ext uri="{9D8B030D-6E8A-4147-A177-3AD203B41FA5}">
                      <a16:colId xmlns:a16="http://schemas.microsoft.com/office/drawing/2014/main" val="20008"/>
                    </a:ext>
                  </a:extLst>
                </a:gridCol>
                <a:gridCol w="846138">
                  <a:extLst>
                    <a:ext uri="{9D8B030D-6E8A-4147-A177-3AD203B41FA5}">
                      <a16:colId xmlns:a16="http://schemas.microsoft.com/office/drawing/2014/main" val="20009"/>
                    </a:ext>
                  </a:extLst>
                </a:gridCol>
              </a:tblGrid>
              <a:tr h="246105">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大項目</a:t>
                      </a:r>
                    </a:p>
                  </a:txBody>
                  <a:tcPr marL="39000" marR="39000" marT="36006" marB="3600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中項目</a:t>
                      </a:r>
                    </a:p>
                  </a:txBody>
                  <a:tcPr marL="39000" marR="39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小項目</a:t>
                      </a:r>
                    </a:p>
                  </a:txBody>
                  <a:tcPr marL="39000" marR="39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メトリクス</a:t>
                      </a:r>
                    </a:p>
                  </a:txBody>
                  <a:tcPr marL="39000" marR="39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gridSpan="6">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レベル</a:t>
                      </a:r>
                    </a:p>
                  </a:txBody>
                  <a:tcPr marL="39000" marR="39000" marT="36006" marB="360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D2F4"/>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246105">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０</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１</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２</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３</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４</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５</a:t>
                      </a:r>
                    </a:p>
                  </a:txBody>
                  <a:tcPr marL="39000" marR="39000" marT="36006" marB="360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extLst>
                  <a:ext uri="{0D108BD9-81ED-4DB2-BD59-A6C34878D82A}">
                    <a16:rowId xmlns:a16="http://schemas.microsoft.com/office/drawing/2014/main" val="10001"/>
                  </a:ext>
                </a:extLst>
              </a:tr>
              <a:tr h="657337">
                <a:tc rowSpan="3">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性能・拡張性</a:t>
                      </a:r>
                    </a:p>
                  </a:txBody>
                  <a:tcPr marL="39000" marR="39000" marT="36006" marB="360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rowSpan="3">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性能目標値</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rowSpan="3">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オンラインシステム利用時に要求されるレスポンス</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通常時</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順守率を定めない</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60%</a:t>
                      </a:r>
                      <a:endParaRPr kumimoji="1" lang="ja-JP" altLang="en-US" sz="1400" b="1" i="0" u="none" strike="noStrike" cap="none" normalizeH="0" baseline="0" dirty="0">
                        <a:ln>
                          <a:noFill/>
                        </a:ln>
                        <a:solidFill>
                          <a:schemeClr val="tx1"/>
                        </a:solidFill>
                        <a:effectLst/>
                        <a:latin typeface="Arial" charset="0"/>
                        <a:ea typeface="HGP創英角ｺﾞｼｯｸUB" pitchFamily="50" charset="-128"/>
                      </a:endParaRP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80%</a:t>
                      </a:r>
                      <a:endParaRPr kumimoji="1" lang="ja-JP" altLang="en-US" sz="1400" b="1" i="0" u="none" strike="noStrike" cap="none" normalizeH="0" baseline="0" dirty="0">
                        <a:ln>
                          <a:noFill/>
                        </a:ln>
                        <a:solidFill>
                          <a:schemeClr val="tx1"/>
                        </a:solidFill>
                        <a:effectLst/>
                        <a:latin typeface="Arial" charset="0"/>
                        <a:ea typeface="HGP創英角ｺﾞｼｯｸUB" pitchFamily="50" charset="-128"/>
                      </a:endParaRP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rgbClr val="FF0000"/>
                          </a:solidFill>
                          <a:effectLst/>
                          <a:latin typeface="Arial" charset="0"/>
                          <a:ea typeface="HGP創英角ｺﾞｼｯｸUB" pitchFamily="50" charset="-128"/>
                        </a:rPr>
                        <a:t>90%</a:t>
                      </a:r>
                      <a:endParaRPr kumimoji="1" lang="ja-JP" altLang="en-US" sz="1400" b="1" i="0" u="none" strike="noStrike" cap="none" normalizeH="0" baseline="0" dirty="0">
                        <a:ln>
                          <a:noFill/>
                        </a:ln>
                        <a:solidFill>
                          <a:srgbClr val="FF0000"/>
                        </a:solidFill>
                        <a:effectLst/>
                        <a:latin typeface="Arial" charset="0"/>
                        <a:ea typeface="HGP創英角ｺﾞｼｯｸUB" pitchFamily="50" charset="-128"/>
                      </a:endParaRP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95%</a:t>
                      </a:r>
                      <a:endParaRPr kumimoji="1" lang="ja-JP" altLang="en-US" sz="1400" b="1" i="0" u="none" strike="noStrike" cap="none" normalizeH="0" baseline="0" dirty="0">
                        <a:ln>
                          <a:noFill/>
                        </a:ln>
                        <a:solidFill>
                          <a:schemeClr val="tx1"/>
                        </a:solidFill>
                        <a:effectLst/>
                        <a:latin typeface="Arial" charset="0"/>
                        <a:ea typeface="HGP創英角ｺﾞｼｯｸUB" pitchFamily="50" charset="-128"/>
                      </a:endParaRP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99%</a:t>
                      </a:r>
                      <a:r>
                        <a:rPr kumimoji="1" lang="ja-JP" altLang="en-US" sz="1400" b="1" i="0" u="none" strike="noStrike" cap="none" normalizeH="0" baseline="0" dirty="0">
                          <a:ln>
                            <a:noFill/>
                          </a:ln>
                          <a:solidFill>
                            <a:schemeClr val="tx1"/>
                          </a:solidFill>
                          <a:effectLst/>
                          <a:latin typeface="Arial" charset="0"/>
                          <a:ea typeface="HGP創英角ｺﾞｼｯｸUB" pitchFamily="50" charset="-128"/>
                        </a:rPr>
                        <a:t>以上</a:t>
                      </a:r>
                    </a:p>
                  </a:txBody>
                  <a:tcPr marL="39000" marR="39000" marT="36006" marB="360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2"/>
                  </a:ext>
                </a:extLst>
              </a:tr>
              <a:tr h="520788">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ピーク時</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順守率を定めない</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60%</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rgbClr val="FF0000"/>
                          </a:solidFill>
                          <a:effectLst/>
                          <a:latin typeface="Arial" charset="0"/>
                          <a:ea typeface="HGP創英角ｺﾞｼｯｸUB" pitchFamily="50" charset="-128"/>
                        </a:rPr>
                        <a:t>80%</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90%</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95%</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99%</a:t>
                      </a:r>
                      <a:r>
                        <a:rPr kumimoji="1" lang="ja-JP" altLang="en-US" sz="1400" b="1" i="0" u="none" strike="noStrike" cap="none" normalizeH="0" baseline="0" dirty="0">
                          <a:ln>
                            <a:noFill/>
                          </a:ln>
                          <a:solidFill>
                            <a:schemeClr val="tx1"/>
                          </a:solidFill>
                          <a:effectLst/>
                          <a:latin typeface="Arial" charset="0"/>
                          <a:ea typeface="HGP創英角ｺﾞｼｯｸUB" pitchFamily="50" charset="-128"/>
                        </a:rPr>
                        <a:t>以上</a:t>
                      </a:r>
                    </a:p>
                  </a:txBody>
                  <a:tcPr marL="39000" marR="39000" marT="36006" marB="360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3"/>
                  </a:ext>
                </a:extLst>
              </a:tr>
              <a:tr h="80299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縮退時</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rgbClr val="FF0000"/>
                          </a:solidFill>
                          <a:effectLst/>
                          <a:latin typeface="Arial" charset="0"/>
                          <a:ea typeface="HGP創英角ｺﾞｼｯｸUB" pitchFamily="50" charset="-128"/>
                        </a:rPr>
                        <a:t>縮退をしない</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60%</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80%</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90%</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95%</a:t>
                      </a:r>
                    </a:p>
                  </a:txBody>
                  <a:tcPr marL="39000" marR="39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400" b="1" i="0" u="none" strike="noStrike" cap="none" normalizeH="0" baseline="0" dirty="0">
                          <a:ln>
                            <a:noFill/>
                          </a:ln>
                          <a:solidFill>
                            <a:schemeClr val="tx1"/>
                          </a:solidFill>
                          <a:effectLst/>
                          <a:latin typeface="Arial" charset="0"/>
                          <a:ea typeface="HGP創英角ｺﾞｼｯｸUB" pitchFamily="50" charset="-128"/>
                        </a:rPr>
                        <a:t>99%</a:t>
                      </a:r>
                      <a:r>
                        <a:rPr kumimoji="1" lang="ja-JP" altLang="en-US" sz="1400" b="1" i="0" u="none" strike="noStrike" cap="none" normalizeH="0" baseline="0" dirty="0">
                          <a:ln>
                            <a:noFill/>
                          </a:ln>
                          <a:solidFill>
                            <a:schemeClr val="tx1"/>
                          </a:solidFill>
                          <a:effectLst/>
                          <a:latin typeface="Arial" charset="0"/>
                          <a:ea typeface="HGP創英角ｺﾞｼｯｸUB" pitchFamily="50" charset="-128"/>
                        </a:rPr>
                        <a:t>以上</a:t>
                      </a:r>
                    </a:p>
                  </a:txBody>
                  <a:tcPr marL="39000" marR="39000" marT="36006" marB="360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4"/>
                  </a:ext>
                </a:extLst>
              </a:tr>
            </a:tbl>
          </a:graphicData>
        </a:graphic>
      </p:graphicFrame>
      <p:sp>
        <p:nvSpPr>
          <p:cNvPr id="137273" name="Rectangle 3"/>
          <p:cNvSpPr txBox="1">
            <a:spLocks noChangeArrowheads="1"/>
          </p:cNvSpPr>
          <p:nvPr/>
        </p:nvSpPr>
        <p:spPr bwMode="auto">
          <a:xfrm>
            <a:off x="252413" y="860425"/>
            <a:ext cx="86407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185738" indent="-185738">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r>
              <a:rPr lang="ja-JP" altLang="en-US">
                <a:latin typeface="HGPｺﾞｼｯｸM" panose="020B0600000000000000" pitchFamily="50" charset="-128"/>
                <a:ea typeface="HGPｺﾞｼｯｸM" panose="020B0600000000000000" pitchFamily="50" charset="-128"/>
              </a:rPr>
              <a:t>レスポンスタイム性能のレベル設定値</a:t>
            </a:r>
          </a:p>
        </p:txBody>
      </p:sp>
      <p:sp>
        <p:nvSpPr>
          <p:cNvPr id="137274" name="テキスト ボックス 1"/>
          <p:cNvSpPr txBox="1">
            <a:spLocks noChangeArrowheads="1"/>
          </p:cNvSpPr>
          <p:nvPr/>
        </p:nvSpPr>
        <p:spPr bwMode="auto">
          <a:xfrm>
            <a:off x="1987550" y="1458913"/>
            <a:ext cx="4483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要求定義時のレベル設定値</a:t>
            </a:r>
          </a:p>
        </p:txBody>
      </p:sp>
      <p:sp>
        <p:nvSpPr>
          <p:cNvPr id="137275" name="角丸四角形 2"/>
          <p:cNvSpPr>
            <a:spLocks noChangeArrowheads="1"/>
          </p:cNvSpPr>
          <p:nvPr/>
        </p:nvSpPr>
        <p:spPr bwMode="auto">
          <a:xfrm>
            <a:off x="1987550" y="4641850"/>
            <a:ext cx="6794500" cy="1460500"/>
          </a:xfrm>
          <a:prstGeom prst="roundRect">
            <a:avLst>
              <a:gd name="adj" fmla="val 16667"/>
            </a:avLst>
          </a:prstGeom>
          <a:solidFill>
            <a:srgbClr val="FFC000"/>
          </a:solidFill>
          <a:ln w="38100" cmpd="dbl"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a:solidFill>
                  <a:schemeClr val="tx2"/>
                </a:solidFill>
                <a:latin typeface="HGPｺﾞｼｯｸM" panose="020B0600000000000000" pitchFamily="50" charset="-128"/>
                <a:ea typeface="HGPｺﾞｼｯｸM" panose="020B0600000000000000" pitchFamily="50" charset="-128"/>
              </a:rPr>
              <a:t>テスト</a:t>
            </a:r>
            <a:endParaRPr lang="en-US" altLang="ja-JP">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　　・メトリクス毎にレスポンスタイムを測定し、順守率を算出</a:t>
            </a:r>
            <a:endParaRPr lang="en-US" altLang="ja-JP" sz="20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　　・要求定義時のレベル値（通常時</a:t>
            </a:r>
            <a:r>
              <a:rPr lang="en-US" altLang="ja-JP" sz="2000">
                <a:solidFill>
                  <a:schemeClr val="tx2"/>
                </a:solidFill>
                <a:latin typeface="HGPｺﾞｼｯｸM" panose="020B0600000000000000" pitchFamily="50" charset="-128"/>
                <a:ea typeface="HGPｺﾞｼｯｸM" panose="020B0600000000000000" pitchFamily="50" charset="-128"/>
              </a:rPr>
              <a:t>90%</a:t>
            </a:r>
            <a:r>
              <a:rPr lang="ja-JP" altLang="en-US" sz="2000">
                <a:solidFill>
                  <a:schemeClr val="tx2"/>
                </a:solidFill>
                <a:latin typeface="HGPｺﾞｼｯｸM" panose="020B0600000000000000" pitchFamily="50" charset="-128"/>
                <a:ea typeface="HGPｺﾞｼｯｸM" panose="020B0600000000000000" pitchFamily="50" charset="-128"/>
              </a:rPr>
              <a:t>、ピーク時</a:t>
            </a:r>
            <a:r>
              <a:rPr lang="en-US" altLang="ja-JP" sz="2000">
                <a:solidFill>
                  <a:schemeClr val="tx2"/>
                </a:solidFill>
                <a:latin typeface="HGPｺﾞｼｯｸM" panose="020B0600000000000000" pitchFamily="50" charset="-128"/>
                <a:ea typeface="HGPｺﾞｼｯｸM" panose="020B0600000000000000" pitchFamily="50" charset="-128"/>
              </a:rPr>
              <a:t>80%</a:t>
            </a:r>
            <a:r>
              <a:rPr lang="ja-JP" altLang="en-US" sz="2000">
                <a:solidFill>
                  <a:schemeClr val="tx2"/>
                </a:solidFill>
                <a:latin typeface="HGPｺﾞｼｯｸM" panose="020B0600000000000000" pitchFamily="50" charset="-128"/>
                <a:ea typeface="HGPｺﾞｼｯｸM" panose="020B0600000000000000" pitchFamily="50" charset="-128"/>
              </a:rPr>
              <a:t>）と比較</a:t>
            </a:r>
            <a:br>
              <a:rPr lang="en-US" altLang="ja-JP" sz="2000">
                <a:solidFill>
                  <a:schemeClr val="tx2"/>
                </a:solidFill>
                <a:latin typeface="HGPｺﾞｼｯｸM" panose="020B0600000000000000" pitchFamily="50" charset="-128"/>
                <a:ea typeface="HGPｺﾞｼｯｸM" panose="020B0600000000000000" pitchFamily="50" charset="-128"/>
              </a:rPr>
            </a:br>
            <a:r>
              <a:rPr lang="ja-JP" altLang="en-US" sz="2000">
                <a:solidFill>
                  <a:schemeClr val="tx2"/>
                </a:solidFill>
                <a:latin typeface="HGPｺﾞｼｯｸM" panose="020B0600000000000000" pitchFamily="50" charset="-128"/>
                <a:ea typeface="HGPｺﾞｼｯｸM" panose="020B0600000000000000" pitchFamily="50" charset="-128"/>
              </a:rPr>
              <a:t>　　・順守できていない場合はシステムの見直しを実施</a:t>
            </a:r>
          </a:p>
        </p:txBody>
      </p:sp>
      <p:sp>
        <p:nvSpPr>
          <p:cNvPr id="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1" name="Rectangle 3"/>
          <p:cNvSpPr>
            <a:spLocks noGrp="1" noChangeArrowheads="1"/>
          </p:cNvSpPr>
          <p:nvPr>
            <p:ph type="body" idx="4294967295"/>
          </p:nvPr>
        </p:nvSpPr>
        <p:spPr>
          <a:xfrm>
            <a:off x="465138" y="881063"/>
            <a:ext cx="8231187" cy="4965700"/>
          </a:xfrm>
        </p:spPr>
        <p:txBody>
          <a:bodyPr/>
          <a:lstStyle/>
          <a:p>
            <a:pPr>
              <a:defRPr/>
            </a:pPr>
            <a:r>
              <a:rPr lang="ja-JP" altLang="en-US" dirty="0">
                <a:latin typeface="HGPｺﾞｼｯｸM" pitchFamily="50" charset="-128"/>
                <a:ea typeface="HGPｺﾞｼｯｸM" pitchFamily="50" charset="-128"/>
              </a:rPr>
              <a:t>概要</a:t>
            </a:r>
          </a:p>
          <a:p>
            <a:pPr marL="263525" indent="-263525">
              <a:buFont typeface="Wingdings" panose="05000000000000000000" pitchFamily="2" charset="2"/>
              <a:buNone/>
              <a:defRPr/>
            </a:pPr>
            <a:r>
              <a:rPr lang="ja-JP" altLang="en-US" sz="1800" dirty="0">
                <a:latin typeface="HGPｺﾞｼｯｸM" pitchFamily="50" charset="-128"/>
                <a:ea typeface="HGPｺﾞｼｯｸM" pitchFamily="50" charset="-128"/>
              </a:rPr>
              <a:t>　 稼動中のシステムに活用することで、暗黙知的に扱っていた非機能要求の明確化、レベルの高低などを確認している。</a:t>
            </a:r>
            <a:endParaRPr lang="en-US" altLang="ja-JP" sz="1800" dirty="0">
              <a:latin typeface="HGPｺﾞｼｯｸM" pitchFamily="50" charset="-128"/>
              <a:ea typeface="HGPｺﾞｼｯｸM" pitchFamily="50" charset="-128"/>
            </a:endParaRPr>
          </a:p>
          <a:p>
            <a:pPr>
              <a:defRPr/>
            </a:pPr>
            <a:r>
              <a:rPr lang="ja-JP" altLang="en-US" dirty="0">
                <a:latin typeface="HGPｺﾞｼｯｸM" pitchFamily="50" charset="-128"/>
                <a:ea typeface="HGPｺﾞｼｯｸM" pitchFamily="50" charset="-128"/>
              </a:rPr>
              <a:t>業種、業務</a:t>
            </a:r>
            <a:endParaRPr lang="en-US" altLang="ja-JP" dirty="0">
              <a:latin typeface="HGPｺﾞｼｯｸM" pitchFamily="50" charset="-128"/>
              <a:ea typeface="HGPｺﾞｼｯｸM" pitchFamily="50" charset="-128"/>
            </a:endParaRPr>
          </a:p>
          <a:p>
            <a:pPr>
              <a:buFont typeface="Wingdings" panose="05000000000000000000" pitchFamily="2" charset="2"/>
              <a:buNone/>
              <a:defRPr/>
            </a:pPr>
            <a:r>
              <a:rPr lang="ja-JP" altLang="en-US" sz="1800" dirty="0">
                <a:latin typeface="HGPｺﾞｼｯｸM" pitchFamily="50" charset="-128"/>
                <a:ea typeface="HGPｺﾞｼｯｸM" pitchFamily="50" charset="-128"/>
              </a:rPr>
              <a:t>　 金融業</a:t>
            </a:r>
            <a:endParaRPr lang="en-US" altLang="ja-JP" sz="1800" dirty="0">
              <a:latin typeface="HGPｺﾞｼｯｸM" pitchFamily="50" charset="-128"/>
              <a:ea typeface="HGPｺﾞｼｯｸM" pitchFamily="50" charset="-128"/>
            </a:endParaRPr>
          </a:p>
          <a:p>
            <a:pPr>
              <a:defRPr/>
            </a:pPr>
            <a:r>
              <a:rPr lang="ja-JP" altLang="en-US" dirty="0">
                <a:latin typeface="HGPｺﾞｼｯｸM" pitchFamily="50" charset="-128"/>
                <a:ea typeface="HGPｺﾞｼｯｸM" pitchFamily="50" charset="-128"/>
              </a:rPr>
              <a:t>利用工程、利用シーン</a:t>
            </a:r>
          </a:p>
          <a:p>
            <a:pPr lvl="1">
              <a:defRPr/>
            </a:pPr>
            <a:r>
              <a:rPr lang="ja-JP" altLang="en-US" sz="1800" dirty="0">
                <a:latin typeface="HGPｺﾞｼｯｸM" pitchFamily="50" charset="-128"/>
                <a:ea typeface="HGPｺﾞｼｯｸM" pitchFamily="50" charset="-128"/>
              </a:rPr>
              <a:t>利用工程：運用工程</a:t>
            </a:r>
          </a:p>
          <a:p>
            <a:pPr lvl="1">
              <a:defRPr/>
            </a:pPr>
            <a:r>
              <a:rPr lang="ja-JP" altLang="en-US" sz="1800" dirty="0">
                <a:latin typeface="HGPｺﾞｼｯｸM" pitchFamily="50" charset="-128"/>
                <a:ea typeface="HGPｺﾞｼｯｸM" pitchFamily="50" charset="-128"/>
              </a:rPr>
              <a:t>利用シーン：稼働中システムの再評価（リスクの把握とコスト削減）</a:t>
            </a:r>
          </a:p>
          <a:p>
            <a:pPr>
              <a:defRPr/>
            </a:pPr>
            <a:r>
              <a:rPr lang="ja-JP" altLang="en-US" dirty="0">
                <a:latin typeface="HGPｺﾞｼｯｸM" pitchFamily="50" charset="-128"/>
                <a:ea typeface="HGPｺﾞｼｯｸM" pitchFamily="50" charset="-128"/>
              </a:rPr>
              <a:t>利用目的</a:t>
            </a:r>
          </a:p>
          <a:p>
            <a:pPr marL="263525" indent="-263525">
              <a:buFont typeface="Wingdings" panose="05000000000000000000" pitchFamily="2" charset="2"/>
              <a:buNone/>
              <a:defRPr/>
            </a:pPr>
            <a:r>
              <a:rPr lang="ja-JP" altLang="en-US" sz="1800" dirty="0">
                <a:latin typeface="HGPｺﾞｼｯｸM" pitchFamily="50" charset="-128"/>
                <a:ea typeface="HGPｺﾞｼｯｸM" pitchFamily="50" charset="-128"/>
              </a:rPr>
              <a:t>　 社内のユーザ部門とのコミュニケーションによって非機能要求に関する暗黙知や非機能要求のレベル感を中心とした評価を行うことで、稼働中のシステムのリスク把握と</a:t>
            </a:r>
            <a:r>
              <a:rPr lang="ja-JP" altLang="ja-JP" sz="1800" dirty="0">
                <a:latin typeface="HGPｺﾞｼｯｸM" pitchFamily="50" charset="-128"/>
                <a:ea typeface="HGPｺﾞｼｯｸM" pitchFamily="50" charset="-128"/>
              </a:rPr>
              <a:t>非機能要求を実現する</a:t>
            </a:r>
            <a:r>
              <a:rPr lang="ja-JP" altLang="en-US" sz="1800" dirty="0">
                <a:latin typeface="HGPｺﾞｼｯｸM" pitchFamily="50" charset="-128"/>
                <a:ea typeface="HGPｺﾞｼｯｸM" pitchFamily="50" charset="-128"/>
              </a:rPr>
              <a:t>ためのシステム基盤に対する保守・運用費用の削減を図る。</a:t>
            </a:r>
            <a:endParaRPr lang="en-US" altLang="ja-JP" sz="1800" dirty="0">
              <a:latin typeface="HGPｺﾞｼｯｸM" pitchFamily="50" charset="-128"/>
              <a:ea typeface="HGPｺﾞｼｯｸM" pitchFamily="50" charset="-128"/>
            </a:endParaRPr>
          </a:p>
          <a:p>
            <a:pPr>
              <a:buFont typeface="Wingdings" panose="05000000000000000000" pitchFamily="2" charset="2"/>
              <a:buNone/>
              <a:defRPr/>
            </a:pPr>
            <a:endParaRPr lang="ja-JP" altLang="en-US" sz="1600" dirty="0">
              <a:latin typeface="HGPｺﾞｼｯｸM" pitchFamily="50" charset="-128"/>
              <a:ea typeface="HGPｺﾞｼｯｸM" pitchFamily="50" charset="-128"/>
            </a:endParaRPr>
          </a:p>
        </p:txBody>
      </p:sp>
      <p:sp>
        <p:nvSpPr>
          <p:cNvPr id="139267"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7.4</a:t>
            </a:r>
            <a:r>
              <a:rPr lang="ja-JP" altLang="en-US" sz="2800" b="1">
                <a:solidFill>
                  <a:schemeClr val="tx2"/>
                </a:solidFill>
                <a:latin typeface="HGPｺﾞｼｯｸM" panose="020B0600000000000000" pitchFamily="50" charset="-128"/>
                <a:ea typeface="HGPｺﾞｼｯｸM" panose="020B0600000000000000" pitchFamily="50" charset="-128"/>
              </a:rPr>
              <a:t>稼働中のシステムの再評価時の適用</a:t>
            </a:r>
            <a:r>
              <a:rPr lang="en-US" altLang="ja-JP" sz="2800" b="1">
                <a:solidFill>
                  <a:schemeClr val="tx2"/>
                </a:solidFill>
                <a:latin typeface="HGPｺﾞｼｯｸM" panose="020B0600000000000000" pitchFamily="50" charset="-128"/>
                <a:ea typeface="HGPｺﾞｼｯｸM" panose="020B0600000000000000" pitchFamily="50" charset="-128"/>
              </a:rPr>
              <a:t>(1/3)</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3"/>
          <p:cNvSpPr>
            <a:spLocks noChangeArrowheads="1"/>
          </p:cNvSpPr>
          <p:nvPr/>
        </p:nvSpPr>
        <p:spPr bwMode="auto">
          <a:xfrm>
            <a:off x="465138" y="881063"/>
            <a:ext cx="8135937" cy="563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nSpc>
                <a:spcPct val="90000"/>
              </a:lnSpc>
            </a:pPr>
            <a:r>
              <a:rPr lang="ja-JP" altLang="en-US">
                <a:latin typeface="HGPｺﾞｼｯｸM" panose="020B0600000000000000" pitchFamily="50" charset="-128"/>
                <a:ea typeface="HGPｺﾞｼｯｸM" panose="020B0600000000000000" pitchFamily="50" charset="-128"/>
              </a:rPr>
              <a:t>利用方法</a:t>
            </a:r>
            <a:endParaRPr lang="en-US" altLang="ja-JP">
              <a:latin typeface="HGPｺﾞｼｯｸM" panose="020B0600000000000000" pitchFamily="50" charset="-128"/>
              <a:ea typeface="HGPｺﾞｼｯｸM" panose="020B0600000000000000" pitchFamily="50" charset="-128"/>
            </a:endParaRPr>
          </a:p>
          <a:p>
            <a:pPr lvl="1">
              <a:lnSpc>
                <a:spcPct val="90000"/>
              </a:lnSpc>
            </a:pPr>
            <a:r>
              <a:rPr lang="ja-JP" altLang="en-US" sz="1800">
                <a:latin typeface="HGPｺﾞｼｯｸM" panose="020B0600000000000000" pitchFamily="50" charset="-128"/>
                <a:ea typeface="HGPｺﾞｼｯｸM" panose="020B0600000000000000" pitchFamily="50" charset="-128"/>
              </a:rPr>
              <a:t>稼働中のシステムについて、設計工程で作成した非機能要求に関するドキュメントを収集し、定義されている項目の網羅性や設定されているレベルの根拠について確認している。 </a:t>
            </a:r>
          </a:p>
          <a:p>
            <a:pPr lvl="1">
              <a:lnSpc>
                <a:spcPct val="90000"/>
              </a:lnSpc>
            </a:pPr>
            <a:r>
              <a:rPr lang="ja-JP" altLang="ja-JP" sz="1800">
                <a:latin typeface="HGPｺﾞｼｯｸM" panose="020B0600000000000000" pitchFamily="50" charset="-128"/>
                <a:ea typeface="HGPｺﾞｼｯｸM" panose="020B0600000000000000" pitchFamily="50" charset="-128"/>
              </a:rPr>
              <a:t>非機能要求グレードの重要項目は、比較的分かりやすい言葉で定義されているため、この分野に精通していないユーザ部門の担当者と情報システム部門との認識合わせに利用し</a:t>
            </a:r>
            <a:r>
              <a:rPr lang="ja-JP" altLang="en-US" sz="1800">
                <a:latin typeface="HGPｺﾞｼｯｸM" panose="020B0600000000000000" pitchFamily="50" charset="-128"/>
                <a:ea typeface="HGPｺﾞｼｯｸM" panose="020B0600000000000000" pitchFamily="50" charset="-128"/>
              </a:rPr>
              <a:t>ている</a:t>
            </a:r>
            <a:r>
              <a:rPr lang="ja-JP" altLang="ja-JP" sz="1800">
                <a:latin typeface="HGPｺﾞｼｯｸM" panose="020B0600000000000000" pitchFamily="50" charset="-128"/>
                <a:ea typeface="HGPｺﾞｼｯｸM" panose="020B0600000000000000" pitchFamily="50" charset="-128"/>
              </a:rPr>
              <a:t>。</a:t>
            </a:r>
            <a:endParaRPr lang="en-US" altLang="ja-JP" sz="1800">
              <a:latin typeface="HGPｺﾞｼｯｸM" panose="020B0600000000000000" pitchFamily="50" charset="-128"/>
              <a:ea typeface="HGPｺﾞｼｯｸM" panose="020B0600000000000000" pitchFamily="50" charset="-128"/>
            </a:endParaRPr>
          </a:p>
          <a:p>
            <a:pPr lvl="1">
              <a:lnSpc>
                <a:spcPct val="90000"/>
              </a:lnSpc>
              <a:buFontTx/>
              <a:buNone/>
            </a:pPr>
            <a:endParaRPr lang="en-US" altLang="ja-JP" sz="1800">
              <a:latin typeface="HGPｺﾞｼｯｸM" panose="020B0600000000000000" pitchFamily="50" charset="-128"/>
              <a:ea typeface="HGPｺﾞｼｯｸM" panose="020B0600000000000000" pitchFamily="50" charset="-128"/>
            </a:endParaRPr>
          </a:p>
          <a:p>
            <a:pPr>
              <a:lnSpc>
                <a:spcPct val="90000"/>
              </a:lnSpc>
            </a:pPr>
            <a:r>
              <a:rPr lang="ja-JP" altLang="en-US">
                <a:latin typeface="HGPｺﾞｼｯｸM" panose="020B0600000000000000" pitchFamily="50" charset="-128"/>
                <a:ea typeface="HGPｺﾞｼｯｸM" panose="020B0600000000000000" pitchFamily="50" charset="-128"/>
              </a:rPr>
              <a:t>利用効果</a:t>
            </a:r>
            <a:endParaRPr lang="en-US" altLang="ja-JP">
              <a:latin typeface="HGPｺﾞｼｯｸM" panose="020B0600000000000000" pitchFamily="50" charset="-128"/>
              <a:ea typeface="HGPｺﾞｼｯｸM" panose="020B0600000000000000" pitchFamily="50" charset="-128"/>
            </a:endParaRPr>
          </a:p>
          <a:p>
            <a:pPr lvl="1">
              <a:lnSpc>
                <a:spcPct val="90000"/>
              </a:lnSpc>
            </a:pPr>
            <a:r>
              <a:rPr lang="ja-JP" altLang="en-US" sz="1800">
                <a:latin typeface="HGPｺﾞｼｯｸM" panose="020B0600000000000000" pitchFamily="50" charset="-128"/>
                <a:ea typeface="HGPｺﾞｼｯｸM" panose="020B0600000000000000" pitchFamily="50" charset="-128"/>
              </a:rPr>
              <a:t>実装時の要求レベルの課題を見つけた。今後のリスク回避のための投資やコストダウンの検討の材料とすることができている。</a:t>
            </a:r>
          </a:p>
          <a:p>
            <a:pPr lvl="1">
              <a:lnSpc>
                <a:spcPct val="90000"/>
              </a:lnSpc>
            </a:pPr>
            <a:r>
              <a:rPr lang="ja-JP" altLang="en-US" sz="1800">
                <a:latin typeface="HGPｺﾞｼｯｸM" panose="020B0600000000000000" pitchFamily="50" charset="-128"/>
                <a:ea typeface="HGPｺﾞｼｯｸM" panose="020B0600000000000000" pitchFamily="50" charset="-128"/>
              </a:rPr>
              <a:t>システム基盤の設計や運用ノウハウを暗黙知から形式知へ一部転換できた。ノウハウの形式知化が進めば、非機能要求は超上流で決めることができる。</a:t>
            </a:r>
            <a:endParaRPr lang="en-US" altLang="ja-JP" sz="1800">
              <a:latin typeface="HGPｺﾞｼｯｸM" panose="020B0600000000000000" pitchFamily="50" charset="-128"/>
              <a:ea typeface="HGPｺﾞｼｯｸM" panose="020B0600000000000000" pitchFamily="50" charset="-128"/>
            </a:endParaRPr>
          </a:p>
          <a:p>
            <a:pPr>
              <a:lnSpc>
                <a:spcPct val="90000"/>
              </a:lnSpc>
              <a:buFontTx/>
              <a:buNone/>
            </a:pPr>
            <a:endParaRPr lang="ja-JP" altLang="en-US" sz="1800">
              <a:latin typeface="HGPｺﾞｼｯｸM" panose="020B0600000000000000" pitchFamily="50" charset="-128"/>
              <a:ea typeface="HGPｺﾞｼｯｸM" panose="020B0600000000000000" pitchFamily="50" charset="-128"/>
            </a:endParaRPr>
          </a:p>
        </p:txBody>
      </p:sp>
      <p:sp>
        <p:nvSpPr>
          <p:cNvPr id="141315"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7.4</a:t>
            </a:r>
            <a:r>
              <a:rPr lang="ja-JP" altLang="en-US" sz="2800" b="1">
                <a:solidFill>
                  <a:schemeClr val="tx2"/>
                </a:solidFill>
                <a:latin typeface="HGPｺﾞｼｯｸM" panose="020B0600000000000000" pitchFamily="50" charset="-128"/>
                <a:ea typeface="HGPｺﾞｼｯｸM" panose="020B0600000000000000" pitchFamily="50" charset="-128"/>
              </a:rPr>
              <a:t>稼働中のシステムの再評価時の適用</a:t>
            </a:r>
            <a:r>
              <a:rPr lang="en-US" altLang="ja-JP" sz="2800" b="1">
                <a:solidFill>
                  <a:schemeClr val="tx2"/>
                </a:solidFill>
                <a:latin typeface="HGPｺﾞｼｯｸM" panose="020B0600000000000000" pitchFamily="50" charset="-128"/>
                <a:ea typeface="HGPｺﾞｼｯｸM" panose="020B0600000000000000" pitchFamily="50" charset="-128"/>
              </a:rPr>
              <a:t>(2/3)</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58"/>
          <p:cNvSpPr>
            <a:spLocks noGrp="1" noChangeArrowheads="1"/>
          </p:cNvSpPr>
          <p:nvPr>
            <p:ph type="ftr" sz="quarter" idx="10"/>
          </p:nvPr>
        </p:nvSpPr>
        <p:spPr>
          <a:xfrm>
            <a:off x="2027238" y="5106988"/>
            <a:ext cx="3387725" cy="2968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50000"/>
              </a:spcBef>
              <a:buClrTx/>
              <a:buFontTx/>
              <a:buNone/>
            </a:pPr>
            <a:r>
              <a:rPr lang="en-US" altLang="ja-JP" sz="1000">
                <a:latin typeface="Arial" panose="020B0604020202020204" pitchFamily="34" charset="0"/>
              </a:rPr>
              <a:t>Copyright © 2011 IPA, All Rights Reserved</a:t>
            </a:r>
          </a:p>
        </p:txBody>
      </p:sp>
      <p:sp>
        <p:nvSpPr>
          <p:cNvPr id="143363" name="Rectangle 59"/>
          <p:cNvSpPr>
            <a:spLocks noChangeArrowheads="1"/>
          </p:cNvSpPr>
          <p:nvPr/>
        </p:nvSpPr>
        <p:spPr bwMode="auto">
          <a:xfrm>
            <a:off x="327025" y="1828800"/>
            <a:ext cx="8685213" cy="4114800"/>
          </a:xfrm>
          <a:prstGeom prst="rect">
            <a:avLst/>
          </a:prstGeom>
          <a:solidFill>
            <a:srgbClr val="DDF2FF">
              <a:alpha val="50195"/>
            </a:srgbClr>
          </a:solidFill>
          <a:ln w="9525">
            <a:solidFill>
              <a:srgbClr val="0070C0"/>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rgbClr val="4D4D4D"/>
              </a:solidFill>
              <a:latin typeface="HGP創英角ｺﾞｼｯｸUB" panose="020B0900000000000000" pitchFamily="50" charset="-128"/>
              <a:ea typeface="HGP創英角ｺﾞｼｯｸUB" panose="020B0900000000000000" pitchFamily="50" charset="-128"/>
            </a:endParaRPr>
          </a:p>
        </p:txBody>
      </p:sp>
      <p:sp>
        <p:nvSpPr>
          <p:cNvPr id="143364" name="Rectangle 2"/>
          <p:cNvSpPr>
            <a:spLocks noChangeArrowheads="1"/>
          </p:cNvSpPr>
          <p:nvPr/>
        </p:nvSpPr>
        <p:spPr bwMode="auto">
          <a:xfrm>
            <a:off x="6097588" y="3184525"/>
            <a:ext cx="2862262" cy="2316163"/>
          </a:xfrm>
          <a:prstGeom prst="rect">
            <a:avLst/>
          </a:prstGeom>
          <a:noFill/>
          <a:ln w="31750" algn="ctr">
            <a:solidFill>
              <a:srgbClr val="0070C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ＭＳ Ｐゴシック" panose="020B0600070205080204" pitchFamily="50" charset="-128"/>
              <a:ea typeface="HGP創英角ｺﾞｼｯｸUB" panose="020B0900000000000000" pitchFamily="50" charset="-128"/>
            </a:endParaRPr>
          </a:p>
        </p:txBody>
      </p:sp>
      <p:sp>
        <p:nvSpPr>
          <p:cNvPr id="143365" name="Rectangle 3"/>
          <p:cNvSpPr>
            <a:spLocks noChangeArrowheads="1"/>
          </p:cNvSpPr>
          <p:nvPr/>
        </p:nvSpPr>
        <p:spPr bwMode="auto">
          <a:xfrm>
            <a:off x="2420938" y="4730750"/>
            <a:ext cx="1479550" cy="242888"/>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latin typeface="Tahoma" panose="020B0604030504040204" pitchFamily="34" charset="0"/>
                <a:ea typeface="MS UI Gothic" panose="020B0600070205080204" pitchFamily="50" charset="-128"/>
              </a:rPr>
              <a:t>実システムの現状</a:t>
            </a:r>
          </a:p>
        </p:txBody>
      </p:sp>
      <p:pic>
        <p:nvPicPr>
          <p:cNvPr id="143366" name="Picture 1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6594475" y="3535363"/>
            <a:ext cx="496888"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43367" name="Picture 1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6604000" y="4516438"/>
            <a:ext cx="523875" cy="62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143368" name="Group 20"/>
          <p:cNvGrpSpPr>
            <a:grpSpLocks/>
          </p:cNvGrpSpPr>
          <p:nvPr/>
        </p:nvGrpSpPr>
        <p:grpSpPr bwMode="auto">
          <a:xfrm>
            <a:off x="2714625" y="4168775"/>
            <a:ext cx="803275" cy="561975"/>
            <a:chOff x="528" y="3168"/>
            <a:chExt cx="852" cy="498"/>
          </a:xfrm>
        </p:grpSpPr>
        <p:pic>
          <p:nvPicPr>
            <p:cNvPr id="143475" name="Picture 21" descr="D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3416"/>
              <a:ext cx="26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76" name="Picture 22" descr="images"/>
            <p:cNvPicPr>
              <a:picLocks noChangeAspect="1" noChangeArrowheads="1"/>
            </p:cNvPicPr>
            <p:nvPr/>
          </p:nvPicPr>
          <p:blipFill>
            <a:blip r:embed="rId5">
              <a:lum bright="30000"/>
              <a:extLst>
                <a:ext uri="{28A0092B-C50C-407E-A947-70E740481C1C}">
                  <a14:useLocalDpi xmlns:a14="http://schemas.microsoft.com/office/drawing/2010/main" val="0"/>
                </a:ext>
              </a:extLst>
            </a:blip>
            <a:srcRect/>
            <a:stretch>
              <a:fillRect/>
            </a:stretch>
          </p:blipFill>
          <p:spPr bwMode="auto">
            <a:xfrm>
              <a:off x="528" y="3168"/>
              <a:ext cx="335"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77" name="Picture 23" descr="D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3201"/>
              <a:ext cx="26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78" name="Picture 24" descr="images"/>
            <p:cNvPicPr>
              <a:picLocks noChangeAspect="1" noChangeArrowheads="1"/>
            </p:cNvPicPr>
            <p:nvPr/>
          </p:nvPicPr>
          <p:blipFill>
            <a:blip r:embed="rId5">
              <a:lum bright="30000"/>
              <a:extLst>
                <a:ext uri="{28A0092B-C50C-407E-A947-70E740481C1C}">
                  <a14:useLocalDpi xmlns:a14="http://schemas.microsoft.com/office/drawing/2010/main" val="0"/>
                </a:ext>
              </a:extLst>
            </a:blip>
            <a:srcRect/>
            <a:stretch>
              <a:fillRect/>
            </a:stretch>
          </p:blipFill>
          <p:spPr bwMode="auto">
            <a:xfrm>
              <a:off x="799" y="3168"/>
              <a:ext cx="335" cy="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369" name="AutoShape 25"/>
          <p:cNvSpPr>
            <a:spLocks noChangeArrowheads="1"/>
          </p:cNvSpPr>
          <p:nvPr/>
        </p:nvSpPr>
        <p:spPr bwMode="auto">
          <a:xfrm>
            <a:off x="7261225" y="4516438"/>
            <a:ext cx="1627188" cy="528637"/>
          </a:xfrm>
          <a:prstGeom prst="wedgeRoundRectCallout">
            <a:avLst>
              <a:gd name="adj1" fmla="val -71569"/>
              <a:gd name="adj2" fmla="val -2000"/>
              <a:gd name="adj3" fmla="val 16667"/>
            </a:avLst>
          </a:prstGeom>
          <a:solidFill>
            <a:schemeClr val="bg1"/>
          </a:solidFill>
          <a:ln w="9525" algn="ctr">
            <a:solidFill>
              <a:schemeClr val="tx1"/>
            </a:solidFill>
            <a:miter lim="800000"/>
            <a:headEnd/>
            <a:tailEnd/>
          </a:ln>
        </p:spPr>
        <p:txBody>
          <a:bodyPr lIns="0" tIns="10800" rIns="0" bIns="10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400">
                <a:solidFill>
                  <a:schemeClr val="tx2"/>
                </a:solidFill>
                <a:latin typeface="Tahoma" panose="020B0604030504040204" pitchFamily="34" charset="0"/>
                <a:ea typeface="MS UI Gothic" panose="020B0600070205080204" pitchFamily="50" charset="-128"/>
              </a:rPr>
              <a:t>現状システムから値が入ったグレード表</a:t>
            </a:r>
          </a:p>
        </p:txBody>
      </p:sp>
      <p:sp>
        <p:nvSpPr>
          <p:cNvPr id="143370" name="AutoShape 26"/>
          <p:cNvSpPr>
            <a:spLocks noChangeArrowheads="1"/>
          </p:cNvSpPr>
          <p:nvPr/>
        </p:nvSpPr>
        <p:spPr bwMode="auto">
          <a:xfrm>
            <a:off x="7261225" y="3559175"/>
            <a:ext cx="1627188" cy="530225"/>
          </a:xfrm>
          <a:prstGeom prst="wedgeRoundRectCallout">
            <a:avLst>
              <a:gd name="adj1" fmla="val -72708"/>
              <a:gd name="adj2" fmla="val -26472"/>
              <a:gd name="adj3" fmla="val 16667"/>
            </a:avLst>
          </a:prstGeom>
          <a:solidFill>
            <a:schemeClr val="bg1"/>
          </a:solidFill>
          <a:ln w="9525">
            <a:solidFill>
              <a:schemeClr val="tx1"/>
            </a:solidFill>
            <a:miter lim="800000"/>
            <a:headEnd/>
            <a:tailEnd/>
          </a:ln>
        </p:spPr>
        <p:txBody>
          <a:bodyPr lIns="18000" tIns="10800" rIns="18000" bIns="10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1400">
                <a:solidFill>
                  <a:schemeClr val="tx2"/>
                </a:solidFill>
                <a:latin typeface="Tahoma" panose="020B0604030504040204" pitchFamily="34" charset="0"/>
                <a:ea typeface="MS UI Gothic" panose="020B0600070205080204" pitchFamily="50" charset="-128"/>
              </a:rPr>
              <a:t>RFP</a:t>
            </a:r>
            <a:r>
              <a:rPr lang="ja-JP" altLang="en-US" sz="1400">
                <a:solidFill>
                  <a:schemeClr val="tx2"/>
                </a:solidFill>
                <a:latin typeface="Tahoma" panose="020B0604030504040204" pitchFamily="34" charset="0"/>
                <a:ea typeface="MS UI Gothic" panose="020B0600070205080204" pitchFamily="50" charset="-128"/>
              </a:rPr>
              <a:t>等の情報より値を記載したグレード表</a:t>
            </a:r>
          </a:p>
        </p:txBody>
      </p:sp>
      <p:sp>
        <p:nvSpPr>
          <p:cNvPr id="143371" name="Text Box 27"/>
          <p:cNvSpPr txBox="1">
            <a:spLocks noChangeArrowheads="1"/>
          </p:cNvSpPr>
          <p:nvPr/>
        </p:nvSpPr>
        <p:spPr bwMode="auto">
          <a:xfrm>
            <a:off x="6154738" y="2397125"/>
            <a:ext cx="2736850" cy="742950"/>
          </a:xfrm>
          <a:prstGeom prst="rect">
            <a:avLst/>
          </a:prstGeom>
          <a:solidFill>
            <a:srgbClr val="3333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8000" rIns="18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en-US" altLang="ja-JP" sz="1600" b="1">
                <a:solidFill>
                  <a:schemeClr val="bg1"/>
                </a:solidFill>
                <a:latin typeface="MS UI Gothic" panose="020B0600070205080204" pitchFamily="50" charset="-128"/>
                <a:ea typeface="MS UI Gothic" panose="020B0600070205080204" pitchFamily="50" charset="-128"/>
              </a:rPr>
              <a:t>■</a:t>
            </a:r>
            <a:r>
              <a:rPr lang="ja-JP" altLang="en-US" sz="1600" b="1">
                <a:solidFill>
                  <a:schemeClr val="bg1"/>
                </a:solidFill>
                <a:latin typeface="MS UI Gothic" panose="020B0600070205080204" pitchFamily="50" charset="-128"/>
                <a:ea typeface="MS UI Gothic" panose="020B0600070205080204" pitchFamily="50" charset="-128"/>
              </a:rPr>
              <a:t>評価作業</a:t>
            </a:r>
            <a:r>
              <a:rPr lang="en-US" altLang="ja-JP" sz="1600" b="1">
                <a:solidFill>
                  <a:schemeClr val="bg1"/>
                </a:solidFill>
                <a:latin typeface="MS UI Gothic" panose="020B0600070205080204" pitchFamily="50" charset="-128"/>
                <a:ea typeface="MS UI Gothic" panose="020B0600070205080204" pitchFamily="50" charset="-128"/>
              </a:rPr>
              <a:t>C</a:t>
            </a:r>
            <a:br>
              <a:rPr lang="en-US" altLang="ja-JP" sz="1600" b="1">
                <a:solidFill>
                  <a:schemeClr val="bg1"/>
                </a:solidFill>
                <a:latin typeface="MS UI Gothic" panose="020B0600070205080204" pitchFamily="50" charset="-128"/>
                <a:ea typeface="MS UI Gothic" panose="020B0600070205080204" pitchFamily="50" charset="-128"/>
              </a:rPr>
            </a:br>
            <a:r>
              <a:rPr lang="ja-JP" altLang="en-US" sz="1600" b="1">
                <a:solidFill>
                  <a:schemeClr val="bg1"/>
                </a:solidFill>
                <a:latin typeface="MS UI Gothic" panose="020B0600070205080204" pitchFamily="50" charset="-128"/>
                <a:ea typeface="MS UI Gothic" panose="020B0600070205080204" pitchFamily="50" charset="-128"/>
              </a:rPr>
              <a:t>評価作業</a:t>
            </a:r>
            <a:r>
              <a:rPr lang="en-US" altLang="ja-JP" sz="1600" b="1">
                <a:solidFill>
                  <a:schemeClr val="bg1"/>
                </a:solidFill>
                <a:latin typeface="MS UI Gothic" panose="020B0600070205080204" pitchFamily="50" charset="-128"/>
                <a:ea typeface="MS UI Gothic" panose="020B0600070205080204" pitchFamily="50" charset="-128"/>
              </a:rPr>
              <a:t>A,B</a:t>
            </a:r>
            <a:r>
              <a:rPr lang="ja-JP" altLang="en-US" sz="1600" b="1">
                <a:solidFill>
                  <a:schemeClr val="bg1"/>
                </a:solidFill>
                <a:latin typeface="MS UI Gothic" panose="020B0600070205080204" pitchFamily="50" charset="-128"/>
                <a:ea typeface="MS UI Gothic" panose="020B0600070205080204" pitchFamily="50" charset="-128"/>
              </a:rPr>
              <a:t>結果の比較分析　</a:t>
            </a:r>
            <a:r>
              <a:rPr lang="ja-JP" altLang="en-US" sz="1200" b="1">
                <a:solidFill>
                  <a:schemeClr val="bg1"/>
                </a:solidFill>
                <a:latin typeface="MS UI Gothic" panose="020B0600070205080204" pitchFamily="50" charset="-128"/>
                <a:ea typeface="MS UI Gothic" panose="020B0600070205080204" pitchFamily="50" charset="-128"/>
              </a:rPr>
              <a:t>　</a:t>
            </a:r>
          </a:p>
        </p:txBody>
      </p:sp>
      <p:sp>
        <p:nvSpPr>
          <p:cNvPr id="143372" name="Rectangle 32"/>
          <p:cNvSpPr>
            <a:spLocks noChangeArrowheads="1"/>
          </p:cNvSpPr>
          <p:nvPr/>
        </p:nvSpPr>
        <p:spPr bwMode="auto">
          <a:xfrm>
            <a:off x="2239963" y="3121025"/>
            <a:ext cx="3651250" cy="854075"/>
          </a:xfrm>
          <a:prstGeom prst="rect">
            <a:avLst/>
          </a:prstGeom>
          <a:noFill/>
          <a:ln w="31750" algn="ctr">
            <a:solidFill>
              <a:srgbClr val="0070C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ＭＳ Ｐゴシック" panose="020B0600070205080204" pitchFamily="50" charset="-128"/>
              <a:ea typeface="HGP創英角ｺﾞｼｯｸUB" panose="020B0900000000000000" pitchFamily="50" charset="-128"/>
            </a:endParaRPr>
          </a:p>
        </p:txBody>
      </p:sp>
      <p:sp>
        <p:nvSpPr>
          <p:cNvPr id="143373" name="Text Box 33"/>
          <p:cNvSpPr txBox="1">
            <a:spLocks noChangeArrowheads="1"/>
          </p:cNvSpPr>
          <p:nvPr/>
        </p:nvSpPr>
        <p:spPr bwMode="auto">
          <a:xfrm>
            <a:off x="661988" y="2317750"/>
            <a:ext cx="4992687" cy="830263"/>
          </a:xfrm>
          <a:prstGeom prst="rect">
            <a:avLst/>
          </a:prstGeom>
          <a:solidFill>
            <a:srgbClr val="3333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en-US" altLang="ja-JP" sz="1600" b="1">
                <a:solidFill>
                  <a:schemeClr val="bg1"/>
                </a:solidFill>
                <a:latin typeface="MS UI Gothic" panose="020B0600070205080204" pitchFamily="50" charset="-128"/>
                <a:ea typeface="MS UI Gothic" panose="020B0600070205080204" pitchFamily="50" charset="-128"/>
              </a:rPr>
              <a:t>■</a:t>
            </a:r>
            <a:r>
              <a:rPr lang="ja-JP" altLang="en-US" sz="1600" b="1">
                <a:solidFill>
                  <a:schemeClr val="bg1"/>
                </a:solidFill>
                <a:latin typeface="MS UI Gothic" panose="020B0600070205080204" pitchFamily="50" charset="-128"/>
                <a:ea typeface="MS UI Gothic" panose="020B0600070205080204" pitchFamily="50" charset="-128"/>
              </a:rPr>
              <a:t>評価作業</a:t>
            </a:r>
            <a:r>
              <a:rPr lang="en-US" altLang="ja-JP" sz="1600" b="1">
                <a:solidFill>
                  <a:schemeClr val="bg1"/>
                </a:solidFill>
                <a:latin typeface="MS UI Gothic" panose="020B0600070205080204" pitchFamily="50" charset="-128"/>
                <a:ea typeface="MS UI Gothic" panose="020B0600070205080204" pitchFamily="50" charset="-128"/>
              </a:rPr>
              <a:t>A</a:t>
            </a:r>
            <a:br>
              <a:rPr lang="en-US" altLang="ja-JP" sz="1600" b="1">
                <a:solidFill>
                  <a:schemeClr val="bg1"/>
                </a:solidFill>
                <a:latin typeface="MS UI Gothic" panose="020B0600070205080204" pitchFamily="50" charset="-128"/>
                <a:ea typeface="MS UI Gothic" panose="020B0600070205080204" pitchFamily="50" charset="-128"/>
              </a:rPr>
            </a:br>
            <a:r>
              <a:rPr lang="en-US" altLang="ja-JP" sz="1600" b="1">
                <a:solidFill>
                  <a:schemeClr val="bg1"/>
                </a:solidFill>
                <a:latin typeface="MS UI Gothic" panose="020B0600070205080204" pitchFamily="50" charset="-128"/>
                <a:ea typeface="MS UI Gothic" panose="020B0600070205080204" pitchFamily="50" charset="-128"/>
              </a:rPr>
              <a:t>RFP</a:t>
            </a:r>
            <a:r>
              <a:rPr lang="ja-JP" altLang="en-US" sz="1600" b="1">
                <a:solidFill>
                  <a:schemeClr val="bg1"/>
                </a:solidFill>
                <a:latin typeface="MS UI Gothic" panose="020B0600070205080204" pitchFamily="50" charset="-128"/>
                <a:ea typeface="MS UI Gothic" panose="020B0600070205080204" pitchFamily="50" charset="-128"/>
              </a:rPr>
              <a:t>等に記載されている非機能要求から</a:t>
            </a:r>
            <a:br>
              <a:rPr lang="en-US" altLang="ja-JP" sz="1600" b="1">
                <a:solidFill>
                  <a:schemeClr val="bg1"/>
                </a:solidFill>
                <a:latin typeface="MS UI Gothic" panose="020B0600070205080204" pitchFamily="50" charset="-128"/>
                <a:ea typeface="MS UI Gothic" panose="020B0600070205080204" pitchFamily="50" charset="-128"/>
              </a:rPr>
            </a:br>
            <a:r>
              <a:rPr lang="ja-JP" altLang="en-US" sz="1600" b="1">
                <a:solidFill>
                  <a:schemeClr val="bg1"/>
                </a:solidFill>
                <a:latin typeface="MS UI Gothic" panose="020B0600070205080204" pitchFamily="50" charset="-128"/>
                <a:ea typeface="MS UI Gothic" panose="020B0600070205080204" pitchFamily="50" charset="-128"/>
              </a:rPr>
              <a:t>グレード表・項目一覧を記述</a:t>
            </a:r>
          </a:p>
        </p:txBody>
      </p:sp>
      <p:sp>
        <p:nvSpPr>
          <p:cNvPr id="143374" name="Rectangle 35"/>
          <p:cNvSpPr>
            <a:spLocks noChangeArrowheads="1"/>
          </p:cNvSpPr>
          <p:nvPr/>
        </p:nvSpPr>
        <p:spPr bwMode="auto">
          <a:xfrm>
            <a:off x="2230438" y="4089400"/>
            <a:ext cx="3703637" cy="1060450"/>
          </a:xfrm>
          <a:prstGeom prst="rect">
            <a:avLst/>
          </a:prstGeom>
          <a:noFill/>
          <a:ln w="31750" algn="ctr">
            <a:solidFill>
              <a:srgbClr val="0070C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2800">
              <a:solidFill>
                <a:schemeClr val="tx2"/>
              </a:solidFill>
              <a:latin typeface="ＭＳ Ｐゴシック" panose="020B0600070205080204" pitchFamily="50" charset="-128"/>
              <a:ea typeface="HGP創英角ｺﾞｼｯｸUB" panose="020B0900000000000000" pitchFamily="50" charset="-128"/>
            </a:endParaRPr>
          </a:p>
        </p:txBody>
      </p:sp>
      <p:sp>
        <p:nvSpPr>
          <p:cNvPr id="143375" name="Text Box 36"/>
          <p:cNvSpPr txBox="1">
            <a:spLocks noChangeArrowheads="1"/>
          </p:cNvSpPr>
          <p:nvPr/>
        </p:nvSpPr>
        <p:spPr bwMode="auto">
          <a:xfrm>
            <a:off x="687388" y="4989513"/>
            <a:ext cx="4978400" cy="831850"/>
          </a:xfrm>
          <a:prstGeom prst="rect">
            <a:avLst/>
          </a:prstGeom>
          <a:solidFill>
            <a:srgbClr val="3333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en-US" altLang="ja-JP" sz="1600" b="1">
                <a:solidFill>
                  <a:schemeClr val="bg1"/>
                </a:solidFill>
                <a:latin typeface="MS UI Gothic" panose="020B0600070205080204" pitchFamily="50" charset="-128"/>
                <a:ea typeface="MS UI Gothic" panose="020B0600070205080204" pitchFamily="50" charset="-128"/>
              </a:rPr>
              <a:t>■</a:t>
            </a:r>
            <a:r>
              <a:rPr lang="ja-JP" altLang="en-US" sz="1600" b="1">
                <a:solidFill>
                  <a:schemeClr val="bg1"/>
                </a:solidFill>
                <a:latin typeface="MS UI Gothic" panose="020B0600070205080204" pitchFamily="50" charset="-128"/>
                <a:ea typeface="MS UI Gothic" panose="020B0600070205080204" pitchFamily="50" charset="-128"/>
              </a:rPr>
              <a:t>評価作業</a:t>
            </a:r>
            <a:r>
              <a:rPr lang="en-US" altLang="ja-JP" sz="1600" b="1">
                <a:solidFill>
                  <a:schemeClr val="bg1"/>
                </a:solidFill>
                <a:latin typeface="MS UI Gothic" panose="020B0600070205080204" pitchFamily="50" charset="-128"/>
                <a:ea typeface="MS UI Gothic" panose="020B0600070205080204" pitchFamily="50" charset="-128"/>
              </a:rPr>
              <a:t>B</a:t>
            </a:r>
            <a:br>
              <a:rPr lang="en-US" altLang="ja-JP" sz="1600" b="1">
                <a:solidFill>
                  <a:schemeClr val="bg1"/>
                </a:solidFill>
                <a:latin typeface="MS UI Gothic" panose="020B0600070205080204" pitchFamily="50" charset="-128"/>
                <a:ea typeface="MS UI Gothic" panose="020B0600070205080204" pitchFamily="50" charset="-128"/>
              </a:rPr>
            </a:br>
            <a:r>
              <a:rPr lang="ja-JP" altLang="en-US" sz="1600" b="1">
                <a:solidFill>
                  <a:schemeClr val="bg1"/>
                </a:solidFill>
                <a:latin typeface="MS UI Gothic" panose="020B0600070205080204" pitchFamily="50" charset="-128"/>
                <a:ea typeface="MS UI Gothic" panose="020B0600070205080204" pitchFamily="50" charset="-128"/>
              </a:rPr>
              <a:t>実システムの現状に係わる資料・ヒアリングから</a:t>
            </a:r>
            <a:br>
              <a:rPr lang="en-US" altLang="ja-JP" sz="1600" b="1">
                <a:solidFill>
                  <a:schemeClr val="bg1"/>
                </a:solidFill>
                <a:latin typeface="MS UI Gothic" panose="020B0600070205080204" pitchFamily="50" charset="-128"/>
                <a:ea typeface="MS UI Gothic" panose="020B0600070205080204" pitchFamily="50" charset="-128"/>
              </a:rPr>
            </a:br>
            <a:r>
              <a:rPr lang="ja-JP" altLang="en-US" sz="1600" b="1">
                <a:solidFill>
                  <a:schemeClr val="bg1"/>
                </a:solidFill>
                <a:latin typeface="MS UI Gothic" panose="020B0600070205080204" pitchFamily="50" charset="-128"/>
                <a:ea typeface="MS UI Gothic" panose="020B0600070205080204" pitchFamily="50" charset="-128"/>
              </a:rPr>
              <a:t>非機能要求を洗い出し</a:t>
            </a:r>
          </a:p>
        </p:txBody>
      </p:sp>
      <p:sp>
        <p:nvSpPr>
          <p:cNvPr id="143376" name="AutoShape 41"/>
          <p:cNvSpPr>
            <a:spLocks noChangeArrowheads="1"/>
          </p:cNvSpPr>
          <p:nvPr/>
        </p:nvSpPr>
        <p:spPr bwMode="auto">
          <a:xfrm>
            <a:off x="7275513" y="4129088"/>
            <a:ext cx="1165225" cy="323850"/>
          </a:xfrm>
          <a:prstGeom prst="wedgeRoundRectCallout">
            <a:avLst>
              <a:gd name="adj1" fmla="val -49829"/>
              <a:gd name="adj2" fmla="val 14287"/>
              <a:gd name="adj3" fmla="val 16667"/>
            </a:avLst>
          </a:prstGeom>
          <a:solidFill>
            <a:srgbClr val="FFCC99"/>
          </a:solidFill>
          <a:ln w="9525" algn="ctr">
            <a:solidFill>
              <a:schemeClr val="tx1"/>
            </a:solidFill>
            <a:miter lim="800000"/>
            <a:headEnd/>
            <a:tailEnd/>
          </a:ln>
        </p:spPr>
        <p:txBody>
          <a:bodyPr lIns="18000" tIns="10800" rIns="18000" bIns="10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b="1">
                <a:solidFill>
                  <a:srgbClr val="FF0000"/>
                </a:solidFill>
                <a:latin typeface="MS UI Gothic" panose="020B0600070205080204" pitchFamily="50" charset="-128"/>
                <a:ea typeface="MS UI Gothic" panose="020B0600070205080204" pitchFamily="50" charset="-128"/>
              </a:rPr>
              <a:t>差分を分析</a:t>
            </a:r>
          </a:p>
        </p:txBody>
      </p:sp>
      <p:pic>
        <p:nvPicPr>
          <p:cNvPr id="143377" name="Picture 4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5170488" y="3236913"/>
            <a:ext cx="484187"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43378" name="Line 34"/>
          <p:cNvSpPr>
            <a:spLocks noChangeShapeType="1"/>
          </p:cNvSpPr>
          <p:nvPr/>
        </p:nvSpPr>
        <p:spPr bwMode="auto">
          <a:xfrm flipV="1">
            <a:off x="5967413" y="4652963"/>
            <a:ext cx="627062"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pic>
        <p:nvPicPr>
          <p:cNvPr id="143379" name="Picture 2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4305300" y="4154488"/>
            <a:ext cx="5715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43380" name="Picture 4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5181600" y="4160838"/>
            <a:ext cx="484188"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43381" name="AutoShape 51"/>
          <p:cNvSpPr>
            <a:spLocks noChangeArrowheads="1"/>
          </p:cNvSpPr>
          <p:nvPr/>
        </p:nvSpPr>
        <p:spPr bwMode="auto">
          <a:xfrm>
            <a:off x="2509838" y="3179763"/>
            <a:ext cx="1081087" cy="485775"/>
          </a:xfrm>
          <a:prstGeom prst="foldedCorner">
            <a:avLst>
              <a:gd name="adj" fmla="val 12500"/>
            </a:avLst>
          </a:prstGeom>
          <a:solidFill>
            <a:schemeClr val="bg1"/>
          </a:solidFill>
          <a:ln w="6350">
            <a:solidFill>
              <a:schemeClr val="tx1"/>
            </a:solidFill>
            <a:round/>
            <a:headEnd/>
            <a:tailEnd/>
          </a:ln>
        </p:spPr>
        <p:txBody>
          <a:bodyPr wrap="none" lIns="90000" tIns="46800" rIns="9000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a:solidFill>
                  <a:schemeClr val="tx2"/>
                </a:solidFill>
                <a:latin typeface="HGP創英角ｺﾞｼｯｸUB" panose="020B0900000000000000" pitchFamily="50" charset="-128"/>
                <a:ea typeface="HGP創英角ｺﾞｼｯｸUB" panose="020B0900000000000000" pitchFamily="50" charset="-128"/>
              </a:rPr>
              <a:t>実システム</a:t>
            </a:r>
          </a:p>
          <a:p>
            <a:pPr algn="ctr" eaLnBrk="1" hangingPunct="1">
              <a:spcBef>
                <a:spcPct val="0"/>
              </a:spcBef>
              <a:buClrTx/>
              <a:buFontTx/>
              <a:buNone/>
            </a:pPr>
            <a:r>
              <a:rPr lang="ja-JP" altLang="en-US" sz="1600">
                <a:solidFill>
                  <a:schemeClr val="tx2"/>
                </a:solidFill>
                <a:latin typeface="HGP創英角ｺﾞｼｯｸUB" panose="020B0900000000000000" pitchFamily="50" charset="-128"/>
                <a:ea typeface="HGP創英角ｺﾞｼｯｸUB" panose="020B0900000000000000" pitchFamily="50" charset="-128"/>
              </a:rPr>
              <a:t>の</a:t>
            </a:r>
            <a:r>
              <a:rPr lang="en-US" altLang="ja-JP" sz="1600">
                <a:solidFill>
                  <a:schemeClr val="tx2"/>
                </a:solidFill>
                <a:latin typeface="HGP創英角ｺﾞｼｯｸUB" panose="020B0900000000000000" pitchFamily="50" charset="-128"/>
                <a:ea typeface="HGP創英角ｺﾞｼｯｸUB" panose="020B0900000000000000" pitchFamily="50" charset="-128"/>
              </a:rPr>
              <a:t>RFP</a:t>
            </a:r>
            <a:r>
              <a:rPr lang="ja-JP" altLang="en-US" sz="1600">
                <a:solidFill>
                  <a:schemeClr val="tx2"/>
                </a:solidFill>
                <a:latin typeface="HGP創英角ｺﾞｼｯｸUB" panose="020B0900000000000000" pitchFamily="50" charset="-128"/>
                <a:ea typeface="HGP創英角ｺﾞｼｯｸUB" panose="020B0900000000000000" pitchFamily="50" charset="-128"/>
              </a:rPr>
              <a:t>等</a:t>
            </a:r>
          </a:p>
        </p:txBody>
      </p:sp>
      <p:sp>
        <p:nvSpPr>
          <p:cNvPr id="143382" name="Line 12"/>
          <p:cNvSpPr>
            <a:spLocks noChangeShapeType="1"/>
          </p:cNvSpPr>
          <p:nvPr/>
        </p:nvSpPr>
        <p:spPr bwMode="auto">
          <a:xfrm>
            <a:off x="3051175" y="3644900"/>
            <a:ext cx="0" cy="584200"/>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lIns="90000" tIns="46800" rIns="90000" bIns="46800"/>
          <a:lstStyle/>
          <a:p>
            <a:endParaRPr lang="ja-JP" altLang="en-US"/>
          </a:p>
        </p:txBody>
      </p:sp>
      <p:sp>
        <p:nvSpPr>
          <p:cNvPr id="143383" name="Text Box 13"/>
          <p:cNvSpPr txBox="1">
            <a:spLocks noChangeArrowheads="1"/>
          </p:cNvSpPr>
          <p:nvPr/>
        </p:nvSpPr>
        <p:spPr bwMode="auto">
          <a:xfrm>
            <a:off x="2359025" y="3776663"/>
            <a:ext cx="1862138" cy="341312"/>
          </a:xfrm>
          <a:prstGeom prst="rect">
            <a:avLst/>
          </a:prstGeom>
          <a:solidFill>
            <a:schemeClr val="bg1"/>
          </a:solidFill>
          <a:ln>
            <a:noFill/>
          </a:ln>
          <a:extLst>
            <a:ext uri="{91240B29-F687-4F45-9708-019B960494DF}">
              <a14:hiddenLine xmlns:a14="http://schemas.microsoft.com/office/drawing/2010/main" w="6350">
                <a:solidFill>
                  <a:srgbClr val="000000"/>
                </a:solidFill>
                <a:miter lim="800000"/>
                <a:headEnd/>
                <a:tailEnd/>
              </a14:hiddenLine>
            </a:ext>
          </a:extLst>
        </p:spPr>
        <p:txBody>
          <a:bodyPr lIns="36000" tIns="46800" rIns="36000" bIns="46800">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1600">
                <a:solidFill>
                  <a:schemeClr val="tx2"/>
                </a:solidFill>
                <a:latin typeface="MS UI Gothic" panose="020B0600070205080204" pitchFamily="50" charset="-128"/>
                <a:ea typeface="MS UI Gothic" panose="020B0600070205080204" pitchFamily="50" charset="-128"/>
              </a:rPr>
              <a:t>同じシステムであること</a:t>
            </a:r>
          </a:p>
        </p:txBody>
      </p:sp>
      <p:sp>
        <p:nvSpPr>
          <p:cNvPr id="143384" name="Line 7"/>
          <p:cNvSpPr>
            <a:spLocks noChangeShapeType="1"/>
          </p:cNvSpPr>
          <p:nvPr/>
        </p:nvSpPr>
        <p:spPr bwMode="auto">
          <a:xfrm>
            <a:off x="3552825" y="3527425"/>
            <a:ext cx="738188" cy="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43385" name="Line 9"/>
          <p:cNvSpPr>
            <a:spLocks noChangeShapeType="1"/>
          </p:cNvSpPr>
          <p:nvPr/>
        </p:nvSpPr>
        <p:spPr bwMode="auto">
          <a:xfrm>
            <a:off x="3517900" y="4452938"/>
            <a:ext cx="746125" cy="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43386" name="Text Box 61"/>
          <p:cNvSpPr txBox="1">
            <a:spLocks noChangeArrowheads="1"/>
          </p:cNvSpPr>
          <p:nvPr/>
        </p:nvSpPr>
        <p:spPr bwMode="auto">
          <a:xfrm>
            <a:off x="669925" y="1836738"/>
            <a:ext cx="8218488"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90000" tIns="46800" rIns="90000" bIns="46800">
            <a:spAutoFit/>
          </a:bodyPr>
          <a:lstStyle>
            <a:lvl1pPr marL="174625" indent="-174625">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lnSpc>
                <a:spcPct val="140000"/>
              </a:lnSpc>
              <a:spcBef>
                <a:spcPct val="0"/>
              </a:spcBef>
              <a:buClrTx/>
              <a:buFont typeface="Wingdings" panose="05000000000000000000" pitchFamily="2" charset="2"/>
              <a:buChar char="l"/>
            </a:pPr>
            <a:r>
              <a:rPr lang="ja-JP" altLang="en-US" sz="1600">
                <a:solidFill>
                  <a:schemeClr val="tx2"/>
                </a:solidFill>
                <a:ea typeface="ＭＳ ゴシック" panose="020B0609070205080204" pitchFamily="49" charset="-128"/>
              </a:rPr>
              <a:t>ユーザ企業の実システムへの試行適用を通して、</a:t>
            </a:r>
            <a:r>
              <a:rPr lang="ja-JP" altLang="en-US" sz="1600" b="1">
                <a:solidFill>
                  <a:srgbClr val="FF0000"/>
                </a:solidFill>
                <a:ea typeface="ＭＳ ゴシック" panose="020B0609070205080204" pitchFamily="49" charset="-128"/>
              </a:rPr>
              <a:t>利用効果</a:t>
            </a:r>
            <a:r>
              <a:rPr lang="ja-JP" altLang="en-US" sz="1600">
                <a:solidFill>
                  <a:schemeClr val="tx2"/>
                </a:solidFill>
                <a:ea typeface="ＭＳ ゴシック" panose="020B0609070205080204" pitchFamily="49" charset="-128"/>
              </a:rPr>
              <a:t>、</a:t>
            </a:r>
            <a:r>
              <a:rPr lang="ja-JP" altLang="en-US" sz="1600" b="1">
                <a:solidFill>
                  <a:srgbClr val="FF0000"/>
                </a:solidFill>
                <a:ea typeface="ＭＳ ゴシック" panose="020B0609070205080204" pitchFamily="49" charset="-128"/>
              </a:rPr>
              <a:t>利用可能性</a:t>
            </a:r>
            <a:r>
              <a:rPr lang="ja-JP" altLang="en-US" sz="1600">
                <a:solidFill>
                  <a:schemeClr val="tx2"/>
                </a:solidFill>
                <a:ea typeface="ＭＳ ゴシック" panose="020B0609070205080204" pitchFamily="49" charset="-128"/>
              </a:rPr>
              <a:t>、</a:t>
            </a:r>
            <a:r>
              <a:rPr lang="ja-JP" altLang="en-US" sz="1600" b="1">
                <a:solidFill>
                  <a:srgbClr val="FF0000"/>
                </a:solidFill>
                <a:ea typeface="ＭＳ ゴシック" panose="020B0609070205080204" pitchFamily="49" charset="-128"/>
              </a:rPr>
              <a:t>課題 </a:t>
            </a:r>
            <a:r>
              <a:rPr lang="ja-JP" altLang="en-US" sz="1600">
                <a:solidFill>
                  <a:schemeClr val="tx2"/>
                </a:solidFill>
                <a:ea typeface="ＭＳ ゴシック" panose="020B0609070205080204" pitchFamily="49" charset="-128"/>
              </a:rPr>
              <a:t>を評価</a:t>
            </a:r>
          </a:p>
        </p:txBody>
      </p:sp>
      <p:sp>
        <p:nvSpPr>
          <p:cNvPr id="143387" name="AutoShape 356"/>
          <p:cNvSpPr>
            <a:spLocks noChangeArrowheads="1"/>
          </p:cNvSpPr>
          <p:nvPr/>
        </p:nvSpPr>
        <p:spPr bwMode="auto">
          <a:xfrm>
            <a:off x="1624013" y="3665538"/>
            <a:ext cx="542925" cy="927100"/>
          </a:xfrm>
          <a:prstGeom prst="leftArrow">
            <a:avLst>
              <a:gd name="adj1" fmla="val 50000"/>
              <a:gd name="adj2" fmla="val 65000"/>
            </a:avLst>
          </a:prstGeom>
          <a:solidFill>
            <a:srgbClr val="99CCFF"/>
          </a:solidFill>
          <a:ln w="9525">
            <a:solidFill>
              <a:srgbClr val="0070C0"/>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rgbClr val="4D4D4D"/>
              </a:solidFill>
              <a:latin typeface="HGP創英角ｺﾞｼｯｸUB" panose="020B0900000000000000" pitchFamily="50" charset="-128"/>
              <a:ea typeface="HGP創英角ｺﾞｼｯｸUB" panose="020B0900000000000000" pitchFamily="50" charset="-128"/>
            </a:endParaRPr>
          </a:p>
        </p:txBody>
      </p:sp>
      <p:sp>
        <p:nvSpPr>
          <p:cNvPr id="143388" name="Line 34"/>
          <p:cNvSpPr>
            <a:spLocks noChangeShapeType="1"/>
          </p:cNvSpPr>
          <p:nvPr/>
        </p:nvSpPr>
        <p:spPr bwMode="auto">
          <a:xfrm flipV="1">
            <a:off x="5945188" y="3673475"/>
            <a:ext cx="649287"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43389" name="正方形/長方形 413"/>
          <p:cNvSpPr>
            <a:spLocks noChangeArrowheads="1"/>
          </p:cNvSpPr>
          <p:nvPr/>
        </p:nvSpPr>
        <p:spPr bwMode="auto">
          <a:xfrm>
            <a:off x="509588" y="6261100"/>
            <a:ext cx="41735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1600">
                <a:solidFill>
                  <a:srgbClr val="000000"/>
                </a:solidFill>
                <a:latin typeface="HGPｺﾞｼｯｸM" panose="020B0600000000000000" pitchFamily="50" charset="-128"/>
                <a:ea typeface="HGPｺﾞｼｯｸM" panose="020B0600000000000000" pitchFamily="50" charset="-128"/>
              </a:rPr>
              <a:t>※RFP</a:t>
            </a:r>
            <a:r>
              <a:rPr lang="ja-JP" altLang="en-US" sz="1600">
                <a:solidFill>
                  <a:srgbClr val="000000"/>
                </a:solidFill>
                <a:latin typeface="HGPｺﾞｼｯｸM" panose="020B0600000000000000" pitchFamily="50" charset="-128"/>
                <a:ea typeface="HGPｺﾞｼｯｸM" panose="020B0600000000000000" pitchFamily="50" charset="-128"/>
              </a:rPr>
              <a:t>：</a:t>
            </a:r>
            <a:r>
              <a:rPr lang="en-US" altLang="ja-JP" sz="1600">
                <a:solidFill>
                  <a:srgbClr val="000000"/>
                </a:solidFill>
                <a:latin typeface="HGPｺﾞｼｯｸM" panose="020B0600000000000000" pitchFamily="50" charset="-128"/>
                <a:ea typeface="HGPｺﾞｼｯｸM" panose="020B0600000000000000" pitchFamily="50" charset="-128"/>
              </a:rPr>
              <a:t>Request for Proposal</a:t>
            </a:r>
            <a:r>
              <a:rPr lang="ja-JP" altLang="en-US" sz="1600">
                <a:solidFill>
                  <a:srgbClr val="000000"/>
                </a:solidFill>
                <a:latin typeface="HGPｺﾞｼｯｸM" panose="020B0600000000000000" pitchFamily="50" charset="-128"/>
                <a:ea typeface="HGPｺﾞｼｯｸM" panose="020B0600000000000000" pitchFamily="50" charset="-128"/>
              </a:rPr>
              <a:t>（提案依頼書）</a:t>
            </a:r>
            <a:endParaRPr lang="ja-JP" altLang="en-US" sz="1600">
              <a:solidFill>
                <a:schemeClr val="tx2"/>
              </a:solidFill>
              <a:latin typeface="HGPｺﾞｼｯｸM" panose="020B0600000000000000" pitchFamily="50" charset="-128"/>
              <a:ea typeface="HGPｺﾞｼｯｸM" panose="020B0600000000000000" pitchFamily="50" charset="-128"/>
            </a:endParaRPr>
          </a:p>
        </p:txBody>
      </p:sp>
      <p:sp>
        <p:nvSpPr>
          <p:cNvPr id="143390" name="Rectangle 426"/>
          <p:cNvSpPr>
            <a:spLocks noChangeArrowheads="1"/>
          </p:cNvSpPr>
          <p:nvPr/>
        </p:nvSpPr>
        <p:spPr bwMode="auto">
          <a:xfrm>
            <a:off x="536575" y="3567113"/>
            <a:ext cx="1023938" cy="1073150"/>
          </a:xfrm>
          <a:prstGeom prst="rect">
            <a:avLst/>
          </a:prstGeom>
          <a:solidFill>
            <a:srgbClr val="E1FFE1"/>
          </a:solidFill>
          <a:ln w="9525">
            <a:solidFill>
              <a:srgbClr val="00B050"/>
            </a:solidFill>
            <a:prstDash val="sysDot"/>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rgbClr val="4D4D4D"/>
              </a:solidFill>
              <a:latin typeface="HGP創英角ｺﾞｼｯｸUB" panose="020B0900000000000000" pitchFamily="50" charset="-128"/>
              <a:ea typeface="HGP創英角ｺﾞｼｯｸUB" panose="020B0900000000000000" pitchFamily="50" charset="-128"/>
            </a:endParaRPr>
          </a:p>
        </p:txBody>
      </p:sp>
      <p:grpSp>
        <p:nvGrpSpPr>
          <p:cNvPr id="143391" name="Group 332"/>
          <p:cNvGrpSpPr>
            <a:grpSpLocks/>
          </p:cNvGrpSpPr>
          <p:nvPr/>
        </p:nvGrpSpPr>
        <p:grpSpPr bwMode="auto">
          <a:xfrm>
            <a:off x="660400" y="3819525"/>
            <a:ext cx="366713" cy="717550"/>
            <a:chOff x="2926" y="800"/>
            <a:chExt cx="371" cy="1068"/>
          </a:xfrm>
        </p:grpSpPr>
        <p:sp>
          <p:nvSpPr>
            <p:cNvPr id="143452" name="Rectangle 333"/>
            <p:cNvSpPr>
              <a:spLocks noChangeAspect="1" noChangeArrowheads="1"/>
            </p:cNvSpPr>
            <p:nvPr/>
          </p:nvSpPr>
          <p:spPr bwMode="gray">
            <a:xfrm>
              <a:off x="2926" y="800"/>
              <a:ext cx="371" cy="1068"/>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53" name="Freeform 334"/>
            <p:cNvSpPr>
              <a:spLocks noChangeAspect="1" noEditPoints="1"/>
            </p:cNvSpPr>
            <p:nvPr/>
          </p:nvSpPr>
          <p:spPr bwMode="gray">
            <a:xfrm>
              <a:off x="2964" y="835"/>
              <a:ext cx="295" cy="1000"/>
            </a:xfrm>
            <a:custGeom>
              <a:avLst/>
              <a:gdLst>
                <a:gd name="T0" fmla="*/ 2147483646 w 125"/>
                <a:gd name="T1" fmla="*/ 0 h 423"/>
                <a:gd name="T2" fmla="*/ 0 w 125"/>
                <a:gd name="T3" fmla="*/ 0 h 423"/>
                <a:gd name="T4" fmla="*/ 0 w 125"/>
                <a:gd name="T5" fmla="*/ 2147483646 h 423"/>
                <a:gd name="T6" fmla="*/ 2147483646 w 125"/>
                <a:gd name="T7" fmla="*/ 2147483646 h 423"/>
                <a:gd name="T8" fmla="*/ 2147483646 w 125"/>
                <a:gd name="T9" fmla="*/ 0 h 423"/>
                <a:gd name="T10" fmla="*/ 2147483646 w 125"/>
                <a:gd name="T11" fmla="*/ 0 h 423"/>
                <a:gd name="T12" fmla="*/ 2147483646 w 125"/>
                <a:gd name="T13" fmla="*/ 2147483646 h 423"/>
                <a:gd name="T14" fmla="*/ 2147483646 w 125"/>
                <a:gd name="T15" fmla="*/ 2147483646 h 423"/>
                <a:gd name="T16" fmla="*/ 2147483646 w 125"/>
                <a:gd name="T17" fmla="*/ 2147483646 h 423"/>
                <a:gd name="T18" fmla="*/ 2147483646 w 125"/>
                <a:gd name="T19" fmla="*/ 2147483646 h 423"/>
                <a:gd name="T20" fmla="*/ 2147483646 w 125"/>
                <a:gd name="T21" fmla="*/ 2147483646 h 4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5"/>
                <a:gd name="T34" fmla="*/ 0 h 423"/>
                <a:gd name="T35" fmla="*/ 125 w 125"/>
                <a:gd name="T36" fmla="*/ 423 h 4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5" h="423">
                  <a:moveTo>
                    <a:pt x="123" y="0"/>
                  </a:moveTo>
                  <a:cubicBezTo>
                    <a:pt x="0" y="0"/>
                    <a:pt x="0" y="0"/>
                    <a:pt x="0" y="0"/>
                  </a:cubicBezTo>
                  <a:cubicBezTo>
                    <a:pt x="0" y="423"/>
                    <a:pt x="0" y="423"/>
                    <a:pt x="0" y="423"/>
                  </a:cubicBezTo>
                  <a:cubicBezTo>
                    <a:pt x="125" y="423"/>
                    <a:pt x="125" y="423"/>
                    <a:pt x="125" y="423"/>
                  </a:cubicBezTo>
                  <a:cubicBezTo>
                    <a:pt x="125" y="0"/>
                    <a:pt x="125" y="0"/>
                    <a:pt x="125" y="0"/>
                  </a:cubicBezTo>
                  <a:lnTo>
                    <a:pt x="123" y="0"/>
                  </a:lnTo>
                  <a:close/>
                  <a:moveTo>
                    <a:pt x="121" y="4"/>
                  </a:moveTo>
                  <a:cubicBezTo>
                    <a:pt x="121" y="8"/>
                    <a:pt x="121" y="415"/>
                    <a:pt x="121" y="419"/>
                  </a:cubicBezTo>
                  <a:cubicBezTo>
                    <a:pt x="117" y="419"/>
                    <a:pt x="8" y="419"/>
                    <a:pt x="4" y="419"/>
                  </a:cubicBezTo>
                  <a:cubicBezTo>
                    <a:pt x="4" y="415"/>
                    <a:pt x="4" y="8"/>
                    <a:pt x="4" y="4"/>
                  </a:cubicBezTo>
                  <a:cubicBezTo>
                    <a:pt x="8" y="4"/>
                    <a:pt x="117" y="4"/>
                    <a:pt x="121" y="4"/>
                  </a:cubicBezTo>
                  <a:close/>
                </a:path>
              </a:pathLst>
            </a:custGeom>
            <a:solidFill>
              <a:srgbClr val="ACA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43454" name="Rectangle 335"/>
            <p:cNvSpPr>
              <a:spLocks noChangeAspect="1" noChangeArrowheads="1"/>
            </p:cNvSpPr>
            <p:nvPr/>
          </p:nvSpPr>
          <p:spPr bwMode="gray">
            <a:xfrm>
              <a:off x="2990" y="861"/>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55" name="Rectangle 336"/>
            <p:cNvSpPr>
              <a:spLocks noChangeAspect="1" noChangeArrowheads="1"/>
            </p:cNvSpPr>
            <p:nvPr/>
          </p:nvSpPr>
          <p:spPr bwMode="gray">
            <a:xfrm>
              <a:off x="3127" y="876"/>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56" name="Rectangle 337"/>
            <p:cNvSpPr>
              <a:spLocks noChangeAspect="1" noChangeArrowheads="1"/>
            </p:cNvSpPr>
            <p:nvPr/>
          </p:nvSpPr>
          <p:spPr bwMode="gray">
            <a:xfrm>
              <a:off x="2990" y="956"/>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57" name="Rectangle 338"/>
            <p:cNvSpPr>
              <a:spLocks noChangeAspect="1" noChangeArrowheads="1"/>
            </p:cNvSpPr>
            <p:nvPr/>
          </p:nvSpPr>
          <p:spPr bwMode="gray">
            <a:xfrm>
              <a:off x="3127" y="968"/>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58" name="Rectangle 339"/>
            <p:cNvSpPr>
              <a:spLocks noChangeAspect="1" noChangeArrowheads="1"/>
            </p:cNvSpPr>
            <p:nvPr/>
          </p:nvSpPr>
          <p:spPr bwMode="gray">
            <a:xfrm>
              <a:off x="2990" y="1048"/>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59" name="Rectangle 340"/>
            <p:cNvSpPr>
              <a:spLocks noChangeAspect="1" noChangeArrowheads="1"/>
            </p:cNvSpPr>
            <p:nvPr/>
          </p:nvSpPr>
          <p:spPr bwMode="gray">
            <a:xfrm>
              <a:off x="3127" y="1062"/>
              <a:ext cx="89" cy="50"/>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0" name="Rectangle 341"/>
            <p:cNvSpPr>
              <a:spLocks noChangeAspect="1" noChangeArrowheads="1"/>
            </p:cNvSpPr>
            <p:nvPr/>
          </p:nvSpPr>
          <p:spPr bwMode="gray">
            <a:xfrm>
              <a:off x="2990" y="118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1" name="Rectangle 342"/>
            <p:cNvSpPr>
              <a:spLocks noChangeAspect="1" noChangeArrowheads="1"/>
            </p:cNvSpPr>
            <p:nvPr/>
          </p:nvSpPr>
          <p:spPr bwMode="gray">
            <a:xfrm>
              <a:off x="2990" y="1228"/>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2" name="Rectangle 343"/>
            <p:cNvSpPr>
              <a:spLocks noChangeAspect="1" noChangeArrowheads="1"/>
            </p:cNvSpPr>
            <p:nvPr/>
          </p:nvSpPr>
          <p:spPr bwMode="gray">
            <a:xfrm>
              <a:off x="2990" y="1270"/>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3" name="Rectangle 344"/>
            <p:cNvSpPr>
              <a:spLocks noChangeAspect="1" noChangeArrowheads="1"/>
            </p:cNvSpPr>
            <p:nvPr/>
          </p:nvSpPr>
          <p:spPr bwMode="gray">
            <a:xfrm>
              <a:off x="2990" y="1313"/>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4" name="Rectangle 345"/>
            <p:cNvSpPr>
              <a:spLocks noChangeAspect="1" noChangeArrowheads="1"/>
            </p:cNvSpPr>
            <p:nvPr/>
          </p:nvSpPr>
          <p:spPr bwMode="gray">
            <a:xfrm>
              <a:off x="2990" y="135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5" name="Rectangle 346"/>
            <p:cNvSpPr>
              <a:spLocks noChangeAspect="1" noChangeArrowheads="1"/>
            </p:cNvSpPr>
            <p:nvPr/>
          </p:nvSpPr>
          <p:spPr bwMode="gray">
            <a:xfrm>
              <a:off x="2990" y="139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6" name="Rectangle 347"/>
            <p:cNvSpPr>
              <a:spLocks noChangeAspect="1" noChangeArrowheads="1"/>
            </p:cNvSpPr>
            <p:nvPr/>
          </p:nvSpPr>
          <p:spPr bwMode="gray">
            <a:xfrm>
              <a:off x="2990" y="1440"/>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7" name="Rectangle 348"/>
            <p:cNvSpPr>
              <a:spLocks noChangeAspect="1" noChangeArrowheads="1"/>
            </p:cNvSpPr>
            <p:nvPr/>
          </p:nvSpPr>
          <p:spPr bwMode="gray">
            <a:xfrm>
              <a:off x="2990" y="148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8" name="Rectangle 349"/>
            <p:cNvSpPr>
              <a:spLocks noChangeAspect="1" noChangeArrowheads="1"/>
            </p:cNvSpPr>
            <p:nvPr/>
          </p:nvSpPr>
          <p:spPr bwMode="gray">
            <a:xfrm>
              <a:off x="2990" y="152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69" name="Rectangle 350"/>
            <p:cNvSpPr>
              <a:spLocks noChangeAspect="1" noChangeArrowheads="1"/>
            </p:cNvSpPr>
            <p:nvPr/>
          </p:nvSpPr>
          <p:spPr bwMode="gray">
            <a:xfrm>
              <a:off x="2990" y="156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70" name="Rectangle 351"/>
            <p:cNvSpPr>
              <a:spLocks noChangeAspect="1" noChangeArrowheads="1"/>
            </p:cNvSpPr>
            <p:nvPr/>
          </p:nvSpPr>
          <p:spPr bwMode="gray">
            <a:xfrm>
              <a:off x="2990" y="1610"/>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71" name="Rectangle 352"/>
            <p:cNvSpPr>
              <a:spLocks noChangeAspect="1" noChangeArrowheads="1"/>
            </p:cNvSpPr>
            <p:nvPr/>
          </p:nvSpPr>
          <p:spPr bwMode="gray">
            <a:xfrm>
              <a:off x="2990" y="165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72" name="Rectangle 353"/>
            <p:cNvSpPr>
              <a:spLocks noChangeAspect="1" noChangeArrowheads="1"/>
            </p:cNvSpPr>
            <p:nvPr/>
          </p:nvSpPr>
          <p:spPr bwMode="gray">
            <a:xfrm>
              <a:off x="2990" y="1695"/>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73" name="Rectangle 354"/>
            <p:cNvSpPr>
              <a:spLocks noChangeAspect="1" noChangeArrowheads="1"/>
            </p:cNvSpPr>
            <p:nvPr/>
          </p:nvSpPr>
          <p:spPr bwMode="gray">
            <a:xfrm>
              <a:off x="2990" y="173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74" name="Rectangle 355"/>
            <p:cNvSpPr>
              <a:spLocks noChangeAspect="1" noChangeArrowheads="1"/>
            </p:cNvSpPr>
            <p:nvPr/>
          </p:nvSpPr>
          <p:spPr bwMode="gray">
            <a:xfrm>
              <a:off x="2990" y="1778"/>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grpSp>
      <p:grpSp>
        <p:nvGrpSpPr>
          <p:cNvPr id="143392" name="Group 308"/>
          <p:cNvGrpSpPr>
            <a:grpSpLocks/>
          </p:cNvGrpSpPr>
          <p:nvPr/>
        </p:nvGrpSpPr>
        <p:grpSpPr bwMode="auto">
          <a:xfrm>
            <a:off x="836613" y="3781425"/>
            <a:ext cx="366712" cy="717550"/>
            <a:chOff x="2926" y="800"/>
            <a:chExt cx="371" cy="1068"/>
          </a:xfrm>
        </p:grpSpPr>
        <p:sp>
          <p:nvSpPr>
            <p:cNvPr id="143429" name="Rectangle 309"/>
            <p:cNvSpPr>
              <a:spLocks noChangeAspect="1" noChangeArrowheads="1"/>
            </p:cNvSpPr>
            <p:nvPr/>
          </p:nvSpPr>
          <p:spPr bwMode="gray">
            <a:xfrm>
              <a:off x="2926" y="800"/>
              <a:ext cx="371" cy="1068"/>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30" name="Freeform 310"/>
            <p:cNvSpPr>
              <a:spLocks noChangeAspect="1" noEditPoints="1"/>
            </p:cNvSpPr>
            <p:nvPr/>
          </p:nvSpPr>
          <p:spPr bwMode="gray">
            <a:xfrm>
              <a:off x="2964" y="835"/>
              <a:ext cx="295" cy="1000"/>
            </a:xfrm>
            <a:custGeom>
              <a:avLst/>
              <a:gdLst>
                <a:gd name="T0" fmla="*/ 2147483646 w 125"/>
                <a:gd name="T1" fmla="*/ 0 h 423"/>
                <a:gd name="T2" fmla="*/ 0 w 125"/>
                <a:gd name="T3" fmla="*/ 0 h 423"/>
                <a:gd name="T4" fmla="*/ 0 w 125"/>
                <a:gd name="T5" fmla="*/ 2147483646 h 423"/>
                <a:gd name="T6" fmla="*/ 2147483646 w 125"/>
                <a:gd name="T7" fmla="*/ 2147483646 h 423"/>
                <a:gd name="T8" fmla="*/ 2147483646 w 125"/>
                <a:gd name="T9" fmla="*/ 0 h 423"/>
                <a:gd name="T10" fmla="*/ 2147483646 w 125"/>
                <a:gd name="T11" fmla="*/ 0 h 423"/>
                <a:gd name="T12" fmla="*/ 2147483646 w 125"/>
                <a:gd name="T13" fmla="*/ 2147483646 h 423"/>
                <a:gd name="T14" fmla="*/ 2147483646 w 125"/>
                <a:gd name="T15" fmla="*/ 2147483646 h 423"/>
                <a:gd name="T16" fmla="*/ 2147483646 w 125"/>
                <a:gd name="T17" fmla="*/ 2147483646 h 423"/>
                <a:gd name="T18" fmla="*/ 2147483646 w 125"/>
                <a:gd name="T19" fmla="*/ 2147483646 h 423"/>
                <a:gd name="T20" fmla="*/ 2147483646 w 125"/>
                <a:gd name="T21" fmla="*/ 2147483646 h 4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5"/>
                <a:gd name="T34" fmla="*/ 0 h 423"/>
                <a:gd name="T35" fmla="*/ 125 w 125"/>
                <a:gd name="T36" fmla="*/ 423 h 4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5" h="423">
                  <a:moveTo>
                    <a:pt x="123" y="0"/>
                  </a:moveTo>
                  <a:cubicBezTo>
                    <a:pt x="0" y="0"/>
                    <a:pt x="0" y="0"/>
                    <a:pt x="0" y="0"/>
                  </a:cubicBezTo>
                  <a:cubicBezTo>
                    <a:pt x="0" y="423"/>
                    <a:pt x="0" y="423"/>
                    <a:pt x="0" y="423"/>
                  </a:cubicBezTo>
                  <a:cubicBezTo>
                    <a:pt x="125" y="423"/>
                    <a:pt x="125" y="423"/>
                    <a:pt x="125" y="423"/>
                  </a:cubicBezTo>
                  <a:cubicBezTo>
                    <a:pt x="125" y="0"/>
                    <a:pt x="125" y="0"/>
                    <a:pt x="125" y="0"/>
                  </a:cubicBezTo>
                  <a:lnTo>
                    <a:pt x="123" y="0"/>
                  </a:lnTo>
                  <a:close/>
                  <a:moveTo>
                    <a:pt x="121" y="4"/>
                  </a:moveTo>
                  <a:cubicBezTo>
                    <a:pt x="121" y="8"/>
                    <a:pt x="121" y="415"/>
                    <a:pt x="121" y="419"/>
                  </a:cubicBezTo>
                  <a:cubicBezTo>
                    <a:pt x="117" y="419"/>
                    <a:pt x="8" y="419"/>
                    <a:pt x="4" y="419"/>
                  </a:cubicBezTo>
                  <a:cubicBezTo>
                    <a:pt x="4" y="415"/>
                    <a:pt x="4" y="8"/>
                    <a:pt x="4" y="4"/>
                  </a:cubicBezTo>
                  <a:cubicBezTo>
                    <a:pt x="8" y="4"/>
                    <a:pt x="117" y="4"/>
                    <a:pt x="121" y="4"/>
                  </a:cubicBezTo>
                  <a:close/>
                </a:path>
              </a:pathLst>
            </a:custGeom>
            <a:solidFill>
              <a:srgbClr val="ACA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43431" name="Rectangle 311"/>
            <p:cNvSpPr>
              <a:spLocks noChangeAspect="1" noChangeArrowheads="1"/>
            </p:cNvSpPr>
            <p:nvPr/>
          </p:nvSpPr>
          <p:spPr bwMode="gray">
            <a:xfrm>
              <a:off x="2990" y="861"/>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32" name="Rectangle 312"/>
            <p:cNvSpPr>
              <a:spLocks noChangeAspect="1" noChangeArrowheads="1"/>
            </p:cNvSpPr>
            <p:nvPr/>
          </p:nvSpPr>
          <p:spPr bwMode="gray">
            <a:xfrm>
              <a:off x="3127" y="876"/>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33" name="Rectangle 313"/>
            <p:cNvSpPr>
              <a:spLocks noChangeAspect="1" noChangeArrowheads="1"/>
            </p:cNvSpPr>
            <p:nvPr/>
          </p:nvSpPr>
          <p:spPr bwMode="gray">
            <a:xfrm>
              <a:off x="2990" y="956"/>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34" name="Rectangle 314"/>
            <p:cNvSpPr>
              <a:spLocks noChangeAspect="1" noChangeArrowheads="1"/>
            </p:cNvSpPr>
            <p:nvPr/>
          </p:nvSpPr>
          <p:spPr bwMode="gray">
            <a:xfrm>
              <a:off x="3127" y="968"/>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35" name="Rectangle 315"/>
            <p:cNvSpPr>
              <a:spLocks noChangeAspect="1" noChangeArrowheads="1"/>
            </p:cNvSpPr>
            <p:nvPr/>
          </p:nvSpPr>
          <p:spPr bwMode="gray">
            <a:xfrm>
              <a:off x="2990" y="1048"/>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36" name="Rectangle 316"/>
            <p:cNvSpPr>
              <a:spLocks noChangeAspect="1" noChangeArrowheads="1"/>
            </p:cNvSpPr>
            <p:nvPr/>
          </p:nvSpPr>
          <p:spPr bwMode="gray">
            <a:xfrm>
              <a:off x="3127" y="1062"/>
              <a:ext cx="89" cy="50"/>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37" name="Rectangle 317"/>
            <p:cNvSpPr>
              <a:spLocks noChangeAspect="1" noChangeArrowheads="1"/>
            </p:cNvSpPr>
            <p:nvPr/>
          </p:nvSpPr>
          <p:spPr bwMode="gray">
            <a:xfrm>
              <a:off x="2990" y="118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38" name="Rectangle 318"/>
            <p:cNvSpPr>
              <a:spLocks noChangeAspect="1" noChangeArrowheads="1"/>
            </p:cNvSpPr>
            <p:nvPr/>
          </p:nvSpPr>
          <p:spPr bwMode="gray">
            <a:xfrm>
              <a:off x="2990" y="1228"/>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39" name="Rectangle 319"/>
            <p:cNvSpPr>
              <a:spLocks noChangeAspect="1" noChangeArrowheads="1"/>
            </p:cNvSpPr>
            <p:nvPr/>
          </p:nvSpPr>
          <p:spPr bwMode="gray">
            <a:xfrm>
              <a:off x="2990" y="1270"/>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0" name="Rectangle 320"/>
            <p:cNvSpPr>
              <a:spLocks noChangeAspect="1" noChangeArrowheads="1"/>
            </p:cNvSpPr>
            <p:nvPr/>
          </p:nvSpPr>
          <p:spPr bwMode="gray">
            <a:xfrm>
              <a:off x="2990" y="1313"/>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1" name="Rectangle 321"/>
            <p:cNvSpPr>
              <a:spLocks noChangeAspect="1" noChangeArrowheads="1"/>
            </p:cNvSpPr>
            <p:nvPr/>
          </p:nvSpPr>
          <p:spPr bwMode="gray">
            <a:xfrm>
              <a:off x="2990" y="135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2" name="Rectangle 322"/>
            <p:cNvSpPr>
              <a:spLocks noChangeAspect="1" noChangeArrowheads="1"/>
            </p:cNvSpPr>
            <p:nvPr/>
          </p:nvSpPr>
          <p:spPr bwMode="gray">
            <a:xfrm>
              <a:off x="2990" y="139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3" name="Rectangle 323"/>
            <p:cNvSpPr>
              <a:spLocks noChangeAspect="1" noChangeArrowheads="1"/>
            </p:cNvSpPr>
            <p:nvPr/>
          </p:nvSpPr>
          <p:spPr bwMode="gray">
            <a:xfrm>
              <a:off x="2990" y="1440"/>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4" name="Rectangle 324"/>
            <p:cNvSpPr>
              <a:spLocks noChangeAspect="1" noChangeArrowheads="1"/>
            </p:cNvSpPr>
            <p:nvPr/>
          </p:nvSpPr>
          <p:spPr bwMode="gray">
            <a:xfrm>
              <a:off x="2990" y="148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5" name="Rectangle 325"/>
            <p:cNvSpPr>
              <a:spLocks noChangeAspect="1" noChangeArrowheads="1"/>
            </p:cNvSpPr>
            <p:nvPr/>
          </p:nvSpPr>
          <p:spPr bwMode="gray">
            <a:xfrm>
              <a:off x="2990" y="152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6" name="Rectangle 326"/>
            <p:cNvSpPr>
              <a:spLocks noChangeAspect="1" noChangeArrowheads="1"/>
            </p:cNvSpPr>
            <p:nvPr/>
          </p:nvSpPr>
          <p:spPr bwMode="gray">
            <a:xfrm>
              <a:off x="2990" y="156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7" name="Rectangle 327"/>
            <p:cNvSpPr>
              <a:spLocks noChangeAspect="1" noChangeArrowheads="1"/>
            </p:cNvSpPr>
            <p:nvPr/>
          </p:nvSpPr>
          <p:spPr bwMode="gray">
            <a:xfrm>
              <a:off x="2990" y="1610"/>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8" name="Rectangle 328"/>
            <p:cNvSpPr>
              <a:spLocks noChangeAspect="1" noChangeArrowheads="1"/>
            </p:cNvSpPr>
            <p:nvPr/>
          </p:nvSpPr>
          <p:spPr bwMode="gray">
            <a:xfrm>
              <a:off x="2990" y="165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49" name="Rectangle 329"/>
            <p:cNvSpPr>
              <a:spLocks noChangeAspect="1" noChangeArrowheads="1"/>
            </p:cNvSpPr>
            <p:nvPr/>
          </p:nvSpPr>
          <p:spPr bwMode="gray">
            <a:xfrm>
              <a:off x="2990" y="1695"/>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50" name="Rectangle 330"/>
            <p:cNvSpPr>
              <a:spLocks noChangeAspect="1" noChangeArrowheads="1"/>
            </p:cNvSpPr>
            <p:nvPr/>
          </p:nvSpPr>
          <p:spPr bwMode="gray">
            <a:xfrm>
              <a:off x="2990" y="173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51" name="Rectangle 331"/>
            <p:cNvSpPr>
              <a:spLocks noChangeAspect="1" noChangeArrowheads="1"/>
            </p:cNvSpPr>
            <p:nvPr/>
          </p:nvSpPr>
          <p:spPr bwMode="gray">
            <a:xfrm>
              <a:off x="2990" y="1778"/>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grpSp>
      <p:grpSp>
        <p:nvGrpSpPr>
          <p:cNvPr id="143393" name="Group 62"/>
          <p:cNvGrpSpPr>
            <a:grpSpLocks/>
          </p:cNvGrpSpPr>
          <p:nvPr/>
        </p:nvGrpSpPr>
        <p:grpSpPr bwMode="auto">
          <a:xfrm>
            <a:off x="1035050" y="3743325"/>
            <a:ext cx="368300" cy="717550"/>
            <a:chOff x="2926" y="800"/>
            <a:chExt cx="371" cy="1068"/>
          </a:xfrm>
        </p:grpSpPr>
        <p:sp>
          <p:nvSpPr>
            <p:cNvPr id="143406" name="Rectangle 63"/>
            <p:cNvSpPr>
              <a:spLocks noChangeAspect="1" noChangeArrowheads="1"/>
            </p:cNvSpPr>
            <p:nvPr/>
          </p:nvSpPr>
          <p:spPr bwMode="gray">
            <a:xfrm>
              <a:off x="2926" y="800"/>
              <a:ext cx="371" cy="1068"/>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07" name="Freeform 64"/>
            <p:cNvSpPr>
              <a:spLocks noChangeAspect="1" noEditPoints="1"/>
            </p:cNvSpPr>
            <p:nvPr/>
          </p:nvSpPr>
          <p:spPr bwMode="gray">
            <a:xfrm>
              <a:off x="2964" y="835"/>
              <a:ext cx="295" cy="1000"/>
            </a:xfrm>
            <a:custGeom>
              <a:avLst/>
              <a:gdLst>
                <a:gd name="T0" fmla="*/ 2147483646 w 125"/>
                <a:gd name="T1" fmla="*/ 0 h 423"/>
                <a:gd name="T2" fmla="*/ 0 w 125"/>
                <a:gd name="T3" fmla="*/ 0 h 423"/>
                <a:gd name="T4" fmla="*/ 0 w 125"/>
                <a:gd name="T5" fmla="*/ 2147483646 h 423"/>
                <a:gd name="T6" fmla="*/ 2147483646 w 125"/>
                <a:gd name="T7" fmla="*/ 2147483646 h 423"/>
                <a:gd name="T8" fmla="*/ 2147483646 w 125"/>
                <a:gd name="T9" fmla="*/ 0 h 423"/>
                <a:gd name="T10" fmla="*/ 2147483646 w 125"/>
                <a:gd name="T11" fmla="*/ 0 h 423"/>
                <a:gd name="T12" fmla="*/ 2147483646 w 125"/>
                <a:gd name="T13" fmla="*/ 2147483646 h 423"/>
                <a:gd name="T14" fmla="*/ 2147483646 w 125"/>
                <a:gd name="T15" fmla="*/ 2147483646 h 423"/>
                <a:gd name="T16" fmla="*/ 2147483646 w 125"/>
                <a:gd name="T17" fmla="*/ 2147483646 h 423"/>
                <a:gd name="T18" fmla="*/ 2147483646 w 125"/>
                <a:gd name="T19" fmla="*/ 2147483646 h 423"/>
                <a:gd name="T20" fmla="*/ 2147483646 w 125"/>
                <a:gd name="T21" fmla="*/ 2147483646 h 4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5"/>
                <a:gd name="T34" fmla="*/ 0 h 423"/>
                <a:gd name="T35" fmla="*/ 125 w 125"/>
                <a:gd name="T36" fmla="*/ 423 h 4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5" h="423">
                  <a:moveTo>
                    <a:pt x="123" y="0"/>
                  </a:moveTo>
                  <a:cubicBezTo>
                    <a:pt x="0" y="0"/>
                    <a:pt x="0" y="0"/>
                    <a:pt x="0" y="0"/>
                  </a:cubicBezTo>
                  <a:cubicBezTo>
                    <a:pt x="0" y="423"/>
                    <a:pt x="0" y="423"/>
                    <a:pt x="0" y="423"/>
                  </a:cubicBezTo>
                  <a:cubicBezTo>
                    <a:pt x="125" y="423"/>
                    <a:pt x="125" y="423"/>
                    <a:pt x="125" y="423"/>
                  </a:cubicBezTo>
                  <a:cubicBezTo>
                    <a:pt x="125" y="0"/>
                    <a:pt x="125" y="0"/>
                    <a:pt x="125" y="0"/>
                  </a:cubicBezTo>
                  <a:lnTo>
                    <a:pt x="123" y="0"/>
                  </a:lnTo>
                  <a:close/>
                  <a:moveTo>
                    <a:pt x="121" y="4"/>
                  </a:moveTo>
                  <a:cubicBezTo>
                    <a:pt x="121" y="8"/>
                    <a:pt x="121" y="415"/>
                    <a:pt x="121" y="419"/>
                  </a:cubicBezTo>
                  <a:cubicBezTo>
                    <a:pt x="117" y="419"/>
                    <a:pt x="8" y="419"/>
                    <a:pt x="4" y="419"/>
                  </a:cubicBezTo>
                  <a:cubicBezTo>
                    <a:pt x="4" y="415"/>
                    <a:pt x="4" y="8"/>
                    <a:pt x="4" y="4"/>
                  </a:cubicBezTo>
                  <a:cubicBezTo>
                    <a:pt x="8" y="4"/>
                    <a:pt x="117" y="4"/>
                    <a:pt x="121" y="4"/>
                  </a:cubicBezTo>
                  <a:close/>
                </a:path>
              </a:pathLst>
            </a:custGeom>
            <a:solidFill>
              <a:srgbClr val="ACA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43408" name="Rectangle 65"/>
            <p:cNvSpPr>
              <a:spLocks noChangeAspect="1" noChangeArrowheads="1"/>
            </p:cNvSpPr>
            <p:nvPr/>
          </p:nvSpPr>
          <p:spPr bwMode="gray">
            <a:xfrm>
              <a:off x="2990" y="861"/>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09" name="Rectangle 66"/>
            <p:cNvSpPr>
              <a:spLocks noChangeAspect="1" noChangeArrowheads="1"/>
            </p:cNvSpPr>
            <p:nvPr/>
          </p:nvSpPr>
          <p:spPr bwMode="gray">
            <a:xfrm>
              <a:off x="3127" y="876"/>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0" name="Rectangle 67"/>
            <p:cNvSpPr>
              <a:spLocks noChangeAspect="1" noChangeArrowheads="1"/>
            </p:cNvSpPr>
            <p:nvPr/>
          </p:nvSpPr>
          <p:spPr bwMode="gray">
            <a:xfrm>
              <a:off x="2990" y="956"/>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1" name="Rectangle 68"/>
            <p:cNvSpPr>
              <a:spLocks noChangeAspect="1" noChangeArrowheads="1"/>
            </p:cNvSpPr>
            <p:nvPr/>
          </p:nvSpPr>
          <p:spPr bwMode="gray">
            <a:xfrm>
              <a:off x="3127" y="968"/>
              <a:ext cx="89" cy="49"/>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2" name="Rectangle 69"/>
            <p:cNvSpPr>
              <a:spLocks noChangeAspect="1" noChangeArrowheads="1"/>
            </p:cNvSpPr>
            <p:nvPr/>
          </p:nvSpPr>
          <p:spPr bwMode="gray">
            <a:xfrm>
              <a:off x="2990" y="1048"/>
              <a:ext cx="243" cy="7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3" name="Rectangle 70"/>
            <p:cNvSpPr>
              <a:spLocks noChangeAspect="1" noChangeArrowheads="1"/>
            </p:cNvSpPr>
            <p:nvPr/>
          </p:nvSpPr>
          <p:spPr bwMode="gray">
            <a:xfrm>
              <a:off x="3127" y="1062"/>
              <a:ext cx="89" cy="50"/>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4" name="Rectangle 71"/>
            <p:cNvSpPr>
              <a:spLocks noChangeAspect="1" noChangeArrowheads="1"/>
            </p:cNvSpPr>
            <p:nvPr/>
          </p:nvSpPr>
          <p:spPr bwMode="gray">
            <a:xfrm>
              <a:off x="2990" y="118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5" name="Rectangle 72"/>
            <p:cNvSpPr>
              <a:spLocks noChangeAspect="1" noChangeArrowheads="1"/>
            </p:cNvSpPr>
            <p:nvPr/>
          </p:nvSpPr>
          <p:spPr bwMode="gray">
            <a:xfrm>
              <a:off x="2990" y="1228"/>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6" name="Rectangle 73"/>
            <p:cNvSpPr>
              <a:spLocks noChangeAspect="1" noChangeArrowheads="1"/>
            </p:cNvSpPr>
            <p:nvPr/>
          </p:nvSpPr>
          <p:spPr bwMode="gray">
            <a:xfrm>
              <a:off x="2990" y="1270"/>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7" name="Rectangle 74"/>
            <p:cNvSpPr>
              <a:spLocks noChangeAspect="1" noChangeArrowheads="1"/>
            </p:cNvSpPr>
            <p:nvPr/>
          </p:nvSpPr>
          <p:spPr bwMode="gray">
            <a:xfrm>
              <a:off x="2990" y="1313"/>
              <a:ext cx="243" cy="30"/>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8" name="Rectangle 75"/>
            <p:cNvSpPr>
              <a:spLocks noChangeAspect="1" noChangeArrowheads="1"/>
            </p:cNvSpPr>
            <p:nvPr/>
          </p:nvSpPr>
          <p:spPr bwMode="gray">
            <a:xfrm>
              <a:off x="2990" y="135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19" name="Rectangle 76"/>
            <p:cNvSpPr>
              <a:spLocks noChangeAspect="1" noChangeArrowheads="1"/>
            </p:cNvSpPr>
            <p:nvPr/>
          </p:nvSpPr>
          <p:spPr bwMode="gray">
            <a:xfrm>
              <a:off x="2990" y="139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20" name="Rectangle 77"/>
            <p:cNvSpPr>
              <a:spLocks noChangeAspect="1" noChangeArrowheads="1"/>
            </p:cNvSpPr>
            <p:nvPr/>
          </p:nvSpPr>
          <p:spPr bwMode="gray">
            <a:xfrm>
              <a:off x="2990" y="1440"/>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21" name="Rectangle 78"/>
            <p:cNvSpPr>
              <a:spLocks noChangeAspect="1" noChangeArrowheads="1"/>
            </p:cNvSpPr>
            <p:nvPr/>
          </p:nvSpPr>
          <p:spPr bwMode="gray">
            <a:xfrm>
              <a:off x="2990" y="148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22" name="Rectangle 79"/>
            <p:cNvSpPr>
              <a:spLocks noChangeAspect="1" noChangeArrowheads="1"/>
            </p:cNvSpPr>
            <p:nvPr/>
          </p:nvSpPr>
          <p:spPr bwMode="gray">
            <a:xfrm>
              <a:off x="2990" y="1525"/>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23" name="Rectangle 80"/>
            <p:cNvSpPr>
              <a:spLocks noChangeAspect="1" noChangeArrowheads="1"/>
            </p:cNvSpPr>
            <p:nvPr/>
          </p:nvSpPr>
          <p:spPr bwMode="gray">
            <a:xfrm>
              <a:off x="2990" y="1568"/>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24" name="Rectangle 81"/>
            <p:cNvSpPr>
              <a:spLocks noChangeAspect="1" noChangeArrowheads="1"/>
            </p:cNvSpPr>
            <p:nvPr/>
          </p:nvSpPr>
          <p:spPr bwMode="gray">
            <a:xfrm>
              <a:off x="2990" y="1610"/>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25" name="Rectangle 82"/>
            <p:cNvSpPr>
              <a:spLocks noChangeAspect="1" noChangeArrowheads="1"/>
            </p:cNvSpPr>
            <p:nvPr/>
          </p:nvSpPr>
          <p:spPr bwMode="gray">
            <a:xfrm>
              <a:off x="2990" y="1653"/>
              <a:ext cx="243" cy="2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26" name="Rectangle 83"/>
            <p:cNvSpPr>
              <a:spLocks noChangeAspect="1" noChangeArrowheads="1"/>
            </p:cNvSpPr>
            <p:nvPr/>
          </p:nvSpPr>
          <p:spPr bwMode="gray">
            <a:xfrm>
              <a:off x="2990" y="1695"/>
              <a:ext cx="243" cy="29"/>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27" name="Rectangle 84"/>
            <p:cNvSpPr>
              <a:spLocks noChangeAspect="1" noChangeArrowheads="1"/>
            </p:cNvSpPr>
            <p:nvPr/>
          </p:nvSpPr>
          <p:spPr bwMode="gray">
            <a:xfrm>
              <a:off x="2990" y="1735"/>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43428" name="Rectangle 85"/>
            <p:cNvSpPr>
              <a:spLocks noChangeAspect="1" noChangeArrowheads="1"/>
            </p:cNvSpPr>
            <p:nvPr/>
          </p:nvSpPr>
          <p:spPr bwMode="gray">
            <a:xfrm>
              <a:off x="2990" y="1778"/>
              <a:ext cx="243" cy="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800">
                <a:solidFill>
                  <a:schemeClr val="tx2"/>
                </a:solidFill>
                <a:latin typeface="HGP創英角ｺﾞｼｯｸUB" panose="020B0900000000000000" pitchFamily="50" charset="-128"/>
                <a:ea typeface="HGP創英角ｺﾞｼｯｸUB" panose="020B0900000000000000" pitchFamily="50" charset="-128"/>
              </a:endParaRPr>
            </a:p>
          </p:txBody>
        </p:sp>
      </p:grpSp>
      <p:sp>
        <p:nvSpPr>
          <p:cNvPr id="143394" name="Line 11"/>
          <p:cNvSpPr>
            <a:spLocks noChangeShapeType="1"/>
          </p:cNvSpPr>
          <p:nvPr/>
        </p:nvSpPr>
        <p:spPr bwMode="auto">
          <a:xfrm>
            <a:off x="6842125" y="4075113"/>
            <a:ext cx="0" cy="438150"/>
          </a:xfrm>
          <a:prstGeom prst="line">
            <a:avLst/>
          </a:prstGeom>
          <a:noFill/>
          <a:ln w="38100">
            <a:solidFill>
              <a:schemeClr val="tx1"/>
            </a:solidFill>
            <a:round/>
            <a:headEnd type="arrow" w="lg" len="med"/>
            <a:tailEnd type="arrow" w="lg" len="med"/>
          </a:ln>
          <a:extLst>
            <a:ext uri="{909E8E84-426E-40DD-AFC4-6F175D3DCCD1}">
              <a14:hiddenFill xmlns:a14="http://schemas.microsoft.com/office/drawing/2010/main">
                <a:noFill/>
              </a14:hiddenFill>
            </a:ext>
          </a:extLst>
        </p:spPr>
        <p:txBody>
          <a:bodyPr wrap="none" anchor="ctr"/>
          <a:lstStyle/>
          <a:p>
            <a:endParaRPr lang="ja-JP" altLang="en-US"/>
          </a:p>
        </p:txBody>
      </p:sp>
      <p:sp>
        <p:nvSpPr>
          <p:cNvPr id="143395" name="二等辺三角形 395"/>
          <p:cNvSpPr>
            <a:spLocks noChangeArrowheads="1"/>
          </p:cNvSpPr>
          <p:nvPr/>
        </p:nvSpPr>
        <p:spPr bwMode="auto">
          <a:xfrm rot="-5400000">
            <a:off x="6919913" y="4233863"/>
            <a:ext cx="273050" cy="101600"/>
          </a:xfrm>
          <a:prstGeom prst="triangle">
            <a:avLst>
              <a:gd name="adj" fmla="val 50000"/>
            </a:avLst>
          </a:prstGeom>
          <a:solidFill>
            <a:srgbClr val="FFCC99"/>
          </a:solidFill>
          <a:ln w="9525" algn="ctr">
            <a:solidFill>
              <a:schemeClr val="tx1"/>
            </a:solidFill>
            <a:miter lim="800000"/>
            <a:headEnd/>
            <a:tailEnd/>
          </a:ln>
        </p:spPr>
        <p:txBody>
          <a:bodyPr vert="eaVert" lIns="18000" tIns="10800" rIns="18000" bIns="10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200">
              <a:solidFill>
                <a:schemeClr val="tx2"/>
              </a:solidFill>
              <a:latin typeface="MS UI Gothic" panose="020B0600070205080204" pitchFamily="50" charset="-128"/>
              <a:ea typeface="MS UI Gothic" panose="020B0600070205080204" pitchFamily="50" charset="-128"/>
            </a:endParaRPr>
          </a:p>
        </p:txBody>
      </p:sp>
      <p:pic>
        <p:nvPicPr>
          <p:cNvPr id="143396" name="Picture 2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4335463" y="3200400"/>
            <a:ext cx="573087"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43397"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7.4</a:t>
            </a:r>
            <a:r>
              <a:rPr lang="ja-JP" altLang="en-US" sz="2800" b="1">
                <a:solidFill>
                  <a:schemeClr val="tx2"/>
                </a:solidFill>
                <a:latin typeface="HGPｺﾞｼｯｸM" panose="020B0600000000000000" pitchFamily="50" charset="-128"/>
                <a:ea typeface="HGPｺﾞｼｯｸM" panose="020B0600000000000000" pitchFamily="50" charset="-128"/>
              </a:rPr>
              <a:t>稼働中のシステムの再評価時の適用</a:t>
            </a:r>
            <a:r>
              <a:rPr lang="en-US" altLang="ja-JP" sz="2800" b="1">
                <a:solidFill>
                  <a:schemeClr val="tx2"/>
                </a:solidFill>
                <a:latin typeface="HGPｺﾞｼｯｸM" panose="020B0600000000000000" pitchFamily="50" charset="-128"/>
                <a:ea typeface="HGPｺﾞｼｯｸM" panose="020B0600000000000000" pitchFamily="50" charset="-128"/>
              </a:rPr>
              <a:t>(3/3)</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2" name="正方形/長方形 1"/>
          <p:cNvSpPr/>
          <p:nvPr/>
        </p:nvSpPr>
        <p:spPr bwMode="auto">
          <a:xfrm>
            <a:off x="327025" y="1398588"/>
            <a:ext cx="2203450" cy="430212"/>
          </a:xfrm>
          <a:prstGeom prst="rect">
            <a:avLst/>
          </a:prstGeom>
          <a:solidFill>
            <a:schemeClr val="accent2">
              <a:lumMod val="75000"/>
            </a:schemeClr>
          </a:solidFill>
          <a:ln w="38100" cap="flat" cmpd="sng" algn="ctr">
            <a:solidFill>
              <a:schemeClr val="accent2">
                <a:lumMod val="75000"/>
              </a:schemeClr>
            </a:solidFill>
            <a:prstDash val="solid"/>
            <a:round/>
            <a:headEnd type="none" w="med" len="med"/>
            <a:tailEnd type="none" w="med" len="med"/>
          </a:ln>
          <a:effectLst/>
        </p:spPr>
        <p:txBody>
          <a:bodyPr wrap="none" anchor="ctr"/>
          <a:lstStyle/>
          <a:p>
            <a:pPr algn="ctr" eaLnBrk="1" hangingPunct="1">
              <a:defRPr/>
            </a:pPr>
            <a:r>
              <a:rPr lang="ja-JP" altLang="en-US" sz="2000" b="1" dirty="0">
                <a:solidFill>
                  <a:schemeClr val="bg1"/>
                </a:solidFill>
                <a:latin typeface="ＭＳ ゴシック" pitchFamily="49" charset="-128"/>
                <a:ea typeface="ＭＳ ゴシック" pitchFamily="49" charset="-128"/>
              </a:rPr>
              <a:t>実証評価の概要</a:t>
            </a:r>
          </a:p>
        </p:txBody>
      </p:sp>
      <p:sp>
        <p:nvSpPr>
          <p:cNvPr id="143400" name="正方形/長方形 120"/>
          <p:cNvSpPr>
            <a:spLocks noChangeArrowheads="1"/>
          </p:cNvSpPr>
          <p:nvPr/>
        </p:nvSpPr>
        <p:spPr bwMode="auto">
          <a:xfrm>
            <a:off x="4243388" y="3840163"/>
            <a:ext cx="703262" cy="234950"/>
          </a:xfrm>
          <a:prstGeom prst="rect">
            <a:avLst/>
          </a:prstGeom>
          <a:solidFill>
            <a:srgbClr val="FF66CC"/>
          </a:solidFill>
          <a:ln w="38100" algn="ctr">
            <a:solidFill>
              <a:srgbClr val="FF66CC"/>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200" b="1">
                <a:solidFill>
                  <a:schemeClr val="tx2"/>
                </a:solidFill>
                <a:ea typeface="ＭＳ ゴシック" panose="020B0609070205080204" pitchFamily="49" charset="-128"/>
              </a:rPr>
              <a:t>グレード表</a:t>
            </a:r>
          </a:p>
        </p:txBody>
      </p:sp>
      <p:sp>
        <p:nvSpPr>
          <p:cNvPr id="143401" name="正方形/長方形 121"/>
          <p:cNvSpPr>
            <a:spLocks noChangeArrowheads="1"/>
          </p:cNvSpPr>
          <p:nvPr/>
        </p:nvSpPr>
        <p:spPr bwMode="auto">
          <a:xfrm>
            <a:off x="4243388" y="4735513"/>
            <a:ext cx="703262" cy="236537"/>
          </a:xfrm>
          <a:prstGeom prst="rect">
            <a:avLst/>
          </a:prstGeom>
          <a:solidFill>
            <a:srgbClr val="FF66CC"/>
          </a:solidFill>
          <a:ln w="38100" algn="ctr">
            <a:solidFill>
              <a:srgbClr val="FF66CC"/>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200" b="1">
                <a:solidFill>
                  <a:schemeClr val="tx2"/>
                </a:solidFill>
                <a:ea typeface="ＭＳ ゴシック" panose="020B0609070205080204" pitchFamily="49" charset="-128"/>
              </a:rPr>
              <a:t>グレード表</a:t>
            </a:r>
          </a:p>
        </p:txBody>
      </p:sp>
      <p:sp>
        <p:nvSpPr>
          <p:cNvPr id="143402" name="正方形/長方形 122"/>
          <p:cNvSpPr>
            <a:spLocks noChangeArrowheads="1"/>
          </p:cNvSpPr>
          <p:nvPr/>
        </p:nvSpPr>
        <p:spPr bwMode="auto">
          <a:xfrm>
            <a:off x="5072063" y="4745038"/>
            <a:ext cx="703262" cy="234950"/>
          </a:xfrm>
          <a:prstGeom prst="rect">
            <a:avLst/>
          </a:prstGeom>
          <a:solidFill>
            <a:srgbClr val="92D050"/>
          </a:solidFill>
          <a:ln w="38100" algn="ctr">
            <a:solidFill>
              <a:srgbClr val="92D050"/>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200" b="1">
                <a:solidFill>
                  <a:schemeClr val="tx2"/>
                </a:solidFill>
                <a:ea typeface="ＭＳ ゴシック" panose="020B0609070205080204" pitchFamily="49" charset="-128"/>
              </a:rPr>
              <a:t>項目一覧</a:t>
            </a:r>
          </a:p>
        </p:txBody>
      </p:sp>
      <p:sp>
        <p:nvSpPr>
          <p:cNvPr id="143403" name="正方形/長方形 123"/>
          <p:cNvSpPr>
            <a:spLocks noChangeArrowheads="1"/>
          </p:cNvSpPr>
          <p:nvPr/>
        </p:nvSpPr>
        <p:spPr bwMode="auto">
          <a:xfrm>
            <a:off x="5072063" y="3836988"/>
            <a:ext cx="703262" cy="234950"/>
          </a:xfrm>
          <a:prstGeom prst="rect">
            <a:avLst/>
          </a:prstGeom>
          <a:solidFill>
            <a:srgbClr val="92D050"/>
          </a:solidFill>
          <a:ln w="38100" algn="ctr">
            <a:solidFill>
              <a:srgbClr val="92D050"/>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200" b="1">
                <a:solidFill>
                  <a:schemeClr val="tx2"/>
                </a:solidFill>
                <a:ea typeface="ＭＳ ゴシック" panose="020B0609070205080204" pitchFamily="49" charset="-128"/>
              </a:rPr>
              <a:t>項目一覧</a:t>
            </a:r>
          </a:p>
        </p:txBody>
      </p:sp>
      <p:sp>
        <p:nvSpPr>
          <p:cNvPr id="143404" name="正方形/長方形 124"/>
          <p:cNvSpPr>
            <a:spLocks noChangeArrowheads="1"/>
          </p:cNvSpPr>
          <p:nvPr/>
        </p:nvSpPr>
        <p:spPr bwMode="auto">
          <a:xfrm>
            <a:off x="6381750" y="3227388"/>
            <a:ext cx="2111375" cy="238125"/>
          </a:xfrm>
          <a:prstGeom prst="rect">
            <a:avLst/>
          </a:prstGeom>
          <a:solidFill>
            <a:srgbClr val="FF66CC"/>
          </a:solidFill>
          <a:ln w="38100" algn="ctr">
            <a:solidFill>
              <a:srgbClr val="FF66CC"/>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400" b="1">
                <a:solidFill>
                  <a:schemeClr val="tx2"/>
                </a:solidFill>
                <a:ea typeface="ＭＳ ゴシック" panose="020B0609070205080204" pitchFamily="49" charset="-128"/>
              </a:rPr>
              <a:t>グレード表（評価作業</a:t>
            </a:r>
            <a:r>
              <a:rPr lang="en-US" altLang="ja-JP" sz="1400" b="1">
                <a:solidFill>
                  <a:schemeClr val="tx2"/>
                </a:solidFill>
                <a:ea typeface="ＭＳ ゴシック" panose="020B0609070205080204" pitchFamily="49" charset="-128"/>
              </a:rPr>
              <a:t>A</a:t>
            </a:r>
            <a:r>
              <a:rPr lang="ja-JP" altLang="en-US" sz="1400" b="1">
                <a:solidFill>
                  <a:schemeClr val="tx2"/>
                </a:solidFill>
                <a:ea typeface="ＭＳ ゴシック" panose="020B0609070205080204" pitchFamily="49" charset="-128"/>
              </a:rPr>
              <a:t>）</a:t>
            </a:r>
          </a:p>
        </p:txBody>
      </p:sp>
      <p:sp>
        <p:nvSpPr>
          <p:cNvPr id="143405" name="正方形/長方形 125"/>
          <p:cNvSpPr>
            <a:spLocks noChangeArrowheads="1"/>
          </p:cNvSpPr>
          <p:nvPr/>
        </p:nvSpPr>
        <p:spPr bwMode="auto">
          <a:xfrm>
            <a:off x="6381750" y="5135563"/>
            <a:ext cx="2111375" cy="238125"/>
          </a:xfrm>
          <a:prstGeom prst="rect">
            <a:avLst/>
          </a:prstGeom>
          <a:solidFill>
            <a:srgbClr val="FF66CC"/>
          </a:solidFill>
          <a:ln w="38100" algn="ctr">
            <a:solidFill>
              <a:srgbClr val="FF66CC"/>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400" b="1">
                <a:solidFill>
                  <a:schemeClr val="tx2"/>
                </a:solidFill>
                <a:ea typeface="ＭＳ ゴシック" panose="020B0609070205080204" pitchFamily="49" charset="-128"/>
              </a:rPr>
              <a:t>グレード表（評価作業</a:t>
            </a:r>
            <a:r>
              <a:rPr lang="en-US" altLang="ja-JP" sz="1400" b="1">
                <a:solidFill>
                  <a:schemeClr val="tx2"/>
                </a:solidFill>
                <a:ea typeface="ＭＳ ゴシック" panose="020B0609070205080204" pitchFamily="49" charset="-128"/>
              </a:rPr>
              <a:t>B</a:t>
            </a:r>
            <a:r>
              <a:rPr lang="ja-JP" altLang="en-US" sz="1400" b="1">
                <a:solidFill>
                  <a:schemeClr val="tx2"/>
                </a:solidFill>
                <a:ea typeface="ＭＳ ゴシック" panose="020B0609070205080204" pitchFamily="49" charset="-128"/>
              </a:rPr>
              <a:t>）</a:t>
            </a:r>
          </a:p>
        </p:txBody>
      </p:sp>
      <p:sp>
        <p:nvSpPr>
          <p:cNvPr id="119"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Text Box 3"/>
          <p:cNvSpPr txBox="1">
            <a:spLocks noChangeArrowheads="1"/>
          </p:cNvSpPr>
          <p:nvPr/>
        </p:nvSpPr>
        <p:spPr bwMode="auto">
          <a:xfrm>
            <a:off x="4421188" y="2233613"/>
            <a:ext cx="2219325" cy="584200"/>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lnSpc>
                <a:spcPct val="80000"/>
              </a:lnSpc>
              <a:spcBef>
                <a:spcPct val="50000"/>
              </a:spcBef>
              <a:buClrTx/>
              <a:buFontTx/>
              <a:buNone/>
            </a:pPr>
            <a:r>
              <a:rPr lang="ja-JP" altLang="en-US" sz="2000" b="1">
                <a:solidFill>
                  <a:schemeClr val="tx2"/>
                </a:solidFill>
                <a:latin typeface="HGPｺﾞｼｯｸM" panose="020B0600000000000000" pitchFamily="50" charset="-128"/>
                <a:ea typeface="HGPｺﾞｼｯｸM" panose="020B0600000000000000" pitchFamily="50" charset="-128"/>
              </a:rPr>
              <a:t>業務アプリ</a:t>
            </a:r>
            <a:br>
              <a:rPr lang="ja-JP" altLang="en-US" sz="2000" b="1">
                <a:solidFill>
                  <a:schemeClr val="tx2"/>
                </a:solidFill>
                <a:latin typeface="HGPｺﾞｼｯｸM" panose="020B0600000000000000" pitchFamily="50" charset="-128"/>
                <a:ea typeface="HGPｺﾞｼｯｸM" panose="020B0600000000000000" pitchFamily="50" charset="-128"/>
              </a:rPr>
            </a:br>
            <a:r>
              <a:rPr lang="ja-JP" altLang="en-US" sz="2000" b="1">
                <a:solidFill>
                  <a:schemeClr val="tx2"/>
                </a:solidFill>
                <a:latin typeface="HGPｺﾞｼｯｸM" panose="020B0600000000000000" pitchFamily="50" charset="-128"/>
                <a:ea typeface="HGPｺﾞｼｯｸM" panose="020B0600000000000000" pitchFamily="50" charset="-128"/>
              </a:rPr>
              <a:t>ケーション</a:t>
            </a:r>
          </a:p>
        </p:txBody>
      </p:sp>
      <p:sp>
        <p:nvSpPr>
          <p:cNvPr id="145411" name="Text Box 4"/>
          <p:cNvSpPr txBox="1">
            <a:spLocks noChangeArrowheads="1"/>
          </p:cNvSpPr>
          <p:nvPr/>
        </p:nvSpPr>
        <p:spPr bwMode="auto">
          <a:xfrm>
            <a:off x="4435475" y="3625850"/>
            <a:ext cx="2190750" cy="338138"/>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lnSpc>
                <a:spcPct val="80000"/>
              </a:lnSpc>
              <a:spcBef>
                <a:spcPct val="50000"/>
              </a:spcBef>
              <a:buClrTx/>
              <a:buFontTx/>
              <a:buNone/>
            </a:pPr>
            <a:r>
              <a:rPr lang="ja-JP" altLang="en-US" sz="2000" b="1">
                <a:solidFill>
                  <a:schemeClr val="tx2"/>
                </a:solidFill>
                <a:latin typeface="HGPｺﾞｼｯｸM" panose="020B0600000000000000" pitchFamily="50" charset="-128"/>
                <a:ea typeface="HGPｺﾞｼｯｸM" panose="020B0600000000000000" pitchFamily="50" charset="-128"/>
              </a:rPr>
              <a:t>実行基盤</a:t>
            </a:r>
          </a:p>
        </p:txBody>
      </p:sp>
      <p:sp>
        <p:nvSpPr>
          <p:cNvPr id="145412" name="Text Box 5"/>
          <p:cNvSpPr txBox="1">
            <a:spLocks noChangeArrowheads="1"/>
          </p:cNvSpPr>
          <p:nvPr/>
        </p:nvSpPr>
        <p:spPr bwMode="auto">
          <a:xfrm>
            <a:off x="4429125" y="4583113"/>
            <a:ext cx="2203450" cy="584200"/>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lnSpc>
                <a:spcPct val="80000"/>
              </a:lnSpc>
              <a:spcBef>
                <a:spcPct val="50000"/>
              </a:spcBef>
              <a:buClrTx/>
              <a:buFontTx/>
              <a:buNone/>
            </a:pPr>
            <a:r>
              <a:rPr lang="ja-JP" altLang="en-US" sz="2000" b="1">
                <a:solidFill>
                  <a:schemeClr val="tx2"/>
                </a:solidFill>
                <a:latin typeface="HGPｺﾞｼｯｸM" panose="020B0600000000000000" pitchFamily="50" charset="-128"/>
                <a:ea typeface="HGPｺﾞｼｯｸM" panose="020B0600000000000000" pitchFamily="50" charset="-128"/>
              </a:rPr>
              <a:t>ハード、</a:t>
            </a:r>
            <a:r>
              <a:rPr lang="en-US" altLang="ja-JP" sz="2000" b="1">
                <a:solidFill>
                  <a:schemeClr val="tx2"/>
                </a:solidFill>
                <a:latin typeface="HGPｺﾞｼｯｸM" panose="020B0600000000000000" pitchFamily="50" charset="-128"/>
                <a:ea typeface="HGPｺﾞｼｯｸM" panose="020B0600000000000000" pitchFamily="50" charset="-128"/>
              </a:rPr>
              <a:t>OS</a:t>
            </a:r>
            <a:r>
              <a:rPr lang="ja-JP" altLang="en-US" sz="2000" b="1">
                <a:solidFill>
                  <a:schemeClr val="tx2"/>
                </a:solidFill>
                <a:latin typeface="HGPｺﾞｼｯｸM" panose="020B0600000000000000" pitchFamily="50" charset="-128"/>
                <a:ea typeface="HGPｺﾞｼｯｸM" panose="020B0600000000000000" pitchFamily="50" charset="-128"/>
              </a:rPr>
              <a:t>、</a:t>
            </a:r>
            <a:br>
              <a:rPr lang="ja-JP" altLang="en-US" sz="2000" b="1">
                <a:solidFill>
                  <a:schemeClr val="tx2"/>
                </a:solidFill>
                <a:latin typeface="HGPｺﾞｼｯｸM" panose="020B0600000000000000" pitchFamily="50" charset="-128"/>
                <a:ea typeface="HGPｺﾞｼｯｸM" panose="020B0600000000000000" pitchFamily="50" charset="-128"/>
              </a:rPr>
            </a:br>
            <a:r>
              <a:rPr lang="ja-JP" altLang="en-US" sz="2000" b="1">
                <a:solidFill>
                  <a:schemeClr val="tx2"/>
                </a:solidFill>
                <a:latin typeface="HGPｺﾞｼｯｸM" panose="020B0600000000000000" pitchFamily="50" charset="-128"/>
                <a:ea typeface="HGPｺﾞｼｯｸM" panose="020B0600000000000000" pitchFamily="50" charset="-128"/>
              </a:rPr>
              <a:t>ミドルウェア</a:t>
            </a:r>
          </a:p>
        </p:txBody>
      </p:sp>
      <p:sp>
        <p:nvSpPr>
          <p:cNvPr id="118790" name="AutoShape 6"/>
          <p:cNvSpPr>
            <a:spLocks noChangeArrowheads="1"/>
          </p:cNvSpPr>
          <p:nvPr/>
        </p:nvSpPr>
        <p:spPr bwMode="auto">
          <a:xfrm>
            <a:off x="1136650" y="6176963"/>
            <a:ext cx="422275" cy="312737"/>
          </a:xfrm>
          <a:prstGeom prst="roundRect">
            <a:avLst>
              <a:gd name="adj" fmla="val 16667"/>
            </a:avLst>
          </a:prstGeom>
          <a:solidFill>
            <a:srgbClr val="FFFF99"/>
          </a:solidFill>
          <a:ln w="38100" algn="ctr">
            <a:solidFill>
              <a:srgbClr val="FF0000"/>
            </a:solidFill>
            <a:prstDash val="solid"/>
            <a:round/>
            <a:headEnd/>
            <a:tailEnd/>
          </a:ln>
          <a:effectLst>
            <a:prstShdw prst="shdw17" dist="17961" dir="2700000">
              <a:schemeClr val="tx1">
                <a:gamma/>
                <a:shade val="60000"/>
                <a:invGamma/>
              </a:schemeClr>
            </a:prstShdw>
          </a:effectLst>
        </p:spPr>
        <p:txBody>
          <a:bodyPr wrap="none" anchor="ctr"/>
          <a:lstStyle/>
          <a:p>
            <a:pPr algn="ctr" eaLnBrk="1" hangingPunct="1">
              <a:defRPr/>
            </a:pPr>
            <a:endParaRPr lang="ja-JP" altLang="en-US" sz="3200" dirty="0">
              <a:latin typeface="ＭＳ ゴシック" pitchFamily="49" charset="-128"/>
              <a:ea typeface="ＭＳ ゴシック" pitchFamily="49" charset="-128"/>
            </a:endParaRPr>
          </a:p>
        </p:txBody>
      </p:sp>
      <p:sp>
        <p:nvSpPr>
          <p:cNvPr id="145414" name="Text Box 7"/>
          <p:cNvSpPr txBox="1">
            <a:spLocks noChangeArrowheads="1"/>
          </p:cNvSpPr>
          <p:nvPr/>
        </p:nvSpPr>
        <p:spPr bwMode="auto">
          <a:xfrm>
            <a:off x="1544638" y="6164263"/>
            <a:ext cx="6662737" cy="336550"/>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lnSpc>
                <a:spcPct val="80000"/>
              </a:lnSpc>
              <a:spcBef>
                <a:spcPct val="5000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：利用者が決めることができる（自分で作る）</a:t>
            </a:r>
          </a:p>
        </p:txBody>
      </p:sp>
      <p:sp>
        <p:nvSpPr>
          <p:cNvPr id="145415" name="Text Box 8"/>
          <p:cNvSpPr txBox="1">
            <a:spLocks noChangeArrowheads="1"/>
          </p:cNvSpPr>
          <p:nvPr/>
        </p:nvSpPr>
        <p:spPr bwMode="auto">
          <a:xfrm>
            <a:off x="1535113" y="5707063"/>
            <a:ext cx="4652962" cy="336550"/>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lnSpc>
                <a:spcPct val="80000"/>
              </a:lnSpc>
              <a:spcBef>
                <a:spcPct val="5000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：利用者が決めることができない</a:t>
            </a:r>
          </a:p>
        </p:txBody>
      </p:sp>
      <p:sp>
        <p:nvSpPr>
          <p:cNvPr id="118793" name="AutoShape 9"/>
          <p:cNvSpPr>
            <a:spLocks noChangeArrowheads="1"/>
          </p:cNvSpPr>
          <p:nvPr/>
        </p:nvSpPr>
        <p:spPr bwMode="auto">
          <a:xfrm>
            <a:off x="3236913" y="2130425"/>
            <a:ext cx="912812" cy="1077913"/>
          </a:xfrm>
          <a:prstGeom prst="roundRect">
            <a:avLst>
              <a:gd name="adj" fmla="val 16667"/>
            </a:avLst>
          </a:prstGeom>
          <a:solidFill>
            <a:srgbClr val="CCECFF"/>
          </a:solidFill>
          <a:ln w="25400" cmpd="dbl" algn="ctr">
            <a:solidFill>
              <a:schemeClr val="tx1"/>
            </a:solidFill>
            <a:round/>
            <a:headEnd/>
            <a:tailEnd/>
          </a:ln>
          <a:effectLst>
            <a:prstShdw prst="shdw17" dist="17961" dir="2700000">
              <a:schemeClr val="tx1">
                <a:gamma/>
                <a:shade val="60000"/>
                <a:invGamma/>
              </a:schemeClr>
            </a:prstShdw>
          </a:effectLst>
        </p:spPr>
        <p:txBody>
          <a:bodyPr wrap="none" anchor="ctr"/>
          <a:lstStyle/>
          <a:p>
            <a:pPr algn="ctr" eaLnBrk="1" hangingPunct="1">
              <a:defRPr/>
            </a:pPr>
            <a:endParaRPr lang="ja-JP" altLang="en-US" sz="3200" dirty="0">
              <a:latin typeface="ＭＳ ゴシック" pitchFamily="49" charset="-128"/>
              <a:ea typeface="ＭＳ ゴシック" pitchFamily="49" charset="-128"/>
            </a:endParaRPr>
          </a:p>
        </p:txBody>
      </p:sp>
      <p:sp>
        <p:nvSpPr>
          <p:cNvPr id="118794" name="AutoShape 10"/>
          <p:cNvSpPr>
            <a:spLocks noChangeArrowheads="1"/>
          </p:cNvSpPr>
          <p:nvPr/>
        </p:nvSpPr>
        <p:spPr bwMode="auto">
          <a:xfrm>
            <a:off x="2335213" y="3297238"/>
            <a:ext cx="1814512" cy="1079500"/>
          </a:xfrm>
          <a:prstGeom prst="roundRect">
            <a:avLst>
              <a:gd name="adj" fmla="val 16667"/>
            </a:avLst>
          </a:prstGeom>
          <a:solidFill>
            <a:srgbClr val="CCECFF"/>
          </a:solidFill>
          <a:ln w="25400" cmpd="dbl" algn="ctr">
            <a:solidFill>
              <a:schemeClr val="tx1"/>
            </a:solidFill>
            <a:round/>
            <a:headEnd/>
            <a:tailEnd/>
          </a:ln>
          <a:effectLst>
            <a:prstShdw prst="shdw17" dist="17961" dir="2700000">
              <a:schemeClr val="tx1">
                <a:gamma/>
                <a:shade val="60000"/>
                <a:invGamma/>
              </a:schemeClr>
            </a:prstShdw>
          </a:effectLst>
        </p:spPr>
        <p:txBody>
          <a:bodyPr wrap="none" anchor="ctr"/>
          <a:lstStyle/>
          <a:p>
            <a:pPr algn="ctr" eaLnBrk="1" hangingPunct="1">
              <a:defRPr/>
            </a:pPr>
            <a:endParaRPr lang="ja-JP" altLang="en-US" sz="3200" dirty="0">
              <a:latin typeface="ＭＳ ゴシック" pitchFamily="49" charset="-128"/>
              <a:ea typeface="ＭＳ ゴシック" pitchFamily="49" charset="-128"/>
            </a:endParaRPr>
          </a:p>
        </p:txBody>
      </p:sp>
      <p:sp>
        <p:nvSpPr>
          <p:cNvPr id="118795" name="AutoShape 11"/>
          <p:cNvSpPr>
            <a:spLocks noChangeArrowheads="1"/>
          </p:cNvSpPr>
          <p:nvPr/>
        </p:nvSpPr>
        <p:spPr bwMode="auto">
          <a:xfrm>
            <a:off x="1376363" y="4443413"/>
            <a:ext cx="2773362" cy="990600"/>
          </a:xfrm>
          <a:prstGeom prst="roundRect">
            <a:avLst>
              <a:gd name="adj" fmla="val 16667"/>
            </a:avLst>
          </a:prstGeom>
          <a:solidFill>
            <a:srgbClr val="CCECFF"/>
          </a:solidFill>
          <a:ln w="25400" cmpd="dbl" algn="ctr">
            <a:solidFill>
              <a:schemeClr val="tx1"/>
            </a:solidFill>
            <a:round/>
            <a:headEnd/>
            <a:tailEnd/>
          </a:ln>
          <a:effectLst>
            <a:prstShdw prst="shdw17" dist="17961" dir="2700000">
              <a:schemeClr val="tx1">
                <a:gamma/>
                <a:shade val="60000"/>
                <a:invGamma/>
              </a:schemeClr>
            </a:prstShdw>
          </a:effectLst>
        </p:spPr>
        <p:txBody>
          <a:bodyPr wrap="none" anchor="ctr"/>
          <a:lstStyle/>
          <a:p>
            <a:pPr algn="ctr" eaLnBrk="1" hangingPunct="1">
              <a:defRPr/>
            </a:pPr>
            <a:endParaRPr lang="ja-JP" altLang="en-US" sz="3200" dirty="0">
              <a:latin typeface="ＭＳ ゴシック" pitchFamily="49" charset="-128"/>
              <a:ea typeface="ＭＳ ゴシック" pitchFamily="49" charset="-128"/>
            </a:endParaRPr>
          </a:p>
        </p:txBody>
      </p:sp>
      <p:sp>
        <p:nvSpPr>
          <p:cNvPr id="118796" name="AutoShape 12"/>
          <p:cNvSpPr>
            <a:spLocks noChangeArrowheads="1"/>
          </p:cNvSpPr>
          <p:nvPr/>
        </p:nvSpPr>
        <p:spPr bwMode="auto">
          <a:xfrm>
            <a:off x="1390650" y="3282950"/>
            <a:ext cx="895350" cy="1093788"/>
          </a:xfrm>
          <a:prstGeom prst="roundRect">
            <a:avLst>
              <a:gd name="adj" fmla="val 16667"/>
            </a:avLst>
          </a:prstGeom>
          <a:solidFill>
            <a:srgbClr val="FFFF99"/>
          </a:solidFill>
          <a:ln w="76200" cmpd="sng" algn="ctr">
            <a:solidFill>
              <a:srgbClr val="FF0000"/>
            </a:solidFill>
            <a:prstDash val="solid"/>
            <a:round/>
            <a:headEnd/>
            <a:tailEnd/>
          </a:ln>
          <a:effectLst>
            <a:prstShdw prst="shdw17" dist="17961" dir="2700000">
              <a:schemeClr val="tx1">
                <a:gamma/>
                <a:shade val="60000"/>
                <a:invGamma/>
              </a:schemeClr>
            </a:prstShdw>
          </a:effectLst>
        </p:spPr>
        <p:txBody>
          <a:bodyPr wrap="none" anchor="ctr"/>
          <a:lstStyle/>
          <a:p>
            <a:pPr algn="ctr" eaLnBrk="1" hangingPunct="1">
              <a:defRPr/>
            </a:pPr>
            <a:endParaRPr lang="ja-JP" altLang="en-US" sz="3200" dirty="0">
              <a:latin typeface="ＭＳ ゴシック" pitchFamily="49" charset="-128"/>
              <a:ea typeface="ＭＳ ゴシック" pitchFamily="49" charset="-128"/>
            </a:endParaRPr>
          </a:p>
        </p:txBody>
      </p:sp>
      <p:sp>
        <p:nvSpPr>
          <p:cNvPr id="118797" name="AutoShape 13"/>
          <p:cNvSpPr>
            <a:spLocks noChangeArrowheads="1"/>
          </p:cNvSpPr>
          <p:nvPr/>
        </p:nvSpPr>
        <p:spPr bwMode="auto">
          <a:xfrm>
            <a:off x="1390650" y="2157413"/>
            <a:ext cx="1793875" cy="1049337"/>
          </a:xfrm>
          <a:prstGeom prst="roundRect">
            <a:avLst>
              <a:gd name="adj" fmla="val 16667"/>
            </a:avLst>
          </a:prstGeom>
          <a:solidFill>
            <a:srgbClr val="FFFF99"/>
          </a:solidFill>
          <a:ln w="76200" cmpd="sng" algn="ctr">
            <a:solidFill>
              <a:srgbClr val="FF0000"/>
            </a:solidFill>
            <a:prstDash val="solid"/>
            <a:round/>
            <a:headEnd/>
            <a:tailEnd/>
          </a:ln>
          <a:effectLst>
            <a:prstShdw prst="shdw17" dist="17961" dir="2700000">
              <a:schemeClr val="tx1">
                <a:gamma/>
                <a:shade val="60000"/>
                <a:invGamma/>
              </a:schemeClr>
            </a:prstShdw>
          </a:effectLst>
        </p:spPr>
        <p:txBody>
          <a:bodyPr wrap="none" anchor="ctr"/>
          <a:lstStyle/>
          <a:p>
            <a:pPr algn="ctr" eaLnBrk="1" hangingPunct="1">
              <a:defRPr/>
            </a:pPr>
            <a:endParaRPr lang="ja-JP" altLang="en-US" sz="3200" dirty="0">
              <a:latin typeface="ＭＳ ゴシック" pitchFamily="49" charset="-128"/>
              <a:ea typeface="ＭＳ ゴシック" pitchFamily="49" charset="-128"/>
            </a:endParaRPr>
          </a:p>
        </p:txBody>
      </p:sp>
      <p:sp>
        <p:nvSpPr>
          <p:cNvPr id="118798" name="AutoShape 14"/>
          <p:cNvSpPr>
            <a:spLocks noChangeArrowheads="1"/>
          </p:cNvSpPr>
          <p:nvPr/>
        </p:nvSpPr>
        <p:spPr bwMode="auto">
          <a:xfrm>
            <a:off x="236538" y="2165350"/>
            <a:ext cx="1103312" cy="3268663"/>
          </a:xfrm>
          <a:prstGeom prst="roundRect">
            <a:avLst>
              <a:gd name="adj" fmla="val 16667"/>
            </a:avLst>
          </a:prstGeom>
          <a:solidFill>
            <a:srgbClr val="FFFF99"/>
          </a:solidFill>
          <a:ln w="76200" cmpd="sng" algn="ctr">
            <a:solidFill>
              <a:srgbClr val="FF0000"/>
            </a:solidFill>
            <a:prstDash val="solid"/>
            <a:round/>
            <a:headEnd/>
            <a:tailEnd/>
          </a:ln>
          <a:effectLst>
            <a:prstShdw prst="shdw17" dist="17961" dir="2700000">
              <a:schemeClr val="tx1">
                <a:gamma/>
                <a:shade val="60000"/>
                <a:invGamma/>
              </a:schemeClr>
            </a:prstShdw>
          </a:effectLst>
        </p:spPr>
        <p:txBody>
          <a:bodyPr wrap="none" anchor="ctr"/>
          <a:lstStyle/>
          <a:p>
            <a:pPr algn="ctr" eaLnBrk="1" hangingPunct="1">
              <a:defRPr/>
            </a:pPr>
            <a:endParaRPr lang="ja-JP" altLang="en-US" sz="3200" dirty="0">
              <a:latin typeface="ＭＳ ゴシック" pitchFamily="49" charset="-128"/>
              <a:ea typeface="ＭＳ ゴシック" pitchFamily="49" charset="-128"/>
            </a:endParaRPr>
          </a:p>
        </p:txBody>
      </p:sp>
      <p:sp>
        <p:nvSpPr>
          <p:cNvPr id="145422" name="Text Box 15"/>
          <p:cNvSpPr txBox="1">
            <a:spLocks noChangeArrowheads="1"/>
          </p:cNvSpPr>
          <p:nvPr/>
        </p:nvSpPr>
        <p:spPr bwMode="auto">
          <a:xfrm>
            <a:off x="0" y="1604963"/>
            <a:ext cx="1533525" cy="338137"/>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80000"/>
              </a:lnSpc>
              <a:spcBef>
                <a:spcPct val="50000"/>
              </a:spcBef>
              <a:buClrTx/>
              <a:buFontTx/>
              <a:buNone/>
            </a:pPr>
            <a:r>
              <a:rPr lang="ja-JP" altLang="en-US" sz="2000" b="1">
                <a:solidFill>
                  <a:schemeClr val="tx2"/>
                </a:solidFill>
                <a:latin typeface="HGPｺﾞｼｯｸM" panose="020B0600000000000000" pitchFamily="50" charset="-128"/>
                <a:ea typeface="HGPｺﾞｼｯｸM" panose="020B0600000000000000" pitchFamily="50" charset="-128"/>
              </a:rPr>
              <a:t>オンプレミス</a:t>
            </a:r>
          </a:p>
        </p:txBody>
      </p:sp>
      <p:sp>
        <p:nvSpPr>
          <p:cNvPr id="145423" name="Text Box 16"/>
          <p:cNvSpPr txBox="1">
            <a:spLocks noChangeArrowheads="1"/>
          </p:cNvSpPr>
          <p:nvPr/>
        </p:nvSpPr>
        <p:spPr bwMode="auto">
          <a:xfrm>
            <a:off x="1306513" y="1589088"/>
            <a:ext cx="1195387" cy="406400"/>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85000"/>
              </a:lnSpc>
              <a:spcBef>
                <a:spcPct val="50000"/>
              </a:spcBef>
              <a:buClrTx/>
              <a:buFontTx/>
              <a:buNone/>
            </a:pPr>
            <a:r>
              <a:rPr lang="en-US" altLang="ja-JP" b="1">
                <a:solidFill>
                  <a:schemeClr val="tx2"/>
                </a:solidFill>
                <a:latin typeface="HGPｺﾞｼｯｸM" panose="020B0600000000000000" pitchFamily="50" charset="-128"/>
                <a:ea typeface="HGPｺﾞｼｯｸM" panose="020B0600000000000000" pitchFamily="50" charset="-128"/>
              </a:rPr>
              <a:t>IaaS</a:t>
            </a:r>
          </a:p>
        </p:txBody>
      </p:sp>
      <p:sp>
        <p:nvSpPr>
          <p:cNvPr id="145424" name="Text Box 17"/>
          <p:cNvSpPr txBox="1">
            <a:spLocks noChangeArrowheads="1"/>
          </p:cNvSpPr>
          <p:nvPr/>
        </p:nvSpPr>
        <p:spPr bwMode="auto">
          <a:xfrm>
            <a:off x="2182813" y="1589088"/>
            <a:ext cx="1195387" cy="406400"/>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85000"/>
              </a:lnSpc>
              <a:spcBef>
                <a:spcPct val="50000"/>
              </a:spcBef>
              <a:buClrTx/>
              <a:buFontTx/>
              <a:buNone/>
            </a:pPr>
            <a:r>
              <a:rPr lang="en-US" altLang="ja-JP" b="1">
                <a:solidFill>
                  <a:schemeClr val="tx2"/>
                </a:solidFill>
                <a:latin typeface="HGPｺﾞｼｯｸM" panose="020B0600000000000000" pitchFamily="50" charset="-128"/>
                <a:ea typeface="HGPｺﾞｼｯｸM" panose="020B0600000000000000" pitchFamily="50" charset="-128"/>
              </a:rPr>
              <a:t>PaaS</a:t>
            </a:r>
          </a:p>
        </p:txBody>
      </p:sp>
      <p:sp>
        <p:nvSpPr>
          <p:cNvPr id="145425" name="Text Box 18"/>
          <p:cNvSpPr txBox="1">
            <a:spLocks noChangeArrowheads="1"/>
          </p:cNvSpPr>
          <p:nvPr/>
        </p:nvSpPr>
        <p:spPr bwMode="auto">
          <a:xfrm>
            <a:off x="3060700" y="1589088"/>
            <a:ext cx="1195388" cy="406400"/>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85000"/>
              </a:lnSpc>
              <a:spcBef>
                <a:spcPct val="50000"/>
              </a:spcBef>
              <a:buClrTx/>
              <a:buFontTx/>
              <a:buNone/>
            </a:pPr>
            <a:r>
              <a:rPr lang="en-US" altLang="ja-JP" b="1">
                <a:solidFill>
                  <a:schemeClr val="tx2"/>
                </a:solidFill>
                <a:latin typeface="HGPｺﾞｼｯｸM" panose="020B0600000000000000" pitchFamily="50" charset="-128"/>
                <a:ea typeface="HGPｺﾞｼｯｸM" panose="020B0600000000000000" pitchFamily="50" charset="-128"/>
              </a:rPr>
              <a:t>SaaS</a:t>
            </a:r>
          </a:p>
        </p:txBody>
      </p:sp>
      <p:sp>
        <p:nvSpPr>
          <p:cNvPr id="118803" name="AutoShape 19"/>
          <p:cNvSpPr>
            <a:spLocks noChangeArrowheads="1"/>
          </p:cNvSpPr>
          <p:nvPr/>
        </p:nvSpPr>
        <p:spPr bwMode="auto">
          <a:xfrm>
            <a:off x="1122363" y="5703888"/>
            <a:ext cx="434975" cy="341312"/>
          </a:xfrm>
          <a:prstGeom prst="roundRect">
            <a:avLst>
              <a:gd name="adj" fmla="val 16667"/>
            </a:avLst>
          </a:prstGeom>
          <a:solidFill>
            <a:schemeClr val="accent1"/>
          </a:solidFill>
          <a:ln w="25400" algn="ctr">
            <a:solidFill>
              <a:schemeClr val="tx1"/>
            </a:solidFill>
            <a:round/>
            <a:headEnd/>
            <a:tailEnd/>
          </a:ln>
          <a:effectLst>
            <a:prstShdw prst="shdw17" dist="17961" dir="2700000">
              <a:schemeClr val="tx1">
                <a:gamma/>
                <a:shade val="60000"/>
                <a:invGamma/>
              </a:schemeClr>
            </a:prstShdw>
          </a:effectLst>
        </p:spPr>
        <p:txBody>
          <a:bodyPr wrap="none" anchor="ctr"/>
          <a:lstStyle/>
          <a:p>
            <a:pPr algn="ctr" eaLnBrk="1" hangingPunct="1">
              <a:defRPr/>
            </a:pPr>
            <a:endParaRPr lang="ja-JP" altLang="en-US" sz="3200" dirty="0">
              <a:latin typeface="ＭＳ ゴシック" pitchFamily="49" charset="-128"/>
              <a:ea typeface="ＭＳ ゴシック" pitchFamily="49" charset="-128"/>
            </a:endParaRPr>
          </a:p>
        </p:txBody>
      </p:sp>
      <p:sp>
        <p:nvSpPr>
          <p:cNvPr id="145427" name="Rectangle 20"/>
          <p:cNvSpPr>
            <a:spLocks noChangeArrowheads="1"/>
          </p:cNvSpPr>
          <p:nvPr/>
        </p:nvSpPr>
        <p:spPr bwMode="auto">
          <a:xfrm>
            <a:off x="120650" y="3011488"/>
            <a:ext cx="4135438" cy="2551112"/>
          </a:xfrm>
          <a:prstGeom prst="rect">
            <a:avLst/>
          </a:prstGeom>
          <a:noFill/>
          <a:ln w="25400" algn="ctr">
            <a:solidFill>
              <a:srgbClr val="862525"/>
            </a:solidFill>
            <a:prstDash val="lgDashDot"/>
            <a:miter lim="800000"/>
            <a:headEnd/>
            <a:tailEnd/>
          </a:ln>
          <a:effectLst>
            <a:prstShdw prst="shdw17" dist="17961" dir="2700000">
              <a:srgbClr val="501616"/>
            </a:prstShdw>
          </a:effectLst>
          <a:extLst>
            <a:ext uri="{909E8E84-426E-40DD-AFC4-6F175D3DCCD1}">
              <a14:hiddenFill xmlns:a14="http://schemas.microsoft.com/office/drawing/2010/main">
                <a:solidFill>
                  <a:srgbClr val="FFFFFF"/>
                </a:solidFill>
              </a14:hiddenFill>
            </a:ext>
          </a:extLst>
        </p:spPr>
        <p:txBody>
          <a:bodyPr wrap="none" tIns="22680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3600" b="1">
                <a:solidFill>
                  <a:srgbClr val="862525"/>
                </a:solidFill>
                <a:ea typeface="ＭＳ ゴシック" panose="020B0609070205080204" pitchFamily="49" charset="-128"/>
              </a:rPr>
              <a:t>　</a:t>
            </a:r>
          </a:p>
        </p:txBody>
      </p:sp>
      <p:sp>
        <p:nvSpPr>
          <p:cNvPr id="145428" name="Rectangle 21"/>
          <p:cNvSpPr>
            <a:spLocks noChangeArrowheads="1"/>
          </p:cNvSpPr>
          <p:nvPr/>
        </p:nvSpPr>
        <p:spPr bwMode="auto">
          <a:xfrm>
            <a:off x="138113" y="2058988"/>
            <a:ext cx="4117975" cy="882650"/>
          </a:xfrm>
          <a:prstGeom prst="rect">
            <a:avLst/>
          </a:prstGeom>
          <a:noFill/>
          <a:ln w="25400" algn="ctr">
            <a:solidFill>
              <a:srgbClr val="0000FF"/>
            </a:solidFill>
            <a:prstDash val="lgDashDot"/>
            <a:miter lim="800000"/>
            <a:headEnd/>
            <a:tailEnd/>
          </a:ln>
          <a:effectLst>
            <a:prstShdw prst="shdw17" dist="17961" dir="2700000">
              <a:srgbClr val="000099"/>
            </a:prstShdw>
          </a:effectLst>
          <a:extLst>
            <a:ext uri="{909E8E84-426E-40DD-AFC4-6F175D3DCCD1}">
              <a14:hiddenFill xmlns:a14="http://schemas.microsoft.com/office/drawing/2010/main">
                <a:solidFill>
                  <a:srgbClr val="FFFFFF"/>
                </a:solidFill>
              </a14:hiddenFill>
            </a:ext>
          </a:extLst>
        </p:spPr>
        <p:txBody>
          <a:bodyPr wrap="none" tIns="118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80000"/>
              </a:lnSpc>
              <a:spcBef>
                <a:spcPct val="0"/>
              </a:spcBef>
              <a:buClrTx/>
              <a:buFontTx/>
              <a:buNone/>
            </a:pPr>
            <a:endParaRPr lang="en-US" altLang="ja-JP" sz="2800" b="1">
              <a:solidFill>
                <a:srgbClr val="0000CC"/>
              </a:solidFill>
              <a:ea typeface="ＭＳ ゴシック" panose="020B0609070205080204" pitchFamily="49" charset="-128"/>
            </a:endParaRPr>
          </a:p>
        </p:txBody>
      </p:sp>
      <p:sp>
        <p:nvSpPr>
          <p:cNvPr id="145429" name="AutoShape 23"/>
          <p:cNvSpPr>
            <a:spLocks/>
          </p:cNvSpPr>
          <p:nvPr/>
        </p:nvSpPr>
        <p:spPr bwMode="auto">
          <a:xfrm>
            <a:off x="5727700" y="3343275"/>
            <a:ext cx="404813" cy="2112963"/>
          </a:xfrm>
          <a:prstGeom prst="rightBrace">
            <a:avLst>
              <a:gd name="adj1" fmla="val 43497"/>
              <a:gd name="adj2" fmla="val 50000"/>
            </a:avLst>
          </a:prstGeom>
          <a:noFill/>
          <a:ln w="25400">
            <a:solidFill>
              <a:srgbClr val="AE2525"/>
            </a:solidFill>
            <a:round/>
            <a:headEnd/>
            <a:tailEnd/>
          </a:ln>
          <a:effectLst>
            <a:prstShdw prst="shdw17" dist="17961" dir="2700000">
              <a:srgbClr val="681616"/>
            </a:prstShdw>
          </a:effectLst>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145430" name="Text Box 24"/>
          <p:cNvSpPr txBox="1">
            <a:spLocks noChangeArrowheads="1"/>
          </p:cNvSpPr>
          <p:nvPr/>
        </p:nvSpPr>
        <p:spPr bwMode="auto">
          <a:xfrm>
            <a:off x="173038" y="765175"/>
            <a:ext cx="8547100" cy="579438"/>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50000"/>
              </a:spcBef>
              <a:buClrTx/>
              <a:buFontTx/>
              <a:buNone/>
            </a:pPr>
            <a:r>
              <a:rPr lang="ja-JP" altLang="en-US" sz="3200">
                <a:solidFill>
                  <a:schemeClr val="tx2"/>
                </a:solidFill>
                <a:latin typeface="HGPｺﾞｼｯｸM" panose="020B0600000000000000" pitchFamily="50" charset="-128"/>
                <a:ea typeface="HGPｺﾞｼｯｸM" panose="020B0600000000000000" pitchFamily="50" charset="-128"/>
              </a:rPr>
              <a:t>クラウドサービスは、</a:t>
            </a:r>
            <a:r>
              <a:rPr lang="ja-JP" altLang="en-US" sz="3200">
                <a:solidFill>
                  <a:srgbClr val="FF0000"/>
                </a:solidFill>
                <a:latin typeface="HGPｺﾞｼｯｸM" panose="020B0600000000000000" pitchFamily="50" charset="-128"/>
                <a:ea typeface="HGPｺﾞｼｯｸM" panose="020B0600000000000000" pitchFamily="50" charset="-128"/>
              </a:rPr>
              <a:t>作る</a:t>
            </a:r>
            <a:r>
              <a:rPr lang="ja-JP" altLang="en-US" sz="3200">
                <a:solidFill>
                  <a:schemeClr val="tx2"/>
                </a:solidFill>
                <a:latin typeface="HGPｺﾞｼｯｸM" panose="020B0600000000000000" pitchFamily="50" charset="-128"/>
                <a:ea typeface="HGPｺﾞｼｯｸM" panose="020B0600000000000000" pitchFamily="50" charset="-128"/>
              </a:rPr>
              <a:t>から</a:t>
            </a:r>
            <a:r>
              <a:rPr lang="ja-JP" altLang="en-US" sz="3200">
                <a:solidFill>
                  <a:srgbClr val="FF0000"/>
                </a:solidFill>
                <a:latin typeface="HGPｺﾞｼｯｸM" panose="020B0600000000000000" pitchFamily="50" charset="-128"/>
                <a:ea typeface="HGPｺﾞｼｯｸM" panose="020B0600000000000000" pitchFamily="50" charset="-128"/>
              </a:rPr>
              <a:t>選択</a:t>
            </a:r>
            <a:r>
              <a:rPr lang="ja-JP" altLang="en-US" sz="3200">
                <a:solidFill>
                  <a:schemeClr val="tx2"/>
                </a:solidFill>
                <a:latin typeface="HGPｺﾞｼｯｸM" panose="020B0600000000000000" pitchFamily="50" charset="-128"/>
                <a:ea typeface="HGPｺﾞｼｯｸM" panose="020B0600000000000000" pitchFamily="50" charset="-128"/>
              </a:rPr>
              <a:t>への転換</a:t>
            </a:r>
          </a:p>
        </p:txBody>
      </p:sp>
      <p:sp>
        <p:nvSpPr>
          <p:cNvPr id="145432"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7.5</a:t>
            </a:r>
            <a:r>
              <a:rPr lang="ja-JP" altLang="en-US" sz="2800" b="1">
                <a:solidFill>
                  <a:schemeClr val="tx2"/>
                </a:solidFill>
                <a:latin typeface="HGPｺﾞｼｯｸM" panose="020B0600000000000000" pitchFamily="50" charset="-128"/>
                <a:ea typeface="HGPｺﾞｼｯｸM" panose="020B0600000000000000" pitchFamily="50" charset="-128"/>
              </a:rPr>
              <a:t>クラウドサービス検討時の適用（</a:t>
            </a:r>
            <a:r>
              <a:rPr lang="en-US" altLang="ja-JP" sz="2800" b="1">
                <a:solidFill>
                  <a:schemeClr val="tx2"/>
                </a:solidFill>
                <a:latin typeface="HGPｺﾞｼｯｸM" panose="020B0600000000000000" pitchFamily="50" charset="-128"/>
                <a:ea typeface="HGPｺﾞｼｯｸM" panose="020B0600000000000000" pitchFamily="50" charset="-128"/>
              </a:rPr>
              <a:t>1/2)</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sp>
        <p:nvSpPr>
          <p:cNvPr id="145433" name="AutoShape 23"/>
          <p:cNvSpPr>
            <a:spLocks/>
          </p:cNvSpPr>
          <p:nvPr/>
        </p:nvSpPr>
        <p:spPr bwMode="auto">
          <a:xfrm>
            <a:off x="5746750" y="2058988"/>
            <a:ext cx="201613" cy="1187450"/>
          </a:xfrm>
          <a:prstGeom prst="rightBrace">
            <a:avLst>
              <a:gd name="adj1" fmla="val 43655"/>
              <a:gd name="adj2" fmla="val 50000"/>
            </a:avLst>
          </a:prstGeom>
          <a:noFill/>
          <a:ln w="25400">
            <a:solidFill>
              <a:srgbClr val="AE2525"/>
            </a:solidFill>
            <a:round/>
            <a:headEnd/>
            <a:tailEnd/>
          </a:ln>
          <a:effectLst>
            <a:prstShdw prst="shdw17" dist="17961" dir="2700000">
              <a:srgbClr val="681616"/>
            </a:prstShdw>
          </a:effectLst>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145434" name="テキスト ボックス 1"/>
          <p:cNvSpPr txBox="1">
            <a:spLocks noChangeArrowheads="1"/>
          </p:cNvSpPr>
          <p:nvPr/>
        </p:nvSpPr>
        <p:spPr bwMode="auto">
          <a:xfrm>
            <a:off x="6164263" y="2189163"/>
            <a:ext cx="1728787" cy="923925"/>
          </a:xfrm>
          <a:prstGeom prst="rect">
            <a:avLst/>
          </a:prstGeom>
          <a:noFill/>
          <a:ln w="63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a:solidFill>
                  <a:schemeClr val="tx2"/>
                </a:solidFill>
                <a:latin typeface="HGPｺﾞｼｯｸM" panose="020B0600000000000000" pitchFamily="50" charset="-128"/>
                <a:ea typeface="HGPｺﾞｼｯｸM" panose="020B0600000000000000" pitchFamily="50" charset="-128"/>
              </a:rPr>
              <a:t>機能要求</a:t>
            </a:r>
            <a:br>
              <a:rPr lang="en-US" altLang="ja-JP" sz="1800">
                <a:solidFill>
                  <a:schemeClr val="tx2"/>
                </a:solidFill>
                <a:latin typeface="HGPｺﾞｼｯｸM" panose="020B0600000000000000" pitchFamily="50" charset="-128"/>
                <a:ea typeface="HGPｺﾞｼｯｸM" panose="020B0600000000000000" pitchFamily="50" charset="-128"/>
              </a:rPr>
            </a:br>
            <a:r>
              <a:rPr lang="en-US" altLang="ja-JP" sz="1800">
                <a:solidFill>
                  <a:schemeClr val="tx2"/>
                </a:solidFill>
                <a:latin typeface="HGPｺﾞｼｯｸM" panose="020B0600000000000000" pitchFamily="50" charset="-128"/>
                <a:ea typeface="HGPｺﾞｼｯｸM" panose="020B0600000000000000" pitchFamily="50" charset="-128"/>
              </a:rPr>
              <a:t>(</a:t>
            </a:r>
            <a:r>
              <a:rPr lang="ja-JP" altLang="en-US" sz="1800">
                <a:solidFill>
                  <a:schemeClr val="tx2"/>
                </a:solidFill>
                <a:latin typeface="HGPｺﾞｼｯｸM" panose="020B0600000000000000" pitchFamily="50" charset="-128"/>
                <a:ea typeface="HGPｺﾞｼｯｸM" panose="020B0600000000000000" pitchFamily="50" charset="-128"/>
              </a:rPr>
              <a:t>業務フロー、データ項目等</a:t>
            </a:r>
            <a:r>
              <a:rPr lang="en-US" altLang="ja-JP" sz="1800">
                <a:solidFill>
                  <a:schemeClr val="tx2"/>
                </a:solidFill>
                <a:latin typeface="HGPｺﾞｼｯｸM" panose="020B0600000000000000" pitchFamily="50" charset="-128"/>
                <a:ea typeface="HGPｺﾞｼｯｸM" panose="020B0600000000000000" pitchFamily="50" charset="-128"/>
              </a:rPr>
              <a:t>)</a:t>
            </a:r>
            <a:endParaRPr lang="ja-JP" altLang="en-US" sz="1800">
              <a:solidFill>
                <a:schemeClr val="tx2"/>
              </a:solidFill>
              <a:latin typeface="HGPｺﾞｼｯｸM" panose="020B0600000000000000" pitchFamily="50" charset="-128"/>
              <a:ea typeface="HGPｺﾞｼｯｸM" panose="020B0600000000000000" pitchFamily="50" charset="-128"/>
            </a:endParaRPr>
          </a:p>
        </p:txBody>
      </p:sp>
      <p:sp>
        <p:nvSpPr>
          <p:cNvPr id="145435" name="テキスト ボックス 27"/>
          <p:cNvSpPr txBox="1">
            <a:spLocks noChangeArrowheads="1"/>
          </p:cNvSpPr>
          <p:nvPr/>
        </p:nvSpPr>
        <p:spPr bwMode="auto">
          <a:xfrm>
            <a:off x="6164263" y="3357563"/>
            <a:ext cx="2909887" cy="2030412"/>
          </a:xfrm>
          <a:prstGeom prst="rect">
            <a:avLst/>
          </a:prstGeom>
          <a:noFill/>
          <a:ln w="63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800" b="1">
                <a:solidFill>
                  <a:schemeClr val="tx2"/>
                </a:solidFill>
                <a:latin typeface="HGPｺﾞｼｯｸM" panose="020B0600000000000000" pitchFamily="50" charset="-128"/>
                <a:ea typeface="HGPｺﾞｼｯｸM" panose="020B0600000000000000" pitchFamily="50" charset="-128"/>
              </a:rPr>
              <a:t>非機能要求</a:t>
            </a:r>
            <a:br>
              <a:rPr lang="ja-JP" altLang="en-US" sz="1800" b="1">
                <a:solidFill>
                  <a:schemeClr val="tx2"/>
                </a:solidFill>
                <a:latin typeface="HGPｺﾞｼｯｸM" panose="020B0600000000000000" pitchFamily="50" charset="-128"/>
                <a:ea typeface="HGPｺﾞｼｯｸM" panose="020B0600000000000000" pitchFamily="50" charset="-128"/>
              </a:rPr>
            </a:br>
            <a:r>
              <a:rPr lang="ja-JP" altLang="en-US" sz="1800" b="1">
                <a:solidFill>
                  <a:schemeClr val="tx2"/>
                </a:solidFill>
                <a:latin typeface="HGPｺﾞｼｯｸM" panose="020B0600000000000000" pitchFamily="50" charset="-128"/>
                <a:ea typeface="HGPｺﾞｼｯｸM" panose="020B0600000000000000" pitchFamily="50" charset="-128"/>
              </a:rPr>
              <a:t>グレードの対象</a:t>
            </a:r>
            <a:br>
              <a:rPr lang="en-US" altLang="ja-JP" sz="1800" b="1">
                <a:solidFill>
                  <a:schemeClr val="tx2"/>
                </a:solidFill>
                <a:latin typeface="HGPｺﾞｼｯｸM" panose="020B0600000000000000" pitchFamily="50" charset="-128"/>
                <a:ea typeface="HGPｺﾞｼｯｸM" panose="020B0600000000000000" pitchFamily="50" charset="-128"/>
              </a:rPr>
            </a:br>
            <a:r>
              <a:rPr lang="ja-JP" altLang="en-US" sz="1800">
                <a:solidFill>
                  <a:schemeClr val="tx2"/>
                </a:solidFill>
                <a:latin typeface="HGPｺﾞｼｯｸM" panose="020B0600000000000000" pitchFamily="50" charset="-128"/>
                <a:ea typeface="HGPｺﾞｼｯｸM" panose="020B0600000000000000" pitchFamily="50" charset="-128"/>
              </a:rPr>
              <a:t>（可用性、</a:t>
            </a:r>
            <a:br>
              <a:rPr lang="en-US" altLang="ja-JP" sz="1800">
                <a:solidFill>
                  <a:schemeClr val="tx2"/>
                </a:solidFill>
                <a:latin typeface="HGPｺﾞｼｯｸM" panose="020B0600000000000000" pitchFamily="50" charset="-128"/>
                <a:ea typeface="HGPｺﾞｼｯｸM" panose="020B0600000000000000" pitchFamily="50" charset="-128"/>
              </a:rPr>
            </a:br>
            <a:r>
              <a:rPr lang="ja-JP" altLang="en-US" sz="1800">
                <a:solidFill>
                  <a:schemeClr val="tx2"/>
                </a:solidFill>
                <a:latin typeface="HGPｺﾞｼｯｸM" panose="020B0600000000000000" pitchFamily="50" charset="-128"/>
                <a:ea typeface="HGPｺﾞｼｯｸM" panose="020B0600000000000000" pitchFamily="50" charset="-128"/>
              </a:rPr>
              <a:t>性能・拡張性、</a:t>
            </a:r>
            <a:br>
              <a:rPr lang="en-US" altLang="ja-JP" sz="1800">
                <a:solidFill>
                  <a:schemeClr val="tx2"/>
                </a:solidFill>
                <a:latin typeface="HGPｺﾞｼｯｸM" panose="020B0600000000000000" pitchFamily="50" charset="-128"/>
                <a:ea typeface="HGPｺﾞｼｯｸM" panose="020B0600000000000000" pitchFamily="50" charset="-128"/>
              </a:rPr>
            </a:br>
            <a:r>
              <a:rPr lang="ja-JP" altLang="en-US" sz="1800">
                <a:solidFill>
                  <a:schemeClr val="tx2"/>
                </a:solidFill>
                <a:latin typeface="HGPｺﾞｼｯｸM" panose="020B0600000000000000" pitchFamily="50" charset="-128"/>
                <a:ea typeface="HGPｺﾞｼｯｸM" panose="020B0600000000000000" pitchFamily="50" charset="-128"/>
              </a:rPr>
              <a:t>運用保守性、</a:t>
            </a:r>
            <a:br>
              <a:rPr lang="ja-JP" altLang="en-US" sz="1800">
                <a:solidFill>
                  <a:schemeClr val="tx2"/>
                </a:solidFill>
                <a:latin typeface="HGPｺﾞｼｯｸM" panose="020B0600000000000000" pitchFamily="50" charset="-128"/>
                <a:ea typeface="HGPｺﾞｼｯｸM" panose="020B0600000000000000" pitchFamily="50" charset="-128"/>
              </a:rPr>
            </a:br>
            <a:r>
              <a:rPr lang="ja-JP" altLang="en-US" sz="1800">
                <a:solidFill>
                  <a:schemeClr val="tx2"/>
                </a:solidFill>
                <a:latin typeface="HGPｺﾞｼｯｸM" panose="020B0600000000000000" pitchFamily="50" charset="-128"/>
                <a:ea typeface="HGPｺﾞｼｯｸM" panose="020B0600000000000000" pitchFamily="50" charset="-128"/>
              </a:rPr>
              <a:t>移行性、セキュリティ、</a:t>
            </a:r>
            <a:br>
              <a:rPr lang="ja-JP" altLang="en-US" sz="1800">
                <a:solidFill>
                  <a:schemeClr val="tx2"/>
                </a:solidFill>
                <a:latin typeface="HGPｺﾞｼｯｸM" panose="020B0600000000000000" pitchFamily="50" charset="-128"/>
                <a:ea typeface="HGPｺﾞｼｯｸM" panose="020B0600000000000000" pitchFamily="50" charset="-128"/>
              </a:rPr>
            </a:br>
            <a:r>
              <a:rPr lang="ja-JP" altLang="en-US" sz="1800">
                <a:solidFill>
                  <a:schemeClr val="tx2"/>
                </a:solidFill>
                <a:latin typeface="HGPｺﾞｼｯｸM" panose="020B0600000000000000" pitchFamily="50" charset="-128"/>
                <a:ea typeface="HGPｺﾞｼｯｸM" panose="020B0600000000000000" pitchFamily="50" charset="-128"/>
              </a:rPr>
              <a:t>システム環境・エコロジー）</a:t>
            </a:r>
          </a:p>
        </p:txBody>
      </p:sp>
      <p:sp>
        <p:nvSpPr>
          <p:cNvPr id="2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ustDataLst>
      <p:tags r:id="rId1"/>
    </p:custDataLst>
  </p:cSld>
  <p:clrMapOvr>
    <a:masterClrMapping/>
  </p:clrMapOvr>
  <p:transition advTm="5890"/>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3"/>
          <p:cNvSpPr>
            <a:spLocks noGrp="1" noChangeArrowheads="1"/>
          </p:cNvSpPr>
          <p:nvPr>
            <p:ph type="body" idx="4294967295"/>
          </p:nvPr>
        </p:nvSpPr>
        <p:spPr>
          <a:xfrm>
            <a:off x="215900" y="803275"/>
            <a:ext cx="8728075" cy="3427413"/>
          </a:xfrm>
          <a:solidFill>
            <a:srgbClr val="FFFF99">
              <a:alpha val="50195"/>
            </a:srgbClr>
          </a:solidFill>
        </p:spPr>
        <p:txBody>
          <a:bodyPr/>
          <a:lstStyle/>
          <a:p>
            <a:pPr marL="457200" indent="-457200">
              <a:lnSpc>
                <a:spcPct val="95000"/>
              </a:lnSpc>
              <a:buFont typeface="Wingdings" panose="05000000000000000000" pitchFamily="2" charset="2"/>
              <a:buNone/>
            </a:pPr>
            <a:r>
              <a:rPr lang="ja-JP" altLang="en-US">
                <a:latin typeface="HGPｺﾞｼｯｸM" panose="020B0600000000000000" pitchFamily="50" charset="-128"/>
                <a:ea typeface="HGPｺﾞｼｯｸM" panose="020B0600000000000000" pitchFamily="50" charset="-128"/>
              </a:rPr>
              <a:t>次のステップでクラウドサービスを検討：</a:t>
            </a:r>
          </a:p>
          <a:p>
            <a:pPr marL="457200" indent="-457200">
              <a:lnSpc>
                <a:spcPct val="95000"/>
              </a:lnSpc>
              <a:buFont typeface="Wingdings" panose="05000000000000000000" pitchFamily="2" charset="2"/>
              <a:buAutoNum type="arabicPeriod"/>
            </a:pPr>
            <a:r>
              <a:rPr lang="ja-JP" altLang="en-US">
                <a:latin typeface="HGPｺﾞｼｯｸM" panose="020B0600000000000000" pitchFamily="50" charset="-128"/>
                <a:ea typeface="HGPｺﾞｼｯｸM" panose="020B0600000000000000" pitchFamily="50" charset="-128"/>
              </a:rPr>
              <a:t>利用者の要求を明確にする（機能要求、非機能要求とも）</a:t>
            </a:r>
          </a:p>
          <a:p>
            <a:pPr marL="457200" indent="-457200">
              <a:lnSpc>
                <a:spcPct val="95000"/>
              </a:lnSpc>
              <a:buFont typeface="Wingdings" panose="05000000000000000000" pitchFamily="2" charset="2"/>
              <a:buAutoNum type="arabicPeriod"/>
            </a:pPr>
            <a:r>
              <a:rPr lang="ja-JP" altLang="en-US">
                <a:latin typeface="HGPｺﾞｼｯｸM" panose="020B0600000000000000" pitchFamily="50" charset="-128"/>
                <a:ea typeface="HGPｺﾞｼｯｸM" panose="020B0600000000000000" pitchFamily="50" charset="-128"/>
              </a:rPr>
              <a:t>クラウドサービスの機能要求と非機能要求（</a:t>
            </a:r>
            <a:r>
              <a:rPr lang="en-US" altLang="ja-JP">
                <a:latin typeface="HGPｺﾞｼｯｸM" panose="020B0600000000000000" pitchFamily="50" charset="-128"/>
                <a:ea typeface="HGPｺﾞｼｯｸM" panose="020B0600000000000000" pitchFamily="50" charset="-128"/>
              </a:rPr>
              <a:t>SLA</a:t>
            </a:r>
            <a:r>
              <a:rPr lang="ja-JP" altLang="en-US">
                <a:latin typeface="HGPｺﾞｼｯｸM" panose="020B0600000000000000" pitchFamily="50" charset="-128"/>
                <a:ea typeface="HGPｺﾞｼｯｸM" panose="020B0600000000000000" pitchFamily="50" charset="-128"/>
              </a:rPr>
              <a:t>）を評価する。</a:t>
            </a:r>
          </a:p>
          <a:p>
            <a:pPr marL="457200" indent="-457200">
              <a:lnSpc>
                <a:spcPct val="95000"/>
              </a:lnSpc>
              <a:buFont typeface="Wingdings" panose="05000000000000000000" pitchFamily="2" charset="2"/>
              <a:buAutoNum type="arabicPeriod" startAt="3"/>
            </a:pPr>
            <a:r>
              <a:rPr lang="ja-JP" altLang="en-US">
                <a:latin typeface="HGPｺﾞｼｯｸM" panose="020B0600000000000000" pitchFamily="50" charset="-128"/>
                <a:ea typeface="HGPｺﾞｼｯｸM" panose="020B0600000000000000" pitchFamily="50" charset="-128"/>
              </a:rPr>
              <a:t>利用者とクラウドサービス事業者の要求のすり合わせ</a:t>
            </a:r>
            <a:br>
              <a:rPr lang="en-US" altLang="ja-JP">
                <a:latin typeface="HGPｺﾞｼｯｸM" panose="020B0600000000000000" pitchFamily="50" charset="-128"/>
                <a:ea typeface="HGPｺﾞｼｯｸM" panose="020B0600000000000000" pitchFamily="50" charset="-128"/>
              </a:rPr>
            </a:br>
            <a:r>
              <a:rPr lang="ja-JP" altLang="en-US">
                <a:latin typeface="HGPｺﾞｼｯｸM" panose="020B0600000000000000" pitchFamily="50" charset="-128"/>
                <a:ea typeface="HGPｺﾞｼｯｸM" panose="020B0600000000000000" pitchFamily="50" charset="-128"/>
              </a:rPr>
              <a:t>　⇒</a:t>
            </a:r>
            <a:r>
              <a:rPr lang="ja-JP" altLang="en-US">
                <a:solidFill>
                  <a:srgbClr val="AE2222"/>
                </a:solidFill>
                <a:latin typeface="HGPｺﾞｼｯｸM" panose="020B0600000000000000" pitchFamily="50" charset="-128"/>
                <a:ea typeface="HGPｺﾞｼｯｸM" panose="020B0600000000000000" pitchFamily="50" charset="-128"/>
              </a:rPr>
              <a:t>「割り切りも必要」</a:t>
            </a:r>
          </a:p>
          <a:p>
            <a:pPr marL="838200" lvl="1" indent="-381000">
              <a:lnSpc>
                <a:spcPct val="95000"/>
              </a:lnSpc>
            </a:pPr>
            <a:r>
              <a:rPr lang="ja-JP" altLang="en-US">
                <a:latin typeface="HGPｺﾞｼｯｸM" panose="020B0600000000000000" pitchFamily="50" charset="-128"/>
                <a:ea typeface="HGPｺﾞｼｯｸM" panose="020B0600000000000000" pitchFamily="50" charset="-128"/>
              </a:rPr>
              <a:t>クラウドの利便性の裏にある、</a:t>
            </a:r>
            <a:r>
              <a:rPr lang="en-US" altLang="ja-JP" b="1">
                <a:solidFill>
                  <a:srgbClr val="AE2525"/>
                </a:solidFill>
                <a:latin typeface="HGPｺﾞｼｯｸM" panose="020B0600000000000000" pitchFamily="50" charset="-128"/>
                <a:ea typeface="HGPｺﾞｼｯｸM" panose="020B0600000000000000" pitchFamily="50" charset="-128"/>
              </a:rPr>
              <a:t>IT</a:t>
            </a:r>
            <a:r>
              <a:rPr lang="ja-JP" altLang="en-US" b="1">
                <a:solidFill>
                  <a:srgbClr val="AE2525"/>
                </a:solidFill>
                <a:latin typeface="HGPｺﾞｼｯｸM" panose="020B0600000000000000" pitchFamily="50" charset="-128"/>
                <a:ea typeface="HGPｺﾞｼｯｸM" panose="020B0600000000000000" pitchFamily="50" charset="-128"/>
              </a:rPr>
              <a:t>リスクの把握</a:t>
            </a:r>
            <a:r>
              <a:rPr lang="ja-JP" altLang="en-US">
                <a:latin typeface="HGPｺﾞｼｯｸM" panose="020B0600000000000000" pitchFamily="50" charset="-128"/>
                <a:ea typeface="HGPｺﾞｼｯｸM" panose="020B0600000000000000" pitchFamily="50" charset="-128"/>
              </a:rPr>
              <a:t>をする</a:t>
            </a:r>
            <a:endParaRPr lang="en-US" altLang="ja-JP">
              <a:latin typeface="HGPｺﾞｼｯｸM" panose="020B0600000000000000" pitchFamily="50" charset="-128"/>
              <a:ea typeface="HGPｺﾞｼｯｸM" panose="020B0600000000000000" pitchFamily="50" charset="-128"/>
            </a:endParaRPr>
          </a:p>
          <a:p>
            <a:pPr marL="838200" lvl="1" indent="-381000">
              <a:lnSpc>
                <a:spcPct val="95000"/>
              </a:lnSpc>
            </a:pPr>
            <a:r>
              <a:rPr lang="ja-JP" altLang="en-US">
                <a:latin typeface="HGPｺﾞｼｯｸM" panose="020B0600000000000000" pitchFamily="50" charset="-128"/>
                <a:ea typeface="HGPｺﾞｼｯｸM" panose="020B0600000000000000" pitchFamily="50" charset="-128"/>
              </a:rPr>
              <a:t>要求を満たさない場合、利用者で</a:t>
            </a:r>
            <a:r>
              <a:rPr lang="en-US" altLang="ja-JP" b="1">
                <a:solidFill>
                  <a:srgbClr val="AE2525"/>
                </a:solidFill>
                <a:latin typeface="HGPｺﾞｼｯｸM" panose="020B0600000000000000" pitchFamily="50" charset="-128"/>
                <a:ea typeface="HGPｺﾞｼｯｸM" panose="020B0600000000000000" pitchFamily="50" charset="-128"/>
              </a:rPr>
              <a:t>IT</a:t>
            </a:r>
            <a:r>
              <a:rPr lang="ja-JP" altLang="en-US" b="1">
                <a:solidFill>
                  <a:srgbClr val="AE2525"/>
                </a:solidFill>
                <a:latin typeface="HGPｺﾞｼｯｸM" panose="020B0600000000000000" pitchFamily="50" charset="-128"/>
                <a:ea typeface="HGPｺﾞｼｯｸM" panose="020B0600000000000000" pitchFamily="50" charset="-128"/>
              </a:rPr>
              <a:t>リスクの担保や受容</a:t>
            </a:r>
          </a:p>
          <a:p>
            <a:pPr marL="457200" indent="-457200">
              <a:lnSpc>
                <a:spcPct val="95000"/>
              </a:lnSpc>
              <a:buFont typeface="Wingdings" panose="05000000000000000000" pitchFamily="2" charset="2"/>
              <a:buNone/>
            </a:pPr>
            <a:r>
              <a:rPr lang="en-US" altLang="ja-JP" sz="2000">
                <a:latin typeface="HGPｺﾞｼｯｸM" panose="020B0600000000000000" pitchFamily="50" charset="-128"/>
                <a:ea typeface="HGPｺﾞｼｯｸM" panose="020B0600000000000000" pitchFamily="50" charset="-128"/>
              </a:rPr>
              <a:t>Ex. </a:t>
            </a:r>
            <a:r>
              <a:rPr lang="ja-JP" altLang="en-US" sz="2000">
                <a:latin typeface="HGPｺﾞｼｯｸM" panose="020B0600000000000000" pitchFamily="50" charset="-128"/>
                <a:ea typeface="HGPｺﾞｼｯｸM" panose="020B0600000000000000" pitchFamily="50" charset="-128"/>
              </a:rPr>
              <a:t>クラウドサービスが何らかの理由で使えない場合に備え、人手の作業で業務を代行するなどの対策を講じておく。</a:t>
            </a:r>
          </a:p>
        </p:txBody>
      </p:sp>
      <p:pic>
        <p:nvPicPr>
          <p:cNvPr id="147459" name="Picture 5" descr="j029202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6100" y="4792663"/>
            <a:ext cx="1628775" cy="1277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8" name="Line 6"/>
          <p:cNvSpPr>
            <a:spLocks noChangeShapeType="1"/>
          </p:cNvSpPr>
          <p:nvPr/>
        </p:nvSpPr>
        <p:spPr bwMode="auto">
          <a:xfrm flipV="1">
            <a:off x="2160588" y="5527675"/>
            <a:ext cx="2514600" cy="228600"/>
          </a:xfrm>
          <a:prstGeom prst="line">
            <a:avLst/>
          </a:prstGeom>
          <a:noFill/>
          <a:ln w="38100" cmpd="dbl">
            <a:solidFill>
              <a:schemeClr val="tx1"/>
            </a:solidFill>
            <a:round/>
            <a:headEnd/>
            <a:tailEnd/>
          </a:ln>
          <a:effectLst>
            <a:prstShdw prst="shdw17" dist="17961" dir="2700000">
              <a:schemeClr val="tx1">
                <a:gamma/>
                <a:shade val="60000"/>
                <a:invGamma/>
              </a:schemeClr>
            </a:prstShdw>
          </a:effectLst>
        </p:spPr>
        <p:txBody>
          <a:bodyPr wrap="none" anchor="ctr"/>
          <a:lstStyle/>
          <a:p>
            <a:pPr algn="ctr" eaLnBrk="1" hangingPunct="1">
              <a:defRPr/>
            </a:pPr>
            <a:endParaRPr lang="ja-JP" altLang="en-US" sz="3200" dirty="0">
              <a:latin typeface="ＭＳ ゴシック" pitchFamily="49" charset="-128"/>
              <a:ea typeface="ＭＳ ゴシック" pitchFamily="49" charset="-128"/>
            </a:endParaRPr>
          </a:p>
        </p:txBody>
      </p:sp>
      <p:sp>
        <p:nvSpPr>
          <p:cNvPr id="147461" name="Text Box 7"/>
          <p:cNvSpPr txBox="1">
            <a:spLocks noChangeArrowheads="1"/>
          </p:cNvSpPr>
          <p:nvPr/>
        </p:nvSpPr>
        <p:spPr bwMode="auto">
          <a:xfrm>
            <a:off x="287338" y="6029325"/>
            <a:ext cx="1757362" cy="457200"/>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a:solidFill>
                  <a:schemeClr val="tx2"/>
                </a:solidFill>
                <a:ea typeface="ＭＳ ゴシック" panose="020B0609070205080204" pitchFamily="49" charset="-128"/>
              </a:rPr>
              <a:t>利用者</a:t>
            </a:r>
          </a:p>
        </p:txBody>
      </p:sp>
      <p:sp>
        <p:nvSpPr>
          <p:cNvPr id="147462" name="Text Box 9"/>
          <p:cNvSpPr txBox="1">
            <a:spLocks noChangeArrowheads="1"/>
          </p:cNvSpPr>
          <p:nvPr/>
        </p:nvSpPr>
        <p:spPr bwMode="auto">
          <a:xfrm>
            <a:off x="361950" y="4256088"/>
            <a:ext cx="2001838" cy="519112"/>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sz="2800">
                <a:solidFill>
                  <a:srgbClr val="AE2525"/>
                </a:solidFill>
                <a:ea typeface="ＭＳ ゴシック" panose="020B0609070205080204" pitchFamily="49" charset="-128"/>
              </a:rPr>
              <a:t>非機能要求</a:t>
            </a:r>
          </a:p>
        </p:txBody>
      </p:sp>
      <p:sp>
        <p:nvSpPr>
          <p:cNvPr id="147463" name="AutoShape 11"/>
          <p:cNvSpPr>
            <a:spLocks noChangeArrowheads="1"/>
          </p:cNvSpPr>
          <p:nvPr/>
        </p:nvSpPr>
        <p:spPr bwMode="auto">
          <a:xfrm>
            <a:off x="2774950" y="4699000"/>
            <a:ext cx="2427288" cy="261938"/>
          </a:xfrm>
          <a:prstGeom prst="leftRightArrow">
            <a:avLst>
              <a:gd name="adj1" fmla="val 50000"/>
              <a:gd name="adj2" fmla="val 185333"/>
            </a:avLst>
          </a:prstGeom>
          <a:solidFill>
            <a:schemeClr val="accent1"/>
          </a:solidFill>
          <a:ln w="31750" algn="ctr">
            <a:solidFill>
              <a:schemeClr val="tx1"/>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147464" name="Cloud"/>
          <p:cNvSpPr>
            <a:spLocks noChangeAspect="1" noEditPoints="1" noChangeArrowheads="1"/>
          </p:cNvSpPr>
          <p:nvPr/>
        </p:nvSpPr>
        <p:spPr bwMode="auto">
          <a:xfrm>
            <a:off x="4548188" y="4675188"/>
            <a:ext cx="4264025" cy="1700212"/>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2977 w 21600"/>
              <a:gd name="T13" fmla="*/ 3262 h 21600"/>
              <a:gd name="T14" fmla="*/ 17087 w 21600"/>
              <a:gd name="T15" fmla="*/ 17337 h 21600"/>
            </a:gdLst>
            <a:ahLst/>
            <a:cxnLst>
              <a:cxn ang="T8">
                <a:pos x="T0" y="T1"/>
              </a:cxn>
              <a:cxn ang="T9">
                <a:pos x="T2" y="T3"/>
              </a:cxn>
              <a:cxn ang="T10">
                <a:pos x="T4" y="T5"/>
              </a:cxn>
              <a:cxn ang="T11">
                <a:pos x="T6" y="T7"/>
              </a:cxn>
            </a:cxnLst>
            <a:rect l="T12" t="T13" r="T14" b="T15"/>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lnTo>
                  <a:pt x="1949" y="7180"/>
                </a:ln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chemeClr val="bg1"/>
          </a:solidFill>
          <a:ln w="9525">
            <a:solidFill>
              <a:srgbClr val="000000"/>
            </a:solidFill>
            <a:miter lim="800000"/>
            <a:headEnd/>
            <a:tailEnd/>
          </a:ln>
        </p:spPr>
        <p:txBody>
          <a:bodyPr/>
          <a:lstStyle/>
          <a:p>
            <a:endParaRPr lang="ja-JP" altLang="en-US"/>
          </a:p>
        </p:txBody>
      </p:sp>
      <p:sp>
        <p:nvSpPr>
          <p:cNvPr id="147465" name="Text Box 13"/>
          <p:cNvSpPr txBox="1">
            <a:spLocks noChangeArrowheads="1"/>
          </p:cNvSpPr>
          <p:nvPr/>
        </p:nvSpPr>
        <p:spPr bwMode="auto">
          <a:xfrm>
            <a:off x="2282825" y="4230688"/>
            <a:ext cx="4202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ja-JP" altLang="en-US" b="1">
                <a:solidFill>
                  <a:schemeClr val="tx2"/>
                </a:solidFill>
                <a:ea typeface="ＭＳ ゴシック" panose="020B0609070205080204" pitchFamily="49" charset="-128"/>
              </a:rPr>
              <a:t>検証、リスクの担保・受容</a:t>
            </a:r>
          </a:p>
        </p:txBody>
      </p:sp>
      <p:sp>
        <p:nvSpPr>
          <p:cNvPr id="147467" name="Rectangle 2"/>
          <p:cNvSpPr txBox="1">
            <a:spLocks noChangeArrowheads="1"/>
          </p:cNvSpPr>
          <p:nvPr/>
        </p:nvSpPr>
        <p:spPr bwMode="auto">
          <a:xfrm>
            <a:off x="539750" y="184150"/>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7.5</a:t>
            </a:r>
            <a:r>
              <a:rPr lang="ja-JP" altLang="en-US" sz="2800" b="1">
                <a:solidFill>
                  <a:schemeClr val="tx2"/>
                </a:solidFill>
                <a:latin typeface="HGPｺﾞｼｯｸM" panose="020B0600000000000000" pitchFamily="50" charset="-128"/>
                <a:ea typeface="HGPｺﾞｼｯｸM" panose="020B0600000000000000" pitchFamily="50" charset="-128"/>
              </a:rPr>
              <a:t>クラウドサービス検討時の適用（</a:t>
            </a:r>
            <a:r>
              <a:rPr lang="en-US" altLang="ja-JP" sz="2800" b="1">
                <a:solidFill>
                  <a:schemeClr val="tx2"/>
                </a:solidFill>
                <a:latin typeface="HGPｺﾞｼｯｸM" panose="020B0600000000000000" pitchFamily="50" charset="-128"/>
                <a:ea typeface="HGPｺﾞｼｯｸM" panose="020B0600000000000000" pitchFamily="50" charset="-128"/>
              </a:rPr>
              <a:t>2/2)</a:t>
            </a:r>
            <a:endParaRPr lang="ja-JP" altLang="en-US" sz="2800" b="1">
              <a:solidFill>
                <a:schemeClr val="tx2"/>
              </a:solidFill>
              <a:latin typeface="HGPｺﾞｼｯｸM" panose="020B0600000000000000" pitchFamily="50" charset="-128"/>
              <a:ea typeface="HGPｺﾞｼｯｸM" panose="020B0600000000000000" pitchFamily="50" charset="-128"/>
            </a:endParaRPr>
          </a:p>
        </p:txBody>
      </p:sp>
      <p:pic>
        <p:nvPicPr>
          <p:cNvPr id="147468" name="Picture 8" descr="MR90022349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69013" y="5319713"/>
            <a:ext cx="1468437"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69" name="テキスト ボックス 17"/>
          <p:cNvSpPr txBox="1">
            <a:spLocks noChangeArrowheads="1"/>
          </p:cNvSpPr>
          <p:nvPr/>
        </p:nvSpPr>
        <p:spPr bwMode="auto">
          <a:xfrm>
            <a:off x="5902325" y="4946650"/>
            <a:ext cx="1911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2000">
                <a:solidFill>
                  <a:schemeClr val="tx2"/>
                </a:solidFill>
                <a:latin typeface="HGP創英角ｺﾞｼｯｸUB" panose="020B0900000000000000" pitchFamily="50" charset="-128"/>
                <a:ea typeface="HGP創英角ｺﾞｼｯｸUB" panose="020B0900000000000000" pitchFamily="50" charset="-128"/>
              </a:rPr>
              <a:t>クラウドサービス</a:t>
            </a:r>
          </a:p>
        </p:txBody>
      </p:sp>
      <p:sp>
        <p:nvSpPr>
          <p:cNvPr id="147470" name="Text Box 9"/>
          <p:cNvSpPr txBox="1">
            <a:spLocks noChangeArrowheads="1"/>
          </p:cNvSpPr>
          <p:nvPr/>
        </p:nvSpPr>
        <p:spPr bwMode="auto">
          <a:xfrm>
            <a:off x="6069013" y="4235450"/>
            <a:ext cx="1677987" cy="519113"/>
          </a:xfrm>
          <a:prstGeom prst="rect">
            <a:avLst/>
          </a:prstGeom>
          <a:noFill/>
          <a:ln>
            <a:noFill/>
          </a:ln>
          <a:effectLst>
            <a:prstShdw prst="shdw17" dist="17961" dir="2700000">
              <a:srgbClr val="737373"/>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50000"/>
              </a:spcBef>
              <a:buClrTx/>
              <a:buFontTx/>
              <a:buNone/>
            </a:pPr>
            <a:r>
              <a:rPr lang="en-US" altLang="ja-JP" sz="2800">
                <a:solidFill>
                  <a:srgbClr val="AE2525"/>
                </a:solidFill>
                <a:ea typeface="ＭＳ ゴシック" panose="020B0609070205080204" pitchFamily="49" charset="-128"/>
              </a:rPr>
              <a:t>SLA</a:t>
            </a:r>
            <a:endParaRPr lang="ja-JP" altLang="en-US" sz="2800">
              <a:solidFill>
                <a:srgbClr val="AE2525"/>
              </a:solidFill>
              <a:ea typeface="ＭＳ ゴシック" panose="020B0609070205080204" pitchFamily="49" charset="-128"/>
            </a:endParaRPr>
          </a:p>
        </p:txBody>
      </p:sp>
      <p:sp>
        <p:nvSpPr>
          <p:cNvPr id="15"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advTm="114125"/>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タイトル 1"/>
          <p:cNvSpPr>
            <a:spLocks noGrp="1"/>
          </p:cNvSpPr>
          <p:nvPr>
            <p:ph type="title" idx="4294967295"/>
          </p:nvPr>
        </p:nvSpPr>
        <p:spPr>
          <a:xfrm>
            <a:off x="47625" y="-88900"/>
            <a:ext cx="8324850" cy="892175"/>
          </a:xfrm>
        </p:spPr>
        <p:txBody>
          <a:bodyPr anchor="b">
            <a:spAutoFit/>
          </a:bodyPr>
          <a:lstStyle/>
          <a:p>
            <a:r>
              <a:rPr lang="en-US" altLang="ja-JP" sz="2600" b="1">
                <a:latin typeface="HGPｺﾞｼｯｸM" panose="020B0600000000000000" pitchFamily="50" charset="-128"/>
                <a:ea typeface="HGPｺﾞｼｯｸM" panose="020B0600000000000000" pitchFamily="50" charset="-128"/>
              </a:rPr>
              <a:t>1.1</a:t>
            </a:r>
            <a:r>
              <a:rPr lang="ja-JP" altLang="en-US" sz="2600" b="1">
                <a:latin typeface="HGPｺﾞｼｯｸM" panose="020B0600000000000000" pitchFamily="50" charset="-128"/>
                <a:ea typeface="HGPｺﾞｼｯｸM" panose="020B0600000000000000" pitchFamily="50" charset="-128"/>
              </a:rPr>
              <a:t>要求定義の重要性</a:t>
            </a:r>
            <a:br>
              <a:rPr lang="en-US" altLang="ja-JP" sz="2600" b="1">
                <a:latin typeface="HGPｺﾞｼｯｸM" panose="020B0600000000000000" pitchFamily="50" charset="-128"/>
                <a:ea typeface="HGPｺﾞｼｯｸM" panose="020B0600000000000000" pitchFamily="50" charset="-128"/>
              </a:rPr>
            </a:br>
            <a:r>
              <a:rPr lang="en-US" altLang="ja-JP" sz="2600" b="1">
                <a:latin typeface="HGPｺﾞｼｯｸM" panose="020B0600000000000000" pitchFamily="50" charset="-128"/>
                <a:ea typeface="HGPｺﾞｼｯｸM" panose="020B0600000000000000" pitchFamily="50" charset="-128"/>
              </a:rPr>
              <a:t>(3)</a:t>
            </a:r>
            <a:r>
              <a:rPr lang="ja-JP" altLang="en-US" sz="2600" b="1">
                <a:latin typeface="HGPｺﾞｼｯｸM" panose="020B0600000000000000" pitchFamily="50" charset="-128"/>
                <a:ea typeface="HGPｺﾞｼｯｸM" panose="020B0600000000000000" pitchFamily="50" charset="-128"/>
              </a:rPr>
              <a:t>要求定義の取り組み状況</a:t>
            </a:r>
            <a:endParaRPr lang="ja-JP" altLang="en-US" sz="2600">
              <a:latin typeface="HGPｺﾞｼｯｸM" panose="020B0600000000000000" pitchFamily="50" charset="-128"/>
              <a:ea typeface="HGPｺﾞｼｯｸM" panose="020B0600000000000000" pitchFamily="50" charset="-128"/>
            </a:endParaRPr>
          </a:p>
        </p:txBody>
      </p:sp>
      <p:sp>
        <p:nvSpPr>
          <p:cNvPr id="5" name="Rectangle 2"/>
          <p:cNvSpPr txBox="1">
            <a:spLocks noChangeArrowheads="1"/>
          </p:cNvSpPr>
          <p:nvPr/>
        </p:nvSpPr>
        <p:spPr bwMode="gray">
          <a:xfrm>
            <a:off x="85725" y="803275"/>
            <a:ext cx="8659813" cy="1046163"/>
          </a:xfrm>
          <a:prstGeom prst="rect">
            <a:avLst/>
          </a:prstGeom>
          <a:noFill/>
          <a:ln w="9525">
            <a:noFill/>
            <a:miter lim="800000"/>
            <a:headEnd/>
            <a:tailEnd/>
          </a:ln>
        </p:spPr>
        <p:txBody>
          <a:bodyPr lIns="0" tIns="0" rIns="0" bIns="0">
            <a:spAutoFit/>
          </a:bodyPr>
          <a:lstStyle/>
          <a:p>
            <a:pPr marL="185738" indent="-185738">
              <a:spcBef>
                <a:spcPct val="20000"/>
              </a:spcBef>
              <a:buClr>
                <a:srgbClr val="A42939"/>
              </a:buClr>
              <a:buFont typeface="Wingdings" pitchFamily="2" charset="2"/>
              <a:buChar char="n"/>
              <a:defRPr/>
            </a:pPr>
            <a:r>
              <a:rPr lang="ja-JP" altLang="en-US" sz="2400" kern="0" dirty="0">
                <a:solidFill>
                  <a:schemeClr val="tx1"/>
                </a:solidFill>
                <a:latin typeface="HGPｺﾞｼｯｸM" pitchFamily="50" charset="-128"/>
                <a:ea typeface="HGPｺﾞｼｯｸM" pitchFamily="50" charset="-128"/>
              </a:rPr>
              <a:t>原理原則</a:t>
            </a:r>
            <a:r>
              <a:rPr lang="en-US" altLang="ja-JP" sz="2400" kern="0" dirty="0">
                <a:solidFill>
                  <a:schemeClr val="tx1"/>
                </a:solidFill>
                <a:latin typeface="HGPｺﾞｼｯｸM" pitchFamily="50" charset="-128"/>
                <a:ea typeface="HGPｺﾞｼｯｸM" pitchFamily="50" charset="-128"/>
              </a:rPr>
              <a:t>17</a:t>
            </a:r>
            <a:r>
              <a:rPr lang="ja-JP" altLang="en-US" sz="2400" kern="0" dirty="0">
                <a:solidFill>
                  <a:schemeClr val="tx1"/>
                </a:solidFill>
                <a:latin typeface="HGPｺﾞｼｯｸM" pitchFamily="50" charset="-128"/>
                <a:ea typeface="HGPｺﾞｼｯｸM" pitchFamily="50" charset="-128"/>
              </a:rPr>
              <a:t>ヶ条の行動規範実践状況（抜粋）</a:t>
            </a:r>
            <a:br>
              <a:rPr lang="en-US" altLang="ja-JP" sz="2400" kern="0" dirty="0">
                <a:solidFill>
                  <a:schemeClr val="tx1"/>
                </a:solidFill>
                <a:latin typeface="HGPｺﾞｼｯｸM" pitchFamily="50" charset="-128"/>
                <a:ea typeface="HGPｺﾞｼｯｸM" pitchFamily="50" charset="-128"/>
              </a:rPr>
            </a:br>
            <a:r>
              <a:rPr lang="ja-JP" altLang="en-US" sz="2400" kern="0" dirty="0">
                <a:solidFill>
                  <a:schemeClr val="tx1"/>
                </a:solidFill>
                <a:latin typeface="HGPｺﾞｼｯｸM" pitchFamily="50" charset="-128"/>
                <a:ea typeface="HGPｺﾞｼｯｸM" pitchFamily="50" charset="-128"/>
              </a:rPr>
              <a:t>　</a:t>
            </a:r>
            <a:r>
              <a:rPr lang="en-US" altLang="ja-JP" sz="2000" kern="0" dirty="0">
                <a:solidFill>
                  <a:schemeClr val="tx1"/>
                </a:solidFill>
                <a:latin typeface="HGPｺﾞｼｯｸM" pitchFamily="50" charset="-128"/>
                <a:ea typeface="HGPｺﾞｼｯｸM" pitchFamily="50" charset="-128"/>
              </a:rPr>
              <a:t>17</a:t>
            </a:r>
            <a:r>
              <a:rPr lang="ja-JP" altLang="en-US" sz="2000" kern="0" dirty="0">
                <a:solidFill>
                  <a:schemeClr val="tx1"/>
                </a:solidFill>
                <a:latin typeface="HGPｺﾞｼｯｸM" pitchFamily="50" charset="-128"/>
                <a:ea typeface="HGPｺﾞｼｯｸM" pitchFamily="50" charset="-128"/>
              </a:rPr>
              <a:t>ヶ条の内、</a:t>
            </a:r>
            <a:r>
              <a:rPr lang="en-US" altLang="ja-JP" sz="2000" kern="0" dirty="0">
                <a:solidFill>
                  <a:schemeClr val="tx1"/>
                </a:solidFill>
                <a:latin typeface="HGPｺﾞｼｯｸM" pitchFamily="50" charset="-128"/>
                <a:ea typeface="HGPｺﾞｼｯｸM" pitchFamily="50" charset="-128"/>
              </a:rPr>
              <a:t>【11】</a:t>
            </a:r>
            <a:r>
              <a:rPr lang="ja-JP" altLang="en-US" sz="2000" kern="0" dirty="0">
                <a:solidFill>
                  <a:schemeClr val="tx1"/>
                </a:solidFill>
                <a:latin typeface="HGPｺﾞｼｯｸM" pitchFamily="50" charset="-128"/>
                <a:ea typeface="HGPｺﾞｼｯｸM" pitchFamily="50" charset="-128"/>
              </a:rPr>
              <a:t>～</a:t>
            </a:r>
            <a:r>
              <a:rPr lang="en-US" altLang="ja-JP" sz="2000" kern="0" dirty="0">
                <a:solidFill>
                  <a:schemeClr val="tx1"/>
                </a:solidFill>
                <a:latin typeface="HGPｺﾞｼｯｸM" pitchFamily="50" charset="-128"/>
                <a:ea typeface="HGPｺﾞｼｯｸM" pitchFamily="50" charset="-128"/>
              </a:rPr>
              <a:t>【14】</a:t>
            </a:r>
            <a:r>
              <a:rPr lang="ja-JP" altLang="en-US" sz="2000" kern="0" dirty="0" err="1">
                <a:solidFill>
                  <a:schemeClr val="tx1"/>
                </a:solidFill>
                <a:latin typeface="HGPｺﾞｼｯｸM" pitchFamily="50" charset="-128"/>
                <a:ea typeface="HGPｺﾞｼｯｸM" pitchFamily="50" charset="-128"/>
              </a:rPr>
              <a:t>までの</a:t>
            </a:r>
            <a:r>
              <a:rPr lang="ja-JP" altLang="en-US" sz="2000" kern="0" dirty="0">
                <a:solidFill>
                  <a:schemeClr val="tx1"/>
                </a:solidFill>
                <a:latin typeface="HGPｺﾞｼｯｸM" pitchFamily="50" charset="-128"/>
                <a:ea typeface="HGPｺﾞｼｯｸM" pitchFamily="50" charset="-128"/>
              </a:rPr>
              <a:t>実践状況を下図に示す。「実践できていない」や「担当者レベルで実践」を加えると</a:t>
            </a:r>
            <a:r>
              <a:rPr lang="en-US" altLang="ja-JP" sz="2000" kern="0" dirty="0">
                <a:solidFill>
                  <a:schemeClr val="tx1"/>
                </a:solidFill>
                <a:latin typeface="HGPｺﾞｼｯｸM" pitchFamily="50" charset="-128"/>
                <a:ea typeface="HGPｺﾞｼｯｸM" pitchFamily="50" charset="-128"/>
              </a:rPr>
              <a:t>60%</a:t>
            </a:r>
            <a:r>
              <a:rPr lang="ja-JP" altLang="en-US" sz="2000" kern="0" dirty="0">
                <a:solidFill>
                  <a:schemeClr val="tx1"/>
                </a:solidFill>
                <a:latin typeface="HGPｺﾞｼｯｸM" pitchFamily="50" charset="-128"/>
                <a:ea typeface="HGPｺﾞｼｯｸM" pitchFamily="50" charset="-128"/>
              </a:rPr>
              <a:t>前後に上る。</a:t>
            </a:r>
          </a:p>
        </p:txBody>
      </p:sp>
      <p:sp>
        <p:nvSpPr>
          <p:cNvPr id="19460" name="Text Box 12"/>
          <p:cNvSpPr txBox="1">
            <a:spLocks noChangeArrowheads="1"/>
          </p:cNvSpPr>
          <p:nvPr/>
        </p:nvSpPr>
        <p:spPr bwMode="gray">
          <a:xfrm>
            <a:off x="103188" y="6026150"/>
            <a:ext cx="90566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47675" indent="-447675">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a:solidFill>
                  <a:srgbClr val="131A1F"/>
                </a:solidFill>
                <a:latin typeface="HGPｺﾞｼｯｸM" panose="020B0600000000000000" pitchFamily="50" charset="-128"/>
                <a:ea typeface="HGPｺﾞｼｯｸM" panose="020B0600000000000000" pitchFamily="50" charset="-128"/>
              </a:rPr>
              <a:t>出典：</a:t>
            </a:r>
            <a:r>
              <a:rPr lang="en-US" altLang="ja-JP" sz="1600">
                <a:solidFill>
                  <a:srgbClr val="131A1F"/>
                </a:solidFill>
                <a:latin typeface="HGPｺﾞｼｯｸM" panose="020B0600000000000000" pitchFamily="50" charset="-128"/>
                <a:ea typeface="HGPｺﾞｼｯｸM" panose="020B0600000000000000" pitchFamily="50" charset="-128"/>
              </a:rPr>
              <a:t>JUAS</a:t>
            </a:r>
            <a:r>
              <a:rPr lang="ja-JP" altLang="en-US" sz="1600">
                <a:solidFill>
                  <a:srgbClr val="131A1F"/>
                </a:solidFill>
                <a:latin typeface="HGPｺﾞｼｯｸM" panose="020B0600000000000000" pitchFamily="50" charset="-128"/>
                <a:ea typeface="HGPｺﾞｼｯｸM" panose="020B0600000000000000" pitchFamily="50" charset="-128"/>
              </a:rPr>
              <a:t>一般社団法人　日本情報システム・ユーザー協会　「企業</a:t>
            </a:r>
            <a:r>
              <a:rPr lang="en-US" altLang="ja-JP" sz="1600">
                <a:solidFill>
                  <a:srgbClr val="131A1F"/>
                </a:solidFill>
                <a:latin typeface="HGPｺﾞｼｯｸM" panose="020B0600000000000000" pitchFamily="50" charset="-128"/>
                <a:ea typeface="HGPｺﾞｼｯｸM" panose="020B0600000000000000" pitchFamily="50" charset="-128"/>
              </a:rPr>
              <a:t>IT</a:t>
            </a:r>
            <a:r>
              <a:rPr lang="ja-JP" altLang="en-US" sz="1600">
                <a:solidFill>
                  <a:srgbClr val="131A1F"/>
                </a:solidFill>
                <a:latin typeface="HGPｺﾞｼｯｸM" panose="020B0600000000000000" pitchFamily="50" charset="-128"/>
                <a:ea typeface="HGPｺﾞｼｯｸM" panose="020B0600000000000000" pitchFamily="50" charset="-128"/>
              </a:rPr>
              <a:t>動向調査報告書</a:t>
            </a:r>
            <a:r>
              <a:rPr lang="en-US" altLang="ja-JP" sz="1600">
                <a:solidFill>
                  <a:srgbClr val="131A1F"/>
                </a:solidFill>
                <a:latin typeface="HGPｺﾞｼｯｸM" panose="020B0600000000000000" pitchFamily="50" charset="-128"/>
                <a:ea typeface="HGPｺﾞｼｯｸM" panose="020B0600000000000000" pitchFamily="50" charset="-128"/>
              </a:rPr>
              <a:t>2012</a:t>
            </a:r>
            <a:r>
              <a:rPr lang="ja-JP" altLang="en-US" sz="1600">
                <a:solidFill>
                  <a:srgbClr val="131A1F"/>
                </a:solidFill>
                <a:latin typeface="HGPｺﾞｼｯｸM" panose="020B0600000000000000" pitchFamily="50" charset="-128"/>
                <a:ea typeface="HGPｺﾞｼｯｸM" panose="020B0600000000000000" pitchFamily="50" charset="-128"/>
              </a:rPr>
              <a:t>」より抜粋</a:t>
            </a:r>
            <a:endParaRPr lang="en-US" altLang="ja-JP" sz="1600">
              <a:solidFill>
                <a:srgbClr val="131A1F"/>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1600">
                <a:solidFill>
                  <a:srgbClr val="131A1F"/>
                </a:solidFill>
                <a:latin typeface="HGPｺﾞｼｯｸM" panose="020B0600000000000000" pitchFamily="50" charset="-128"/>
                <a:ea typeface="HGPｺﾞｼｯｸM" panose="020B0600000000000000" pitchFamily="50" charset="-128"/>
              </a:rPr>
              <a:t>　　　　要件は要求に変更</a:t>
            </a:r>
          </a:p>
        </p:txBody>
      </p:sp>
      <p:pic>
        <p:nvPicPr>
          <p:cNvPr id="1946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700" y="1865313"/>
            <a:ext cx="8896350" cy="422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3" name="角丸四角形 1"/>
          <p:cNvSpPr>
            <a:spLocks noChangeArrowheads="1"/>
          </p:cNvSpPr>
          <p:nvPr/>
        </p:nvSpPr>
        <p:spPr bwMode="auto">
          <a:xfrm>
            <a:off x="5313363" y="2355850"/>
            <a:ext cx="3417887" cy="3048000"/>
          </a:xfrm>
          <a:prstGeom prst="roundRect">
            <a:avLst>
              <a:gd name="adj" fmla="val 16667"/>
            </a:avLst>
          </a:prstGeom>
          <a:noFill/>
          <a:ln w="50800" algn="ctr">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3200">
              <a:solidFill>
                <a:schemeClr val="tx2"/>
              </a:solidFill>
              <a:ea typeface="ＭＳ ゴシック" panose="020B0609070205080204" pitchFamily="49" charset="-128"/>
            </a:endParaRPr>
          </a:p>
        </p:txBody>
      </p:sp>
      <p:sp>
        <p:nvSpPr>
          <p:cNvPr id="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8" name="タイトル 1"/>
          <p:cNvSpPr txBox="1">
            <a:spLocks/>
          </p:cNvSpPr>
          <p:nvPr/>
        </p:nvSpPr>
        <p:spPr bwMode="auto">
          <a:xfrm>
            <a:off x="231775" y="168275"/>
            <a:ext cx="701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spcBef>
                <a:spcPct val="0"/>
              </a:spcBef>
              <a:buClrTx/>
              <a:buFontTx/>
              <a:buNone/>
            </a:pPr>
            <a:r>
              <a:rPr lang="ja-JP" altLang="en-US" sz="2800" b="1">
                <a:solidFill>
                  <a:schemeClr val="tx2"/>
                </a:solidFill>
                <a:latin typeface="HGP創英角ｺﾞｼｯｸUB" panose="020B0900000000000000" pitchFamily="50" charset="-128"/>
                <a:ea typeface="HGP創英角ｺﾞｼｯｸUB" panose="020B0900000000000000" pitchFamily="50" charset="-128"/>
              </a:rPr>
              <a:t>目　　　　　　　次</a:t>
            </a:r>
          </a:p>
        </p:txBody>
      </p:sp>
      <p:sp>
        <p:nvSpPr>
          <p:cNvPr id="8" name="タイトル 1"/>
          <p:cNvSpPr txBox="1">
            <a:spLocks/>
          </p:cNvSpPr>
          <p:nvPr/>
        </p:nvSpPr>
        <p:spPr bwMode="auto">
          <a:xfrm>
            <a:off x="406400" y="1622425"/>
            <a:ext cx="8461375" cy="3540125"/>
          </a:xfrm>
          <a:prstGeom prst="rect">
            <a:avLst/>
          </a:prstGeom>
          <a:noFill/>
          <a:ln>
            <a:noFill/>
          </a:ln>
          <a:extLst/>
        </p:spPr>
        <p:txBody>
          <a:bodyPr anchor="b">
            <a:spAutoFit/>
          </a:bodyPr>
          <a:lstStyle>
            <a:lvl1pPr algn="l" rtl="0" eaLnBrk="0" fontAlgn="base" hangingPunct="0">
              <a:spcBef>
                <a:spcPct val="0"/>
              </a:spcBef>
              <a:spcAft>
                <a:spcPct val="0"/>
              </a:spcAft>
              <a:defRPr kumimoji="1" sz="2800">
                <a:solidFill>
                  <a:schemeClr val="tx2"/>
                </a:solidFill>
                <a:latin typeface="+mj-lt"/>
                <a:ea typeface="ＭＳ Ｐゴシック" pitchFamily="50" charset="-128"/>
                <a:cs typeface="+mj-cs"/>
              </a:defRPr>
            </a:lvl1pPr>
            <a:lvl2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2pPr>
            <a:lvl3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3pPr>
            <a:lvl4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4pPr>
            <a:lvl5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5pPr>
            <a:lvl6pPr marL="4572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6pPr>
            <a:lvl7pPr marL="9144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7pPr>
            <a:lvl8pPr marL="13716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8pPr>
            <a:lvl9pPr marL="18288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9pPr>
          </a:lstStyle>
          <a:p>
            <a:pPr>
              <a:defRPr/>
            </a:pPr>
            <a:r>
              <a:rPr lang="ja-JP" altLang="en-US" b="1" dirty="0">
                <a:solidFill>
                  <a:schemeClr val="bg1">
                    <a:lumMod val="85000"/>
                  </a:schemeClr>
                </a:solidFill>
                <a:latin typeface="HGPｺﾞｼｯｸM" pitchFamily="50" charset="-128"/>
                <a:ea typeface="HGPｺﾞｼｯｸM" pitchFamily="50" charset="-128"/>
              </a:rPr>
              <a:t>１．要求定義について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２．非機能要求について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３．非機能要求グレード</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４．非機能要求項目のレベル決定法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５．非機能要求項目の留意点</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６．機能要求検討時の非機能要求グレード利用法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７．非機能要求の適用事例</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８．参考資料</a:t>
            </a:r>
          </a:p>
        </p:txBody>
      </p:sp>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タイトル 37"/>
          <p:cNvSpPr>
            <a:spLocks noGrp="1"/>
          </p:cNvSpPr>
          <p:nvPr>
            <p:ph type="title" idx="4294967295"/>
          </p:nvPr>
        </p:nvSpPr>
        <p:spPr>
          <a:xfrm>
            <a:off x="57150" y="173038"/>
            <a:ext cx="7970838" cy="519112"/>
          </a:xfrm>
        </p:spPr>
        <p:txBody>
          <a:bodyPr anchor="b">
            <a:spAutoFit/>
          </a:bodyPr>
          <a:lstStyle/>
          <a:p>
            <a:r>
              <a:rPr lang="ja-JP" altLang="en-US" b="1">
                <a:latin typeface="HGPｺﾞｼｯｸM" panose="020B0600000000000000" pitchFamily="50" charset="-128"/>
                <a:ea typeface="HGPｺﾞｼｯｸM" panose="020B0600000000000000" pitchFamily="50" charset="-128"/>
              </a:rPr>
              <a:t>　参考：非機能要求関連の各種活動</a:t>
            </a:r>
          </a:p>
        </p:txBody>
      </p:sp>
      <p:grpSp>
        <p:nvGrpSpPr>
          <p:cNvPr id="151555" name="Group 44"/>
          <p:cNvGrpSpPr>
            <a:grpSpLocks/>
          </p:cNvGrpSpPr>
          <p:nvPr/>
        </p:nvGrpSpPr>
        <p:grpSpPr bwMode="auto">
          <a:xfrm>
            <a:off x="1628775" y="1581150"/>
            <a:ext cx="7324725" cy="4659313"/>
            <a:chOff x="1026" y="927"/>
            <a:chExt cx="4614" cy="3233"/>
          </a:xfrm>
        </p:grpSpPr>
        <p:sp>
          <p:nvSpPr>
            <p:cNvPr id="151585" name="Rectangle 3"/>
            <p:cNvSpPr>
              <a:spLocks noChangeArrowheads="1"/>
            </p:cNvSpPr>
            <p:nvPr/>
          </p:nvSpPr>
          <p:spPr bwMode="gray">
            <a:xfrm>
              <a:off x="4363" y="927"/>
              <a:ext cx="1277" cy="3233"/>
            </a:xfrm>
            <a:prstGeom prst="rect">
              <a:avLst/>
            </a:prstGeom>
            <a:solidFill>
              <a:srgbClr val="0B2B59"/>
            </a:solidFill>
            <a:ln w="9525" algn="ctr">
              <a:solidFill>
                <a:srgbClr val="E5F3E7"/>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86" name="Rectangle 4"/>
            <p:cNvSpPr>
              <a:spLocks noChangeArrowheads="1"/>
            </p:cNvSpPr>
            <p:nvPr/>
          </p:nvSpPr>
          <p:spPr bwMode="gray">
            <a:xfrm>
              <a:off x="3251" y="927"/>
              <a:ext cx="1277" cy="3233"/>
            </a:xfrm>
            <a:prstGeom prst="rect">
              <a:avLst/>
            </a:prstGeom>
            <a:solidFill>
              <a:srgbClr val="2A5492"/>
            </a:solidFill>
            <a:ln w="9525" algn="ctr">
              <a:solidFill>
                <a:srgbClr val="E5F3E7"/>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87" name="Rectangle 5"/>
            <p:cNvSpPr>
              <a:spLocks noChangeArrowheads="1"/>
            </p:cNvSpPr>
            <p:nvPr/>
          </p:nvSpPr>
          <p:spPr bwMode="gray">
            <a:xfrm>
              <a:off x="2138" y="927"/>
              <a:ext cx="1277" cy="3233"/>
            </a:xfrm>
            <a:prstGeom prst="rect">
              <a:avLst/>
            </a:prstGeom>
            <a:solidFill>
              <a:srgbClr val="376EBF"/>
            </a:solidFill>
            <a:ln w="9525" algn="ctr">
              <a:solidFill>
                <a:srgbClr val="E5F3E7"/>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88" name="Rectangle 6"/>
            <p:cNvSpPr>
              <a:spLocks noChangeArrowheads="1"/>
            </p:cNvSpPr>
            <p:nvPr/>
          </p:nvSpPr>
          <p:spPr bwMode="gray">
            <a:xfrm>
              <a:off x="1026" y="927"/>
              <a:ext cx="1277" cy="3233"/>
            </a:xfrm>
            <a:prstGeom prst="rect">
              <a:avLst/>
            </a:prstGeom>
            <a:solidFill>
              <a:srgbClr val="6B96D5"/>
            </a:solidFill>
            <a:ln w="9525" algn="ctr">
              <a:solidFill>
                <a:srgbClr val="E5F3E7"/>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grpSp>
      <p:sp>
        <p:nvSpPr>
          <p:cNvPr id="151556" name="Rectangle 7"/>
          <p:cNvSpPr>
            <a:spLocks noChangeArrowheads="1"/>
          </p:cNvSpPr>
          <p:nvPr/>
        </p:nvSpPr>
        <p:spPr bwMode="gray">
          <a:xfrm>
            <a:off x="1619250" y="1581150"/>
            <a:ext cx="7324725" cy="4659313"/>
          </a:xfrm>
          <a:prstGeom prst="rect">
            <a:avLst/>
          </a:prstGeom>
          <a:solidFill>
            <a:srgbClr val="FFFFFF">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57" name="AutoShape 9"/>
          <p:cNvSpPr>
            <a:spLocks noChangeArrowheads="1"/>
          </p:cNvSpPr>
          <p:nvPr/>
        </p:nvSpPr>
        <p:spPr bwMode="gray">
          <a:xfrm>
            <a:off x="6926263" y="1017588"/>
            <a:ext cx="2027237" cy="530225"/>
          </a:xfrm>
          <a:prstGeom prst="homePlate">
            <a:avLst>
              <a:gd name="adj" fmla="val 34764"/>
            </a:avLst>
          </a:prstGeom>
          <a:solidFill>
            <a:srgbClr val="0B2B59"/>
          </a:solidFill>
          <a:ln w="9525" algn="ctr">
            <a:solidFill>
              <a:srgbClr val="E5F3E7"/>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58" name="AutoShape 10"/>
          <p:cNvSpPr>
            <a:spLocks noChangeArrowheads="1"/>
          </p:cNvSpPr>
          <p:nvPr/>
        </p:nvSpPr>
        <p:spPr bwMode="gray">
          <a:xfrm>
            <a:off x="5160963" y="1017588"/>
            <a:ext cx="2025650" cy="530225"/>
          </a:xfrm>
          <a:prstGeom prst="homePlate">
            <a:avLst>
              <a:gd name="adj" fmla="val 34737"/>
            </a:avLst>
          </a:prstGeom>
          <a:solidFill>
            <a:srgbClr val="2A5492"/>
          </a:solidFill>
          <a:ln w="9525" algn="ctr">
            <a:solidFill>
              <a:srgbClr val="E5F3E7"/>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59" name="AutoShape 11"/>
          <p:cNvSpPr>
            <a:spLocks noChangeArrowheads="1"/>
          </p:cNvSpPr>
          <p:nvPr/>
        </p:nvSpPr>
        <p:spPr bwMode="gray">
          <a:xfrm>
            <a:off x="3394075" y="1017588"/>
            <a:ext cx="2027238" cy="530225"/>
          </a:xfrm>
          <a:prstGeom prst="homePlate">
            <a:avLst>
              <a:gd name="adj" fmla="val 34764"/>
            </a:avLst>
          </a:prstGeom>
          <a:solidFill>
            <a:srgbClr val="376EBF"/>
          </a:solidFill>
          <a:ln w="9525" algn="ctr">
            <a:solidFill>
              <a:srgbClr val="E5F3E7"/>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60" name="AutoShape 12"/>
          <p:cNvSpPr>
            <a:spLocks noChangeArrowheads="1"/>
          </p:cNvSpPr>
          <p:nvPr/>
        </p:nvSpPr>
        <p:spPr bwMode="gray">
          <a:xfrm>
            <a:off x="1628775" y="1017588"/>
            <a:ext cx="2025650" cy="530225"/>
          </a:xfrm>
          <a:prstGeom prst="homePlate">
            <a:avLst>
              <a:gd name="adj" fmla="val 34737"/>
            </a:avLst>
          </a:prstGeom>
          <a:solidFill>
            <a:srgbClr val="87AADD"/>
          </a:solidFill>
          <a:ln w="9525" algn="ctr">
            <a:solidFill>
              <a:srgbClr val="E5F3E7"/>
            </a:solidFill>
            <a:miter lim="800000"/>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61" name="AutoShape 38"/>
          <p:cNvSpPr>
            <a:spLocks noChangeArrowheads="1"/>
          </p:cNvSpPr>
          <p:nvPr/>
        </p:nvSpPr>
        <p:spPr bwMode="gray">
          <a:xfrm>
            <a:off x="98425" y="1744663"/>
            <a:ext cx="1430338" cy="1012825"/>
          </a:xfrm>
          <a:prstGeom prst="roundRect">
            <a:avLst>
              <a:gd name="adj" fmla="val 16667"/>
            </a:avLst>
          </a:prstGeom>
          <a:solidFill>
            <a:srgbClr val="E1D597"/>
          </a:solidFill>
          <a:ln w="38100" algn="ctr">
            <a:solidFill>
              <a:schemeClr val="bg1"/>
            </a:solidFill>
            <a:round/>
            <a:headEnd/>
            <a:tailEnd/>
          </a:ln>
          <a:effectLst>
            <a:outerShdw dist="35921" dir="2700000" algn="ctr" rotWithShape="0">
              <a:schemeClr val="bg2"/>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buClr>
                <a:srgbClr val="0B1F65"/>
              </a:buClr>
              <a:buFont typeface="Webdings" panose="05030102010509060703" pitchFamily="18" charset="2"/>
              <a:buNone/>
            </a:pPr>
            <a:r>
              <a:rPr kumimoji="0" lang="en-US" altLang="ja-JP">
                <a:solidFill>
                  <a:srgbClr val="131A1F"/>
                </a:solidFill>
                <a:latin typeface="HGP創英角ｺﾞｼｯｸUB" panose="020B0900000000000000" pitchFamily="50" charset="-128"/>
                <a:ea typeface="HGP創英角ｺﾞｼｯｸUB" panose="020B0900000000000000" pitchFamily="50" charset="-128"/>
              </a:rPr>
              <a:t>JUAS</a:t>
            </a:r>
          </a:p>
        </p:txBody>
      </p:sp>
      <p:sp>
        <p:nvSpPr>
          <p:cNvPr id="151562" name="AutoShape 38"/>
          <p:cNvSpPr>
            <a:spLocks noChangeArrowheads="1"/>
          </p:cNvSpPr>
          <p:nvPr/>
        </p:nvSpPr>
        <p:spPr bwMode="gray">
          <a:xfrm>
            <a:off x="98425" y="2825750"/>
            <a:ext cx="1430338" cy="1012825"/>
          </a:xfrm>
          <a:prstGeom prst="roundRect">
            <a:avLst>
              <a:gd name="adj" fmla="val 16667"/>
            </a:avLst>
          </a:prstGeom>
          <a:solidFill>
            <a:srgbClr val="A0D8B4"/>
          </a:solidFill>
          <a:ln w="38100" algn="ctr">
            <a:solidFill>
              <a:schemeClr val="bg1"/>
            </a:solidFill>
            <a:round/>
            <a:headEnd/>
            <a:tailEnd/>
          </a:ln>
          <a:effectLst>
            <a:outerShdw dist="35921" dir="2700000" algn="ctr" rotWithShape="0">
              <a:schemeClr val="bg2"/>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buClr>
                <a:srgbClr val="0B1F65"/>
              </a:buClr>
              <a:buFont typeface="Webdings" panose="05030102010509060703" pitchFamily="18" charset="2"/>
              <a:buNone/>
            </a:pPr>
            <a:r>
              <a:rPr kumimoji="0" lang="en-US" altLang="ja-JP">
                <a:solidFill>
                  <a:srgbClr val="131A1F"/>
                </a:solidFill>
                <a:latin typeface="HGP創英角ｺﾞｼｯｸUB" panose="020B0900000000000000" pitchFamily="50" charset="-128"/>
                <a:ea typeface="HGP創英角ｺﾞｼｯｸUB" panose="020B0900000000000000" pitchFamily="50" charset="-128"/>
              </a:rPr>
              <a:t>JEITA</a:t>
            </a:r>
          </a:p>
        </p:txBody>
      </p:sp>
      <p:sp>
        <p:nvSpPr>
          <p:cNvPr id="151563" name="AutoShape 38"/>
          <p:cNvSpPr>
            <a:spLocks noChangeArrowheads="1"/>
          </p:cNvSpPr>
          <p:nvPr/>
        </p:nvSpPr>
        <p:spPr bwMode="gray">
          <a:xfrm>
            <a:off x="98425" y="4989513"/>
            <a:ext cx="1430338" cy="1211262"/>
          </a:xfrm>
          <a:prstGeom prst="roundRect">
            <a:avLst>
              <a:gd name="adj" fmla="val 16667"/>
            </a:avLst>
          </a:prstGeom>
          <a:solidFill>
            <a:srgbClr val="E8AEAE"/>
          </a:solidFill>
          <a:ln w="38100" algn="ctr">
            <a:solidFill>
              <a:schemeClr val="bg1"/>
            </a:solidFill>
            <a:round/>
            <a:headEnd/>
            <a:tailEnd/>
          </a:ln>
          <a:effectLst>
            <a:outerShdw dist="35921" dir="2700000" algn="ctr" rotWithShape="0">
              <a:schemeClr val="bg2"/>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buClr>
                <a:srgbClr val="0B1F65"/>
              </a:buClr>
              <a:buFont typeface="Webdings" panose="05030102010509060703" pitchFamily="18" charset="2"/>
              <a:buNone/>
            </a:pPr>
            <a:r>
              <a:rPr kumimoji="0" lang="en-US" altLang="ja-JP">
                <a:solidFill>
                  <a:srgbClr val="131A1F"/>
                </a:solidFill>
                <a:latin typeface="HGP創英角ｺﾞｼｯｸUB" panose="020B0900000000000000" pitchFamily="50" charset="-128"/>
                <a:ea typeface="HGP創英角ｺﾞｼｯｸUB" panose="020B0900000000000000" pitchFamily="50" charset="-128"/>
              </a:rPr>
              <a:t>IPA/SEC</a:t>
            </a:r>
          </a:p>
        </p:txBody>
      </p:sp>
      <p:sp>
        <p:nvSpPr>
          <p:cNvPr id="151564" name="AutoShape 38"/>
          <p:cNvSpPr>
            <a:spLocks noChangeArrowheads="1"/>
          </p:cNvSpPr>
          <p:nvPr/>
        </p:nvSpPr>
        <p:spPr bwMode="gray">
          <a:xfrm>
            <a:off x="1833563" y="1744663"/>
            <a:ext cx="6438900" cy="1012825"/>
          </a:xfrm>
          <a:prstGeom prst="roundRect">
            <a:avLst>
              <a:gd name="adj" fmla="val 13167"/>
            </a:avLst>
          </a:prstGeom>
          <a:solidFill>
            <a:srgbClr val="E1D597"/>
          </a:solidFill>
          <a:ln w="38100" algn="ctr">
            <a:solidFill>
              <a:schemeClr val="bg1"/>
            </a:solidFill>
            <a:round/>
            <a:headEnd/>
            <a:tailEnd/>
          </a:ln>
          <a:effectLst>
            <a:outerShdw dist="35921" dir="2700000" algn="ctr" rotWithShape="0">
              <a:schemeClr val="bg2"/>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buClr>
                <a:srgbClr val="0B1F65"/>
              </a:buClr>
              <a:buFont typeface="Webdings" panose="05030102010509060703" pitchFamily="18" charset="2"/>
              <a:buNone/>
            </a:pPr>
            <a:endParaRPr kumimoji="0" lang="ja-JP" altLang="ja-JP">
              <a:solidFill>
                <a:srgbClr val="131A1F"/>
              </a:solidFill>
              <a:latin typeface="ＭＳ Ｐゴシック" panose="020B0600070205080204" pitchFamily="50" charset="-128"/>
              <a:ea typeface="HGP創英角ｺﾞｼｯｸUB" panose="020B0900000000000000" pitchFamily="50" charset="-128"/>
            </a:endParaRPr>
          </a:p>
        </p:txBody>
      </p:sp>
      <p:sp>
        <p:nvSpPr>
          <p:cNvPr id="151565" name="AutoShape 38"/>
          <p:cNvSpPr>
            <a:spLocks noChangeArrowheads="1"/>
          </p:cNvSpPr>
          <p:nvPr/>
        </p:nvSpPr>
        <p:spPr bwMode="gray">
          <a:xfrm>
            <a:off x="7242175" y="2884488"/>
            <a:ext cx="1657350" cy="1012825"/>
          </a:xfrm>
          <a:prstGeom prst="roundRect">
            <a:avLst>
              <a:gd name="adj" fmla="val 13167"/>
            </a:avLst>
          </a:prstGeom>
          <a:solidFill>
            <a:srgbClr val="A0D8B4"/>
          </a:solidFill>
          <a:ln w="38100" algn="ctr">
            <a:solidFill>
              <a:schemeClr val="bg1"/>
            </a:solidFill>
            <a:round/>
            <a:headEnd/>
            <a:tailEnd/>
          </a:ln>
          <a:effectLst>
            <a:outerShdw dist="35921" dir="2700000" algn="ctr" rotWithShape="0">
              <a:schemeClr val="bg2"/>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buClr>
                <a:srgbClr val="0B1F65"/>
              </a:buClr>
              <a:buFont typeface="Webdings" panose="05030102010509060703" pitchFamily="18" charset="2"/>
              <a:buNone/>
            </a:pPr>
            <a:endParaRPr kumimoji="0" lang="ja-JP" altLang="ja-JP">
              <a:solidFill>
                <a:srgbClr val="131A1F"/>
              </a:solidFill>
              <a:latin typeface="ＭＳ Ｐゴシック" panose="020B0600070205080204" pitchFamily="50" charset="-128"/>
              <a:ea typeface="HGP創英角ｺﾞｼｯｸUB" panose="020B0900000000000000" pitchFamily="50" charset="-128"/>
            </a:endParaRPr>
          </a:p>
        </p:txBody>
      </p:sp>
      <p:sp>
        <p:nvSpPr>
          <p:cNvPr id="151566" name="AutoShape 38"/>
          <p:cNvSpPr>
            <a:spLocks noChangeArrowheads="1"/>
          </p:cNvSpPr>
          <p:nvPr/>
        </p:nvSpPr>
        <p:spPr bwMode="gray">
          <a:xfrm>
            <a:off x="1698625" y="4989513"/>
            <a:ext cx="4079875" cy="1166812"/>
          </a:xfrm>
          <a:prstGeom prst="roundRect">
            <a:avLst>
              <a:gd name="adj" fmla="val 14940"/>
            </a:avLst>
          </a:prstGeom>
          <a:solidFill>
            <a:srgbClr val="E8AEAE"/>
          </a:solidFill>
          <a:ln w="38100" algn="ctr">
            <a:solidFill>
              <a:schemeClr val="bg1"/>
            </a:solidFill>
            <a:round/>
            <a:headEnd/>
            <a:tailEnd/>
          </a:ln>
          <a:effectLst>
            <a:outerShdw dist="35921" dir="2700000" algn="ctr" rotWithShape="0">
              <a:schemeClr val="bg2"/>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buClr>
                <a:srgbClr val="0B1F65"/>
              </a:buClr>
              <a:buFont typeface="Webdings" panose="05030102010509060703" pitchFamily="18" charset="2"/>
              <a:buNone/>
            </a:pPr>
            <a:endParaRPr kumimoji="0" lang="ja-JP" altLang="ja-JP">
              <a:solidFill>
                <a:srgbClr val="131A1F"/>
              </a:solidFill>
              <a:latin typeface="ＭＳ Ｐゴシック" panose="020B0600070205080204" pitchFamily="50" charset="-128"/>
              <a:ea typeface="HGP創英角ｺﾞｼｯｸUB" panose="020B0900000000000000" pitchFamily="50" charset="-128"/>
            </a:endParaRPr>
          </a:p>
        </p:txBody>
      </p:sp>
      <p:sp>
        <p:nvSpPr>
          <p:cNvPr id="151567" name="Text Box 21"/>
          <p:cNvSpPr txBox="1">
            <a:spLocks noChangeArrowheads="1"/>
          </p:cNvSpPr>
          <p:nvPr/>
        </p:nvSpPr>
        <p:spPr bwMode="gray">
          <a:xfrm>
            <a:off x="2244725" y="1054100"/>
            <a:ext cx="79375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rgbClr val="0B2B59"/>
                </a:solidFill>
                <a:ea typeface="HGP創英角ｺﾞｼｯｸUB" panose="020B0900000000000000" pitchFamily="50" charset="-128"/>
              </a:rPr>
              <a:t>企画</a:t>
            </a:r>
          </a:p>
        </p:txBody>
      </p:sp>
      <p:sp>
        <p:nvSpPr>
          <p:cNvPr id="151568" name="Text Box 22"/>
          <p:cNvSpPr txBox="1">
            <a:spLocks noChangeArrowheads="1"/>
          </p:cNvSpPr>
          <p:nvPr/>
        </p:nvSpPr>
        <p:spPr bwMode="gray">
          <a:xfrm>
            <a:off x="3711575" y="1054100"/>
            <a:ext cx="1584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chemeClr val="bg1"/>
                </a:solidFill>
                <a:ea typeface="HGP創英角ｺﾞｼｯｸUB" panose="020B0900000000000000" pitchFamily="50" charset="-128"/>
              </a:rPr>
              <a:t>要求定義</a:t>
            </a:r>
          </a:p>
        </p:txBody>
      </p:sp>
      <p:sp>
        <p:nvSpPr>
          <p:cNvPr id="151569" name="Text Box 23"/>
          <p:cNvSpPr txBox="1">
            <a:spLocks noChangeArrowheads="1"/>
          </p:cNvSpPr>
          <p:nvPr/>
        </p:nvSpPr>
        <p:spPr bwMode="gray">
          <a:xfrm>
            <a:off x="5778500" y="1054100"/>
            <a:ext cx="79375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chemeClr val="bg1"/>
                </a:solidFill>
                <a:ea typeface="HGP創英角ｺﾞｼｯｸUB" panose="020B0900000000000000" pitchFamily="50" charset="-128"/>
              </a:rPr>
              <a:t>開発</a:t>
            </a:r>
          </a:p>
        </p:txBody>
      </p:sp>
      <p:sp>
        <p:nvSpPr>
          <p:cNvPr id="151570" name="Text Box 24"/>
          <p:cNvSpPr txBox="1">
            <a:spLocks noChangeArrowheads="1"/>
          </p:cNvSpPr>
          <p:nvPr/>
        </p:nvSpPr>
        <p:spPr bwMode="gray">
          <a:xfrm>
            <a:off x="7088188" y="1054100"/>
            <a:ext cx="170338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a:solidFill>
                  <a:schemeClr val="bg1"/>
                </a:solidFill>
                <a:ea typeface="HGP創英角ｺﾞｼｯｸUB" panose="020B0900000000000000" pitchFamily="50" charset="-128"/>
              </a:rPr>
              <a:t>運用・保守</a:t>
            </a:r>
          </a:p>
        </p:txBody>
      </p:sp>
      <p:sp>
        <p:nvSpPr>
          <p:cNvPr id="151571" name="AutoShape 25"/>
          <p:cNvSpPr>
            <a:spLocks noChangeArrowheads="1"/>
          </p:cNvSpPr>
          <p:nvPr/>
        </p:nvSpPr>
        <p:spPr bwMode="gray">
          <a:xfrm>
            <a:off x="2936875" y="1806575"/>
            <a:ext cx="4102100" cy="950913"/>
          </a:xfrm>
          <a:prstGeom prst="roundRect">
            <a:avLst>
              <a:gd name="adj" fmla="val 7505"/>
            </a:avLst>
          </a:prstGeom>
          <a:solidFill>
            <a:srgbClr val="FFFFFF">
              <a:alpha val="70195"/>
            </a:srgbClr>
          </a:solidFill>
          <a:ln w="38100" algn="ctr">
            <a:solidFill>
              <a:srgbClr val="7E733E"/>
            </a:solidFill>
            <a:round/>
            <a:headEnd/>
            <a:tailEnd/>
          </a:ln>
          <a:effectLst>
            <a:outerShdw dist="35921" dir="2700000" algn="ctr" rotWithShape="0">
              <a:schemeClr val="bg1">
                <a:alpha val="50000"/>
              </a:schemeClr>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chemeClr val="tx2"/>
              </a:solidFill>
              <a:latin typeface="ＭＳ Ｐゴシック" panose="020B0600070205080204" pitchFamily="50" charset="-128"/>
            </a:endParaRPr>
          </a:p>
        </p:txBody>
      </p:sp>
      <p:sp>
        <p:nvSpPr>
          <p:cNvPr id="151572" name="Text Box 26"/>
          <p:cNvSpPr txBox="1">
            <a:spLocks noChangeArrowheads="1"/>
          </p:cNvSpPr>
          <p:nvPr/>
        </p:nvSpPr>
        <p:spPr bwMode="gray">
          <a:xfrm>
            <a:off x="2655888" y="1773238"/>
            <a:ext cx="4659312" cy="1017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u="sng">
                <a:solidFill>
                  <a:schemeClr val="tx2"/>
                </a:solidFill>
                <a:latin typeface="HGP創英角ｺﾞｼｯｸUB" panose="020B0900000000000000" pitchFamily="50" charset="-128"/>
                <a:ea typeface="HGP創英角ｺﾞｼｯｸUB" panose="020B0900000000000000" pitchFamily="50" charset="-128"/>
              </a:rPr>
              <a:t>非機能要求仕様定義ガイドライン（ＵＶＣ </a:t>
            </a:r>
            <a:r>
              <a:rPr lang="en-US" altLang="ja-JP" sz="1600" u="sng">
                <a:solidFill>
                  <a:schemeClr val="tx2"/>
                </a:solidFill>
                <a:latin typeface="HGP創英角ｺﾞｼｯｸUB" panose="020B0900000000000000" pitchFamily="50" charset="-128"/>
                <a:ea typeface="HGP創英角ｺﾞｼｯｸUB" panose="020B0900000000000000" pitchFamily="50" charset="-128"/>
              </a:rPr>
              <a:t>Ⅱ</a:t>
            </a:r>
            <a:r>
              <a:rPr lang="ja-JP" altLang="en-US" sz="1600" u="sng">
                <a:solidFill>
                  <a:schemeClr val="tx2"/>
                </a:solidFill>
                <a:latin typeface="HGP創英角ｺﾞｼｯｸUB" panose="020B0900000000000000" pitchFamily="50" charset="-128"/>
                <a:ea typeface="HGP創英角ｺﾞｼｯｸUB" panose="020B0900000000000000" pitchFamily="50" charset="-128"/>
              </a:rPr>
              <a:t>）</a:t>
            </a:r>
          </a:p>
          <a:p>
            <a:pPr algn="ctr" eaLnBrk="1" hangingPunct="1">
              <a:spcBef>
                <a:spcPct val="15000"/>
              </a:spcBef>
              <a:buClrTx/>
              <a:buFontTx/>
              <a:buNone/>
            </a:pPr>
            <a:r>
              <a:rPr lang="ja-JP" altLang="en-US" sz="1400">
                <a:solidFill>
                  <a:schemeClr val="tx2"/>
                </a:solidFill>
                <a:latin typeface="HGP創英角ｺﾞｼｯｸUB" panose="020B0900000000000000" pitchFamily="50" charset="-128"/>
                <a:ea typeface="HGP創英角ｺﾞｼｯｸUB" panose="020B0900000000000000" pitchFamily="50" charset="-128"/>
              </a:rPr>
              <a:t>非機能要求に関して、各フェーズで実施すべきことと、</a:t>
            </a:r>
          </a:p>
          <a:p>
            <a:pPr algn="ctr" eaLnBrk="1" hangingPunct="1">
              <a:spcBef>
                <a:spcPct val="0"/>
              </a:spcBef>
              <a:buClrTx/>
              <a:buFontTx/>
              <a:buNone/>
            </a:pPr>
            <a:r>
              <a:rPr lang="ja-JP" altLang="en-US" sz="1400">
                <a:solidFill>
                  <a:schemeClr val="tx2"/>
                </a:solidFill>
                <a:latin typeface="HGP創英角ｺﾞｼｯｸUB" panose="020B0900000000000000" pitchFamily="50" charset="-128"/>
                <a:ea typeface="HGP創英角ｺﾞｼｯｸUB" panose="020B0900000000000000" pitchFamily="50" charset="-128"/>
              </a:rPr>
              <a:t>検収フェーズでの</a:t>
            </a:r>
            <a:r>
              <a:rPr lang="ja-JP" altLang="en-US" sz="1400" u="sng">
                <a:solidFill>
                  <a:srgbClr val="CC0000"/>
                </a:solidFill>
                <a:latin typeface="HGP創英角ｺﾞｼｯｸUB" panose="020B0900000000000000" pitchFamily="50" charset="-128"/>
                <a:ea typeface="HGP創英角ｺﾞｼｯｸUB" panose="020B0900000000000000" pitchFamily="50" charset="-128"/>
              </a:rPr>
              <a:t>評価指標</a:t>
            </a:r>
            <a:r>
              <a:rPr lang="ja-JP" altLang="en-US" sz="1400">
                <a:solidFill>
                  <a:schemeClr val="tx2"/>
                </a:solidFill>
                <a:latin typeface="HGP創英角ｺﾞｼｯｸUB" panose="020B0900000000000000" pitchFamily="50" charset="-128"/>
                <a:ea typeface="HGP創英角ｺﾞｼｯｸUB" panose="020B0900000000000000" pitchFamily="50" charset="-128"/>
              </a:rPr>
              <a:t>を提示</a:t>
            </a:r>
          </a:p>
          <a:p>
            <a:pPr algn="ctr" eaLnBrk="1" hangingPunct="1">
              <a:spcBef>
                <a:spcPct val="0"/>
              </a:spcBef>
              <a:buClrTx/>
              <a:buFontTx/>
              <a:buNone/>
            </a:pPr>
            <a:r>
              <a:rPr lang="ja-JP" altLang="en-US" sz="1400">
                <a:solidFill>
                  <a:schemeClr val="tx2"/>
                </a:solidFill>
                <a:latin typeface="HGP創英角ｺﾞｼｯｸUB" panose="020B0900000000000000" pitchFamily="50" charset="-128"/>
                <a:ea typeface="HGP創英角ｺﾞｼｯｸUB" panose="020B0900000000000000" pitchFamily="50" charset="-128"/>
              </a:rPr>
              <a:t>各フェーズのユーザとベンダ間の役割分担も提示</a:t>
            </a:r>
          </a:p>
        </p:txBody>
      </p:sp>
      <p:sp>
        <p:nvSpPr>
          <p:cNvPr id="151573" name="AutoShape 27"/>
          <p:cNvSpPr>
            <a:spLocks noChangeArrowheads="1"/>
          </p:cNvSpPr>
          <p:nvPr/>
        </p:nvSpPr>
        <p:spPr bwMode="gray">
          <a:xfrm>
            <a:off x="2936875" y="2881313"/>
            <a:ext cx="3705225" cy="890587"/>
          </a:xfrm>
          <a:prstGeom prst="roundRect">
            <a:avLst>
              <a:gd name="adj" fmla="val 7505"/>
            </a:avLst>
          </a:prstGeom>
          <a:solidFill>
            <a:srgbClr val="FFFFFF">
              <a:alpha val="70195"/>
            </a:srgbClr>
          </a:solidFill>
          <a:ln w="38100" algn="ctr">
            <a:solidFill>
              <a:srgbClr val="447857"/>
            </a:solidFill>
            <a:round/>
            <a:headEnd/>
            <a:tailEnd/>
          </a:ln>
          <a:effectLst>
            <a:outerShdw dist="35921" dir="2700000" algn="ctr" rotWithShape="0">
              <a:schemeClr val="bg1">
                <a:alpha val="50000"/>
              </a:schemeClr>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chemeClr val="tx2"/>
              </a:solidFill>
              <a:latin typeface="ＭＳ Ｐゴシック" panose="020B0600070205080204" pitchFamily="50" charset="-128"/>
            </a:endParaRPr>
          </a:p>
        </p:txBody>
      </p:sp>
      <p:sp>
        <p:nvSpPr>
          <p:cNvPr id="151574" name="Text Box 28"/>
          <p:cNvSpPr txBox="1">
            <a:spLocks noChangeArrowheads="1"/>
          </p:cNvSpPr>
          <p:nvPr/>
        </p:nvSpPr>
        <p:spPr bwMode="gray">
          <a:xfrm>
            <a:off x="2914650" y="2933700"/>
            <a:ext cx="382111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600" u="sng">
                <a:solidFill>
                  <a:schemeClr val="tx2"/>
                </a:solidFill>
                <a:latin typeface="HGP創英角ｺﾞｼｯｸUB" panose="020B0900000000000000" pitchFamily="50" charset="-128"/>
                <a:ea typeface="HGP創英角ｺﾞｼｯｸUB" panose="020B0900000000000000" pitchFamily="50" charset="-128"/>
              </a:rPr>
              <a:t>民間向け</a:t>
            </a:r>
            <a:r>
              <a:rPr lang="en-US" altLang="ja-JP" sz="1600" u="sng">
                <a:solidFill>
                  <a:schemeClr val="tx2"/>
                </a:solidFill>
                <a:latin typeface="HGP創英角ｺﾞｼｯｸUB" panose="020B0900000000000000" pitchFamily="50" charset="-128"/>
                <a:ea typeface="HGP創英角ｺﾞｼｯｸUB" panose="020B0900000000000000" pitchFamily="50" charset="-128"/>
              </a:rPr>
              <a:t>IT</a:t>
            </a:r>
            <a:r>
              <a:rPr lang="ja-JP" altLang="en-US" sz="1600" u="sng">
                <a:solidFill>
                  <a:schemeClr val="tx2"/>
                </a:solidFill>
                <a:latin typeface="HGP創英角ｺﾞｼｯｸUB" panose="020B0900000000000000" pitchFamily="50" charset="-128"/>
                <a:ea typeface="HGP創英角ｺﾞｼｯｸUB" panose="020B0900000000000000" pitchFamily="50" charset="-128"/>
              </a:rPr>
              <a:t>システムの</a:t>
            </a:r>
            <a:r>
              <a:rPr lang="en-US" altLang="ja-JP" sz="1600" u="sng">
                <a:solidFill>
                  <a:schemeClr val="tx2"/>
                </a:solidFill>
                <a:latin typeface="HGP創英角ｺﾞｼｯｸUB" panose="020B0900000000000000" pitchFamily="50" charset="-128"/>
                <a:ea typeface="HGP創英角ｺﾞｼｯｸUB" panose="020B0900000000000000" pitchFamily="50" charset="-128"/>
              </a:rPr>
              <a:t>SLA</a:t>
            </a:r>
            <a:r>
              <a:rPr lang="ja-JP" altLang="en-US" sz="1600" u="sng">
                <a:solidFill>
                  <a:schemeClr val="tx2"/>
                </a:solidFill>
                <a:latin typeface="HGP創英角ｺﾞｼｯｸUB" panose="020B0900000000000000" pitchFamily="50" charset="-128"/>
                <a:ea typeface="HGP創英角ｺﾞｼｯｸUB" panose="020B0900000000000000" pitchFamily="50" charset="-128"/>
              </a:rPr>
              <a:t>ガイドライン</a:t>
            </a:r>
            <a:endParaRPr lang="en-US" altLang="ja-JP" sz="1600" u="sng">
              <a:solidFill>
                <a:schemeClr val="tx2"/>
              </a:solidFill>
              <a:latin typeface="HGP創英角ｺﾞｼｯｸUB" panose="020B0900000000000000" pitchFamily="50" charset="-128"/>
              <a:ea typeface="HGP創英角ｺﾞｼｯｸUB" panose="020B0900000000000000" pitchFamily="50" charset="-128"/>
            </a:endParaRPr>
          </a:p>
          <a:p>
            <a:pPr eaLnBrk="1" hangingPunct="1">
              <a:spcBef>
                <a:spcPct val="0"/>
              </a:spcBef>
              <a:buClrTx/>
              <a:buFontTx/>
              <a:buNone/>
            </a:pPr>
            <a:r>
              <a:rPr lang="ja-JP" altLang="en-US" sz="1400">
                <a:solidFill>
                  <a:schemeClr val="tx2"/>
                </a:solidFill>
                <a:latin typeface="HGP創英角ｺﾞｼｯｸUB" panose="020B0900000000000000" pitchFamily="50" charset="-128"/>
                <a:ea typeface="HGP創英角ｺﾞｼｯｸUB" panose="020B0900000000000000" pitchFamily="50" charset="-128"/>
              </a:rPr>
              <a:t>運用時のサービスの</a:t>
            </a:r>
            <a:r>
              <a:rPr lang="ja-JP" altLang="en-US" sz="1400" u="sng">
                <a:solidFill>
                  <a:srgbClr val="CC0000"/>
                </a:solidFill>
                <a:latin typeface="HGP創英角ｺﾞｼｯｸUB" panose="020B0900000000000000" pitchFamily="50" charset="-128"/>
                <a:ea typeface="HGP創英角ｺﾞｼｯｸUB" panose="020B0900000000000000" pitchFamily="50" charset="-128"/>
              </a:rPr>
              <a:t>要求レベル</a:t>
            </a:r>
            <a:r>
              <a:rPr lang="ja-JP" altLang="en-US" sz="1400">
                <a:solidFill>
                  <a:schemeClr val="tx2"/>
                </a:solidFill>
                <a:latin typeface="HGP創英角ｺﾞｼｯｸUB" panose="020B0900000000000000" pitchFamily="50" charset="-128"/>
                <a:ea typeface="HGP創英角ｺﾞｼｯｸUB" panose="020B0900000000000000" pitchFamily="50" charset="-128"/>
              </a:rPr>
              <a:t>を定義し合意する</a:t>
            </a:r>
            <a:br>
              <a:rPr lang="en-US" altLang="ja-JP" sz="1400">
                <a:solidFill>
                  <a:schemeClr val="tx2"/>
                </a:solidFill>
                <a:latin typeface="HGP創英角ｺﾞｼｯｸUB" panose="020B0900000000000000" pitchFamily="50" charset="-128"/>
                <a:ea typeface="HGP創英角ｺﾞｼｯｸUB" panose="020B0900000000000000" pitchFamily="50" charset="-128"/>
              </a:rPr>
            </a:br>
            <a:r>
              <a:rPr lang="ja-JP" altLang="en-US" sz="1400">
                <a:solidFill>
                  <a:schemeClr val="tx2"/>
                </a:solidFill>
                <a:latin typeface="HGP創英角ｺﾞｼｯｸUB" panose="020B0900000000000000" pitchFamily="50" charset="-128"/>
                <a:ea typeface="HGP創英角ｺﾞｼｯｸUB" panose="020B0900000000000000" pitchFamily="50" charset="-128"/>
              </a:rPr>
              <a:t>ことでサービス運用の品質を高める考え方提示</a:t>
            </a:r>
          </a:p>
        </p:txBody>
      </p:sp>
      <p:sp>
        <p:nvSpPr>
          <p:cNvPr id="151575" name="AutoShape 29"/>
          <p:cNvSpPr>
            <a:spLocks noChangeArrowheads="1"/>
          </p:cNvSpPr>
          <p:nvPr/>
        </p:nvSpPr>
        <p:spPr bwMode="gray">
          <a:xfrm rot="5400000">
            <a:off x="6940550" y="2833688"/>
            <a:ext cx="198438" cy="773112"/>
          </a:xfrm>
          <a:prstGeom prst="triangle">
            <a:avLst>
              <a:gd name="adj" fmla="val 50000"/>
            </a:avLst>
          </a:prstGeom>
          <a:solidFill>
            <a:srgbClr val="447857"/>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76" name="AutoShape 32"/>
          <p:cNvSpPr>
            <a:spLocks noChangeArrowheads="1"/>
          </p:cNvSpPr>
          <p:nvPr/>
        </p:nvSpPr>
        <p:spPr bwMode="gray">
          <a:xfrm rot="16200000" flipH="1">
            <a:off x="5753894" y="5274469"/>
            <a:ext cx="198437" cy="771525"/>
          </a:xfrm>
          <a:prstGeom prst="triangle">
            <a:avLst>
              <a:gd name="adj" fmla="val 50000"/>
            </a:avLst>
          </a:prstGeom>
          <a:solidFill>
            <a:srgbClr val="7E162C"/>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rot="10800000" wrap="none" lIns="0" tIns="46800" rIns="0" bIns="468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ja-JP" sz="1600">
              <a:solidFill>
                <a:schemeClr val="tx2"/>
              </a:solidFill>
              <a:ea typeface="ＭＳ ゴシック" panose="020B0609070205080204" pitchFamily="49" charset="-128"/>
            </a:endParaRPr>
          </a:p>
        </p:txBody>
      </p:sp>
      <p:sp>
        <p:nvSpPr>
          <p:cNvPr id="151577" name="AutoShape 33"/>
          <p:cNvSpPr>
            <a:spLocks noChangeArrowheads="1"/>
          </p:cNvSpPr>
          <p:nvPr/>
        </p:nvSpPr>
        <p:spPr bwMode="gray">
          <a:xfrm>
            <a:off x="1784350" y="5040313"/>
            <a:ext cx="3854450" cy="1109662"/>
          </a:xfrm>
          <a:prstGeom prst="roundRect">
            <a:avLst>
              <a:gd name="adj" fmla="val 7505"/>
            </a:avLst>
          </a:prstGeom>
          <a:solidFill>
            <a:srgbClr val="FFFFFF">
              <a:alpha val="69019"/>
            </a:srgbClr>
          </a:solidFill>
          <a:ln w="38100" algn="ctr">
            <a:solidFill>
              <a:srgbClr val="5B52A0"/>
            </a:solidFill>
            <a:round/>
            <a:headEnd/>
            <a:tailEnd/>
          </a:ln>
          <a:effectLst>
            <a:outerShdw dist="35921" dir="2700000" algn="ctr" rotWithShape="0">
              <a:schemeClr val="bg1">
                <a:alpha val="50000"/>
              </a:schemeClr>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chemeClr val="tx2"/>
              </a:solidFill>
              <a:latin typeface="ＭＳ Ｐゴシック" panose="020B0600070205080204" pitchFamily="50" charset="-128"/>
            </a:endParaRPr>
          </a:p>
        </p:txBody>
      </p:sp>
      <p:sp>
        <p:nvSpPr>
          <p:cNvPr id="151578" name="Text Box 34"/>
          <p:cNvSpPr txBox="1">
            <a:spLocks noChangeArrowheads="1"/>
          </p:cNvSpPr>
          <p:nvPr/>
        </p:nvSpPr>
        <p:spPr bwMode="gray">
          <a:xfrm>
            <a:off x="1743075" y="5027613"/>
            <a:ext cx="3784600" cy="112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lnSpc>
                <a:spcPct val="90000"/>
              </a:lnSpc>
              <a:spcBef>
                <a:spcPct val="0"/>
              </a:spcBef>
              <a:buClrTx/>
              <a:buFontTx/>
              <a:buNone/>
            </a:pPr>
            <a:r>
              <a:rPr lang="ja-JP" altLang="en-US" sz="1600" u="sng">
                <a:solidFill>
                  <a:schemeClr val="tx2"/>
                </a:solidFill>
                <a:latin typeface="HGP創英角ｺﾞｼｯｸUB" panose="020B0900000000000000" pitchFamily="50" charset="-128"/>
                <a:ea typeface="HGP創英角ｺﾞｼｯｸUB" panose="020B0900000000000000" pitchFamily="50" charset="-128"/>
              </a:rPr>
              <a:t>非機能要求グレード</a:t>
            </a:r>
          </a:p>
          <a:p>
            <a:pPr algn="ctr" eaLnBrk="1" hangingPunct="1">
              <a:lnSpc>
                <a:spcPct val="90000"/>
              </a:lnSpc>
              <a:spcBef>
                <a:spcPct val="15000"/>
              </a:spcBef>
              <a:buClrTx/>
              <a:buFontTx/>
              <a:buNone/>
            </a:pPr>
            <a:r>
              <a:rPr lang="ja-JP" altLang="en-US" sz="1400">
                <a:solidFill>
                  <a:schemeClr val="tx2"/>
                </a:solidFill>
                <a:latin typeface="HGP創英角ｺﾞｼｯｸUB" panose="020B0900000000000000" pitchFamily="50" charset="-128"/>
                <a:ea typeface="HGP創英角ｺﾞｼｯｸUB" panose="020B0900000000000000" pitchFamily="50" charset="-128"/>
              </a:rPr>
              <a:t>要求の定義段階での非機能要求の</a:t>
            </a:r>
            <a:r>
              <a:rPr lang="ja-JP" altLang="en-US" sz="1400" u="sng">
                <a:solidFill>
                  <a:srgbClr val="CC0000"/>
                </a:solidFill>
                <a:latin typeface="HGP創英角ｺﾞｼｯｸUB" panose="020B0900000000000000" pitchFamily="50" charset="-128"/>
                <a:ea typeface="HGP創英角ｺﾞｼｯｸUB" panose="020B0900000000000000" pitchFamily="50" charset="-128"/>
              </a:rPr>
              <a:t>グレード</a:t>
            </a:r>
            <a:br>
              <a:rPr lang="en-US" altLang="ja-JP" sz="1400" u="sng">
                <a:solidFill>
                  <a:srgbClr val="CC0000"/>
                </a:solidFill>
                <a:latin typeface="HGP創英角ｺﾞｼｯｸUB" panose="020B0900000000000000" pitchFamily="50" charset="-128"/>
                <a:ea typeface="HGP創英角ｺﾞｼｯｸUB" panose="020B0900000000000000" pitchFamily="50" charset="-128"/>
              </a:rPr>
            </a:br>
            <a:r>
              <a:rPr lang="ja-JP" altLang="en-US" sz="1400" u="sng">
                <a:solidFill>
                  <a:srgbClr val="CC0000"/>
                </a:solidFill>
                <a:latin typeface="HGP創英角ｺﾞｼｯｸUB" panose="020B0900000000000000" pitchFamily="50" charset="-128"/>
                <a:ea typeface="HGP創英角ｺﾞｼｯｸUB" panose="020B0900000000000000" pitchFamily="50" charset="-128"/>
              </a:rPr>
              <a:t>（要求レベル）</a:t>
            </a:r>
            <a:r>
              <a:rPr lang="ja-JP" altLang="en-US" sz="1400">
                <a:solidFill>
                  <a:schemeClr val="tx2"/>
                </a:solidFill>
                <a:latin typeface="HGP創英角ｺﾞｼｯｸUB" panose="020B0900000000000000" pitchFamily="50" charset="-128"/>
                <a:ea typeface="HGP創英角ｺﾞｼｯｸUB" panose="020B0900000000000000" pitchFamily="50" charset="-128"/>
              </a:rPr>
              <a:t>を開発に入る前にユーザと</a:t>
            </a:r>
            <a:br>
              <a:rPr lang="en-US" altLang="ja-JP" sz="1400">
                <a:solidFill>
                  <a:schemeClr val="tx2"/>
                </a:solidFill>
                <a:latin typeface="HGP創英角ｺﾞｼｯｸUB" panose="020B0900000000000000" pitchFamily="50" charset="-128"/>
                <a:ea typeface="HGP創英角ｺﾞｼｯｸUB" panose="020B0900000000000000" pitchFamily="50" charset="-128"/>
              </a:rPr>
            </a:br>
            <a:r>
              <a:rPr lang="ja-JP" altLang="en-US" sz="1400">
                <a:solidFill>
                  <a:schemeClr val="tx2"/>
                </a:solidFill>
                <a:latin typeface="HGP創英角ｺﾞｼｯｸUB" panose="020B0900000000000000" pitchFamily="50" charset="-128"/>
                <a:ea typeface="HGP創英角ｺﾞｼｯｸUB" panose="020B0900000000000000" pitchFamily="50" charset="-128"/>
              </a:rPr>
              <a:t>ベンダ間で確認し合意する手段を提示。</a:t>
            </a:r>
            <a:br>
              <a:rPr lang="ja-JP" altLang="en-US" sz="1400">
                <a:solidFill>
                  <a:schemeClr val="tx2"/>
                </a:solidFill>
                <a:latin typeface="HGP創英角ｺﾞｼｯｸUB" panose="020B0900000000000000" pitchFamily="50" charset="-128"/>
                <a:ea typeface="HGP創英角ｺﾞｼｯｸUB" panose="020B0900000000000000" pitchFamily="50" charset="-128"/>
              </a:rPr>
            </a:br>
            <a:r>
              <a:rPr lang="ja-JP" altLang="en-US" sz="1400">
                <a:solidFill>
                  <a:schemeClr val="tx2"/>
                </a:solidFill>
                <a:latin typeface="HGP創英角ｺﾞｼｯｸUB" panose="020B0900000000000000" pitchFamily="50" charset="-128"/>
                <a:ea typeface="HGP創英角ｺﾞｼｯｸUB" panose="020B0900000000000000" pitchFamily="50" charset="-128"/>
              </a:rPr>
              <a:t>システム基盤構築の判断（難度や費用）に直結</a:t>
            </a:r>
          </a:p>
        </p:txBody>
      </p:sp>
      <p:sp>
        <p:nvSpPr>
          <p:cNvPr id="151579" name="AutoShape 30"/>
          <p:cNvSpPr>
            <a:spLocks noChangeArrowheads="1"/>
          </p:cNvSpPr>
          <p:nvPr/>
        </p:nvSpPr>
        <p:spPr bwMode="gray">
          <a:xfrm>
            <a:off x="6076950" y="5078413"/>
            <a:ext cx="2725738" cy="927100"/>
          </a:xfrm>
          <a:prstGeom prst="roundRect">
            <a:avLst>
              <a:gd name="adj" fmla="val 8875"/>
            </a:avLst>
          </a:prstGeom>
          <a:solidFill>
            <a:srgbClr val="FFFFFF">
              <a:alpha val="70195"/>
            </a:srgbClr>
          </a:solidFill>
          <a:ln w="38100" algn="ctr">
            <a:solidFill>
              <a:srgbClr val="7E162C"/>
            </a:solidFill>
            <a:round/>
            <a:headEnd/>
            <a:tailEnd/>
          </a:ln>
          <a:effectLst>
            <a:outerShdw dist="35921" dir="2700000" algn="ctr" rotWithShape="0">
              <a:schemeClr val="bg1">
                <a:alpha val="50000"/>
              </a:schemeClr>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600">
              <a:solidFill>
                <a:schemeClr val="tx2"/>
              </a:solidFill>
              <a:latin typeface="ＭＳ Ｐゴシック" panose="020B0600070205080204" pitchFamily="50" charset="-128"/>
            </a:endParaRPr>
          </a:p>
        </p:txBody>
      </p:sp>
      <p:sp>
        <p:nvSpPr>
          <p:cNvPr id="151580" name="Text Box 31"/>
          <p:cNvSpPr txBox="1">
            <a:spLocks noChangeArrowheads="1"/>
          </p:cNvSpPr>
          <p:nvPr/>
        </p:nvSpPr>
        <p:spPr bwMode="gray">
          <a:xfrm>
            <a:off x="6261100" y="5019675"/>
            <a:ext cx="2406650" cy="101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ja-JP" altLang="en-US" sz="1600" u="sng">
                <a:solidFill>
                  <a:schemeClr val="tx2"/>
                </a:solidFill>
                <a:latin typeface="HGP創英角ｺﾞｼｯｸUB" panose="020B0900000000000000" pitchFamily="50" charset="-128"/>
                <a:ea typeface="HGP創英角ｺﾞｼｯｸUB" panose="020B0900000000000000" pitchFamily="50" charset="-128"/>
              </a:rPr>
              <a:t>非機能要求記述ガイド</a:t>
            </a:r>
          </a:p>
          <a:p>
            <a:pPr algn="ctr" eaLnBrk="1" hangingPunct="1">
              <a:spcBef>
                <a:spcPct val="15000"/>
              </a:spcBef>
              <a:buClrTx/>
              <a:buFontTx/>
              <a:buNone/>
            </a:pPr>
            <a:r>
              <a:rPr lang="ja-JP" altLang="en-US" sz="1400">
                <a:solidFill>
                  <a:schemeClr val="tx2"/>
                </a:solidFill>
                <a:latin typeface="HGP創英角ｺﾞｼｯｸUB" panose="020B0900000000000000" pitchFamily="50" charset="-128"/>
                <a:ea typeface="HGP創英角ｺﾞｼｯｸUB" panose="020B0900000000000000" pitchFamily="50" charset="-128"/>
              </a:rPr>
              <a:t>アーキテクチャ設計を実施する</a:t>
            </a:r>
            <a:br>
              <a:rPr lang="en-US" altLang="ja-JP" sz="1400">
                <a:solidFill>
                  <a:schemeClr val="tx2"/>
                </a:solidFill>
                <a:latin typeface="HGP創英角ｺﾞｼｯｸUB" panose="020B0900000000000000" pitchFamily="50" charset="-128"/>
                <a:ea typeface="HGP創英角ｺﾞｼｯｸUB" panose="020B0900000000000000" pitchFamily="50" charset="-128"/>
              </a:rPr>
            </a:br>
            <a:r>
              <a:rPr lang="ja-JP" altLang="en-US" sz="1400">
                <a:solidFill>
                  <a:schemeClr val="tx2"/>
                </a:solidFill>
                <a:latin typeface="HGP創英角ｺﾞｼｯｸUB" panose="020B0900000000000000" pitchFamily="50" charset="-128"/>
                <a:ea typeface="HGP創英角ｺﾞｼｯｸUB" panose="020B0900000000000000" pitchFamily="50" charset="-128"/>
              </a:rPr>
              <a:t>ために非機能要求を正確に</a:t>
            </a:r>
            <a:br>
              <a:rPr lang="en-US" altLang="ja-JP" sz="1400">
                <a:solidFill>
                  <a:schemeClr val="tx2"/>
                </a:solidFill>
                <a:latin typeface="HGP創英角ｺﾞｼｯｸUB" panose="020B0900000000000000" pitchFamily="50" charset="-128"/>
                <a:ea typeface="HGP創英角ｺﾞｼｯｸUB" panose="020B0900000000000000" pitchFamily="50" charset="-128"/>
              </a:rPr>
            </a:br>
            <a:r>
              <a:rPr lang="ja-JP" altLang="en-US" sz="1400" u="sng">
                <a:solidFill>
                  <a:srgbClr val="CC0000"/>
                </a:solidFill>
                <a:latin typeface="HGP創英角ｺﾞｼｯｸUB" panose="020B0900000000000000" pitchFamily="50" charset="-128"/>
                <a:ea typeface="HGP創英角ｺﾞｼｯｸUB" panose="020B0900000000000000" pitchFamily="50" charset="-128"/>
              </a:rPr>
              <a:t>記述する方法</a:t>
            </a:r>
            <a:r>
              <a:rPr lang="ja-JP" altLang="en-US" sz="1400">
                <a:solidFill>
                  <a:schemeClr val="tx2"/>
                </a:solidFill>
                <a:latin typeface="HGP創英角ｺﾞｼｯｸUB" panose="020B0900000000000000" pitchFamily="50" charset="-128"/>
                <a:ea typeface="HGP創英角ｺﾞｼｯｸUB" panose="020B0900000000000000" pitchFamily="50" charset="-128"/>
              </a:rPr>
              <a:t>を提示</a:t>
            </a:r>
          </a:p>
        </p:txBody>
      </p:sp>
      <p:sp>
        <p:nvSpPr>
          <p:cNvPr id="151581" name="AutoShape 38"/>
          <p:cNvSpPr>
            <a:spLocks noChangeArrowheads="1"/>
          </p:cNvSpPr>
          <p:nvPr/>
        </p:nvSpPr>
        <p:spPr bwMode="gray">
          <a:xfrm>
            <a:off x="114300" y="3954463"/>
            <a:ext cx="1430338" cy="928687"/>
          </a:xfrm>
          <a:prstGeom prst="roundRect">
            <a:avLst>
              <a:gd name="adj" fmla="val 16667"/>
            </a:avLst>
          </a:prstGeom>
          <a:solidFill>
            <a:srgbClr val="CC99FF"/>
          </a:solidFill>
          <a:ln w="38100" algn="ctr">
            <a:solidFill>
              <a:schemeClr val="bg1"/>
            </a:solidFill>
            <a:round/>
            <a:headEnd/>
            <a:tailEnd/>
          </a:ln>
          <a:effectLst>
            <a:outerShdw dist="35921" dir="2700000" algn="ctr" rotWithShape="0">
              <a:schemeClr val="bg2"/>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buClr>
                <a:srgbClr val="0B1F65"/>
              </a:buClr>
              <a:buFont typeface="Webdings" panose="05030102010509060703" pitchFamily="18" charset="2"/>
              <a:buNone/>
            </a:pPr>
            <a:r>
              <a:rPr kumimoji="0" lang="en-US" altLang="ja-JP">
                <a:solidFill>
                  <a:srgbClr val="131A1F"/>
                </a:solidFill>
                <a:latin typeface="HGP創英角ｺﾞｼｯｸUB" panose="020B0900000000000000" pitchFamily="50" charset="-128"/>
                <a:ea typeface="HGP創英角ｺﾞｼｯｸUB" panose="020B0900000000000000" pitchFamily="50" charset="-128"/>
              </a:rPr>
              <a:t>JISA</a:t>
            </a:r>
          </a:p>
        </p:txBody>
      </p:sp>
      <p:sp>
        <p:nvSpPr>
          <p:cNvPr id="151582" name="AutoShape 38"/>
          <p:cNvSpPr>
            <a:spLocks noChangeArrowheads="1"/>
          </p:cNvSpPr>
          <p:nvPr/>
        </p:nvSpPr>
        <p:spPr bwMode="gray">
          <a:xfrm>
            <a:off x="3754438" y="3916363"/>
            <a:ext cx="1633537" cy="966787"/>
          </a:xfrm>
          <a:prstGeom prst="roundRect">
            <a:avLst>
              <a:gd name="adj" fmla="val 16667"/>
            </a:avLst>
          </a:prstGeom>
          <a:solidFill>
            <a:srgbClr val="CC99FF"/>
          </a:solidFill>
          <a:ln w="38100" algn="ctr">
            <a:solidFill>
              <a:schemeClr val="bg1"/>
            </a:solidFill>
            <a:round/>
            <a:headEnd/>
            <a:tailEnd/>
          </a:ln>
          <a:effectLst>
            <a:outerShdw dist="35921" dir="2700000" algn="ctr" rotWithShape="0">
              <a:schemeClr val="bg2"/>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endParaRPr lang="ja-JP" altLang="en-US" sz="1200">
              <a:solidFill>
                <a:schemeClr val="tx2"/>
              </a:solidFill>
              <a:latin typeface="HGP創英角ｺﾞｼｯｸUB" panose="020B0900000000000000" pitchFamily="50" charset="-128"/>
              <a:ea typeface="HGP創英角ｺﾞｼｯｸUB" panose="020B0900000000000000" pitchFamily="50" charset="-128"/>
            </a:endParaRPr>
          </a:p>
        </p:txBody>
      </p:sp>
      <p:sp>
        <p:nvSpPr>
          <p:cNvPr id="151583" name="AutoShape 27"/>
          <p:cNvSpPr>
            <a:spLocks noChangeArrowheads="1"/>
          </p:cNvSpPr>
          <p:nvPr/>
        </p:nvSpPr>
        <p:spPr bwMode="gray">
          <a:xfrm>
            <a:off x="3743325" y="4024313"/>
            <a:ext cx="1687513" cy="798512"/>
          </a:xfrm>
          <a:prstGeom prst="roundRect">
            <a:avLst>
              <a:gd name="adj" fmla="val 7505"/>
            </a:avLst>
          </a:prstGeom>
          <a:solidFill>
            <a:srgbClr val="FFFFFF">
              <a:alpha val="70195"/>
            </a:srgbClr>
          </a:solidFill>
          <a:ln w="38100" algn="ctr">
            <a:solidFill>
              <a:srgbClr val="993366"/>
            </a:solidFill>
            <a:round/>
            <a:headEnd/>
            <a:tailEnd/>
          </a:ln>
          <a:effectLst>
            <a:outerShdw dist="35921" dir="2700000" algn="ctr" rotWithShape="0">
              <a:schemeClr val="bg1">
                <a:alpha val="50000"/>
              </a:schemeClr>
            </a:outerShdw>
          </a:effectLst>
        </p:spPr>
        <p:txBody>
          <a:bodyPr wrap="none" bIns="72000"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eaLnBrk="1" hangingPunct="1">
              <a:spcBef>
                <a:spcPct val="0"/>
              </a:spcBef>
              <a:buClrTx/>
              <a:buFontTx/>
              <a:buNone/>
            </a:pPr>
            <a:r>
              <a:rPr lang="en-US" altLang="ja-JP" sz="1600" b="1" u="sng">
                <a:solidFill>
                  <a:schemeClr val="tx2"/>
                </a:solidFill>
                <a:latin typeface="HGP創英角ｺﾞｼｯｸUB" panose="020B0900000000000000" pitchFamily="50" charset="-128"/>
                <a:ea typeface="HGP創英角ｺﾞｼｯｸUB" panose="020B0900000000000000" pitchFamily="50" charset="-128"/>
              </a:rPr>
              <a:t>REBOK</a:t>
            </a:r>
            <a:br>
              <a:rPr lang="en-US" altLang="ja-JP" sz="1600" b="1" u="sng">
                <a:solidFill>
                  <a:schemeClr val="tx2"/>
                </a:solidFill>
                <a:latin typeface="HGP創英角ｺﾞｼｯｸUB" panose="020B0900000000000000" pitchFamily="50" charset="-128"/>
                <a:ea typeface="HGP創英角ｺﾞｼｯｸUB" panose="020B0900000000000000" pitchFamily="50" charset="-128"/>
              </a:rPr>
            </a:br>
            <a:r>
              <a:rPr lang="ja-JP" altLang="en-US" sz="1400">
                <a:solidFill>
                  <a:schemeClr val="tx2"/>
                </a:solidFill>
                <a:latin typeface="HGP創英角ｺﾞｼｯｸUB" panose="020B0900000000000000" pitchFamily="50" charset="-128"/>
                <a:ea typeface="HGP創英角ｺﾞｼｯｸUB" panose="020B0900000000000000" pitchFamily="50" charset="-128"/>
              </a:rPr>
              <a:t>要求定義の</a:t>
            </a:r>
            <a:r>
              <a:rPr lang="ja-JP" altLang="en-US" sz="1400" u="sng">
                <a:solidFill>
                  <a:srgbClr val="AE2222"/>
                </a:solidFill>
                <a:latin typeface="HGP創英角ｺﾞｼｯｸUB" panose="020B0900000000000000" pitchFamily="50" charset="-128"/>
                <a:ea typeface="HGP創英角ｺﾞｼｯｸUB" panose="020B0900000000000000" pitchFamily="50" charset="-128"/>
              </a:rPr>
              <a:t>知識体系</a:t>
            </a:r>
            <a:br>
              <a:rPr lang="ja-JP" altLang="en-US" sz="1400">
                <a:solidFill>
                  <a:schemeClr val="tx2"/>
                </a:solidFill>
                <a:latin typeface="HGP創英角ｺﾞｼｯｸUB" panose="020B0900000000000000" pitchFamily="50" charset="-128"/>
                <a:ea typeface="HGP創英角ｺﾞｼｯｸUB" panose="020B0900000000000000" pitchFamily="50" charset="-128"/>
              </a:rPr>
            </a:br>
            <a:r>
              <a:rPr lang="ja-JP" altLang="en-US" sz="1400">
                <a:solidFill>
                  <a:schemeClr val="tx2"/>
                </a:solidFill>
                <a:latin typeface="HGP創英角ｺﾞｼｯｸUB" panose="020B0900000000000000" pitchFamily="50" charset="-128"/>
                <a:ea typeface="HGP創英角ｺﾞｼｯｸUB" panose="020B0900000000000000" pitchFamily="50" charset="-128"/>
              </a:rPr>
              <a:t>非機能要求も含む</a:t>
            </a:r>
          </a:p>
        </p:txBody>
      </p:sp>
      <p:sp>
        <p:nvSpPr>
          <p:cNvPr id="37"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595"/>
          <p:cNvSpPr>
            <a:spLocks noGrp="1" noChangeArrowheads="1"/>
          </p:cNvSpPr>
          <p:nvPr>
            <p:ph type="body" idx="4294967295"/>
          </p:nvPr>
        </p:nvSpPr>
        <p:spPr>
          <a:xfrm>
            <a:off x="287338" y="965200"/>
            <a:ext cx="8839200" cy="304800"/>
          </a:xfrm>
        </p:spPr>
        <p:txBody>
          <a:bodyPr lIns="0" tIns="0" rIns="0" bIns="0">
            <a:spAutoFit/>
          </a:bodyPr>
          <a:lstStyle/>
          <a:p>
            <a:pPr marL="185738" indent="-185738">
              <a:lnSpc>
                <a:spcPct val="90000"/>
              </a:lnSpc>
            </a:pPr>
            <a:r>
              <a:rPr lang="ja-JP" altLang="en-US" sz="2200">
                <a:latin typeface="HGPｺﾞｼｯｸM" panose="020B0600000000000000" pitchFamily="50" charset="-128"/>
                <a:ea typeface="HGPｺﾞｼｯｸM" panose="020B0600000000000000" pitchFamily="50" charset="-128"/>
              </a:rPr>
              <a:t>非機能要求グレードと</a:t>
            </a:r>
            <a:r>
              <a:rPr lang="en-US" altLang="ja-JP" sz="2200" b="1">
                <a:latin typeface="HGPｺﾞｼｯｸM" panose="020B0600000000000000" pitchFamily="50" charset="-128"/>
                <a:ea typeface="HGPｺﾞｼｯｸM" panose="020B0600000000000000" pitchFamily="50" charset="-128"/>
              </a:rPr>
              <a:t>ISO/IEC 9126</a:t>
            </a:r>
            <a:r>
              <a:rPr lang="en-US" altLang="ja-JP" sz="2200">
                <a:latin typeface="HGPｺﾞｼｯｸM" panose="020B0600000000000000" pitchFamily="50" charset="-128"/>
                <a:ea typeface="HGPｺﾞｼｯｸM" panose="020B0600000000000000" pitchFamily="50" charset="-128"/>
              </a:rPr>
              <a:t> </a:t>
            </a:r>
            <a:r>
              <a:rPr lang="ja-JP" altLang="en-US" sz="2200">
                <a:latin typeface="HGPｺﾞｼｯｸM" panose="020B0600000000000000" pitchFamily="50" charset="-128"/>
                <a:ea typeface="HGPｺﾞｼｯｸM" panose="020B0600000000000000" pitchFamily="50" charset="-128"/>
              </a:rPr>
              <a:t>の対比を下表に示す</a:t>
            </a:r>
          </a:p>
        </p:txBody>
      </p:sp>
      <p:graphicFrame>
        <p:nvGraphicFramePr>
          <p:cNvPr id="184325" name="Group 5"/>
          <p:cNvGraphicFramePr>
            <a:graphicFrameLocks noGrp="1"/>
          </p:cNvGraphicFramePr>
          <p:nvPr>
            <p:ph idx="4294967295"/>
          </p:nvPr>
        </p:nvGraphicFramePr>
        <p:xfrm>
          <a:off x="287338" y="1508125"/>
          <a:ext cx="8674100" cy="4484688"/>
        </p:xfrm>
        <a:graphic>
          <a:graphicData uri="http://schemas.openxmlformats.org/drawingml/2006/table">
            <a:tbl>
              <a:tblPr/>
              <a:tblGrid>
                <a:gridCol w="787400">
                  <a:extLst>
                    <a:ext uri="{9D8B030D-6E8A-4147-A177-3AD203B41FA5}">
                      <a16:colId xmlns:a16="http://schemas.microsoft.com/office/drawing/2014/main" val="20000"/>
                    </a:ext>
                  </a:extLst>
                </a:gridCol>
                <a:gridCol w="1841500">
                  <a:extLst>
                    <a:ext uri="{9D8B030D-6E8A-4147-A177-3AD203B41FA5}">
                      <a16:colId xmlns:a16="http://schemas.microsoft.com/office/drawing/2014/main" val="20001"/>
                    </a:ext>
                  </a:extLst>
                </a:gridCol>
                <a:gridCol w="1778000">
                  <a:extLst>
                    <a:ext uri="{9D8B030D-6E8A-4147-A177-3AD203B41FA5}">
                      <a16:colId xmlns:a16="http://schemas.microsoft.com/office/drawing/2014/main" val="20002"/>
                    </a:ext>
                  </a:extLst>
                </a:gridCol>
                <a:gridCol w="698500">
                  <a:extLst>
                    <a:ext uri="{9D8B030D-6E8A-4147-A177-3AD203B41FA5}">
                      <a16:colId xmlns:a16="http://schemas.microsoft.com/office/drawing/2014/main" val="20003"/>
                    </a:ext>
                  </a:extLst>
                </a:gridCol>
                <a:gridCol w="1857375">
                  <a:extLst>
                    <a:ext uri="{9D8B030D-6E8A-4147-A177-3AD203B41FA5}">
                      <a16:colId xmlns:a16="http://schemas.microsoft.com/office/drawing/2014/main" val="20004"/>
                    </a:ext>
                  </a:extLst>
                </a:gridCol>
                <a:gridCol w="1711325">
                  <a:extLst>
                    <a:ext uri="{9D8B030D-6E8A-4147-A177-3AD203B41FA5}">
                      <a16:colId xmlns:a16="http://schemas.microsoft.com/office/drawing/2014/main" val="20005"/>
                    </a:ext>
                  </a:extLst>
                </a:gridCol>
              </a:tblGrid>
              <a:tr h="267673">
                <a:tc grid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ＩＳＯ／ＩＥＣ</a:t>
                      </a: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　</a:t>
                      </a:r>
                      <a:r>
                        <a:rPr kumimoji="1" lang="en-US" altLang="ja-JP"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9126-1:2001</a:t>
                      </a:r>
                    </a:p>
                  </a:txBody>
                  <a:tcPr marL="39000" marR="39000" marT="18004" marB="180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hMerge="1">
                  <a:txBody>
                    <a:bodyPr/>
                    <a:lstStyle/>
                    <a:p>
                      <a:endParaRPr kumimoji="1" lang="ja-JP" altLang="en-US"/>
                    </a:p>
                  </a:txBody>
                  <a:tcPr/>
                </a:tc>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非機能要求項目</a:t>
                      </a:r>
                      <a:b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b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（大項目）</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D393"/>
                    </a:solidFill>
                  </a:tcPr>
                </a:tc>
                <a:tc grid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ＩＳＯ／ＩＥＣ</a:t>
                      </a: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　</a:t>
                      </a:r>
                      <a:r>
                        <a:rPr kumimoji="1" lang="en-US" altLang="ja-JP"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9126-1:2001</a:t>
                      </a:r>
                    </a:p>
                  </a:txBody>
                  <a:tcPr marL="39000" marR="39000" marT="18004" marB="18004" horzOverflow="overflow">
                    <a:lnL w="2857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hMerge="1">
                  <a:txBody>
                    <a:bodyPr/>
                    <a:lstStyle/>
                    <a:p>
                      <a:endParaRPr kumimoji="1" lang="ja-JP" altLang="en-US"/>
                    </a:p>
                  </a:txBody>
                  <a:tcPr/>
                </a:tc>
                <a:tc rowSpan="2">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非機能要求項目</a:t>
                      </a:r>
                      <a:b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br>
                      <a:r>
                        <a:rPr kumimoji="1" lang="ja-JP" altLang="en-US" sz="1600" b="0" i="0" u="none" strike="noStrike" cap="none" normalizeH="0" baseline="0" dirty="0">
                          <a:ln>
                            <a:noFill/>
                          </a:ln>
                          <a:solidFill>
                            <a:schemeClr val="tx1"/>
                          </a:solidFill>
                          <a:effectLst/>
                          <a:latin typeface="HGP創英角ｺﾞｼｯｸUB" pitchFamily="50" charset="-128"/>
                          <a:ea typeface="HGP創英角ｺﾞｼｯｸUB" pitchFamily="50" charset="-128"/>
                        </a:rPr>
                        <a:t>（大項目）</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0"/>
                  </a:ext>
                </a:extLst>
              </a:tr>
              <a:tr h="267673">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特性</a:t>
                      </a:r>
                    </a:p>
                  </a:txBody>
                  <a:tcPr marL="39000" marR="39000" marT="18004" marB="180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副特性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3EA"/>
                    </a:solidFill>
                  </a:tcPr>
                </a:tc>
                <a:tc vMerge="1">
                  <a:txBody>
                    <a:bodyPr/>
                    <a:lstStyle/>
                    <a:p>
                      <a:endParaRPr kumimoji="1" lang="ja-JP" altLang="en-US"/>
                    </a:p>
                  </a:txBody>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特性</a:t>
                      </a:r>
                    </a:p>
                  </a:txBody>
                  <a:tcPr marL="39000" marR="39000" marT="18004" marB="18004" horzOverflow="overflow">
                    <a:lnL w="2857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ctr"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600" b="0" i="0" u="none" strike="noStrike" cap="none" normalizeH="0" baseline="0" dirty="0">
                          <a:ln>
                            <a:noFill/>
                          </a:ln>
                          <a:solidFill>
                            <a:schemeClr val="tx1"/>
                          </a:solidFill>
                          <a:effectLst/>
                          <a:latin typeface="Arial" charset="0"/>
                          <a:ea typeface="HGP創英角ｺﾞｼｯｸUB" pitchFamily="50" charset="-128"/>
                        </a:rPr>
                        <a:t>副特性</a:t>
                      </a:r>
                    </a:p>
                  </a:txBody>
                  <a:tcPr marL="39000" marR="39000" marT="18004" marB="18004"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3EA"/>
                    </a:solidFill>
                  </a:tcPr>
                </a:tc>
                <a:tc vMerge="1">
                  <a:txBody>
                    <a:bodyPr/>
                    <a:lstStyle/>
                    <a:p>
                      <a:endParaRPr kumimoji="1" lang="ja-JP" altLang="en-US"/>
                    </a:p>
                  </a:txBody>
                  <a:tcPr/>
                </a:tc>
                <a:extLst>
                  <a:ext uri="{0D108BD9-81ED-4DB2-BD59-A6C34878D82A}">
                    <a16:rowId xmlns:a16="http://schemas.microsoft.com/office/drawing/2014/main" val="10001"/>
                  </a:ext>
                </a:extLst>
              </a:tr>
              <a:tr h="304865">
                <a:tc rowSpan="6">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機能性</a:t>
                      </a:r>
                    </a:p>
                  </a:txBody>
                  <a:tcPr marL="39000" marR="39000" marT="18004" marB="180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合目的性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2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rowSpan="4">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効率性</a:t>
                      </a:r>
                    </a:p>
                  </a:txBody>
                  <a:tcPr marL="39000" marR="39000" marT="18004" marB="18004" horzOverflow="overflow">
                    <a:lnL w="2857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時間効率性</a:t>
                      </a:r>
                    </a:p>
                  </a:txBody>
                  <a:tcPr marL="39000" marR="39000" marT="18004" marB="18004"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性能・拡張性</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2"/>
                  </a:ext>
                </a:extLst>
              </a:tr>
              <a:tr h="254053">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正確性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2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資源効率性</a:t>
                      </a:r>
                    </a:p>
                  </a:txBody>
                  <a:tcPr marL="39000" marR="39000" marT="18004" marB="18004"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性能・拡張性</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3"/>
                  </a:ext>
                </a:extLst>
              </a:tr>
              <a:tr h="266756">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相互運用性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2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rowSpan="2">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効率性標準適合性</a:t>
                      </a:r>
                    </a:p>
                  </a:txBody>
                  <a:tcPr marL="39000" marR="39000" marT="18004" marB="18004"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rowSpan="2">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性能・拡張性、</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システム環境・エコロジー</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4"/>
                  </a:ext>
                </a:extLst>
              </a:tr>
              <a:tr h="238742">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セキュリティ</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セキュリティ</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5"/>
                  </a:ext>
                </a:extLst>
              </a:tr>
              <a:tr h="238742">
                <a:tc vMerge="1">
                  <a:txBody>
                    <a:bodyPr/>
                    <a:lstStyle/>
                    <a:p>
                      <a:endParaRPr kumimoji="1" lang="ja-JP" altLang="en-US"/>
                    </a:p>
                  </a:txBody>
                  <a:tcPr/>
                </a:tc>
                <a:tc rowSpan="2">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機能性標準適合性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rowSpan="2">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セキュリティ、</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システム環境・エコロジー</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tc rowSpan="5">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保守性</a:t>
                      </a:r>
                    </a:p>
                  </a:txBody>
                  <a:tcPr marL="39000" marR="39000" marT="18004" marB="180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解析性</a:t>
                      </a:r>
                    </a:p>
                  </a:txBody>
                  <a:tcPr marL="39000" marR="39000" marT="18004" marB="18004"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運用・保守性</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6"/>
                  </a:ext>
                </a:extLst>
              </a:tr>
              <a:tr h="238742">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変更性</a:t>
                      </a:r>
                    </a:p>
                  </a:txBody>
                  <a:tcPr marL="39000" marR="39000" marT="18004" marB="18004"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2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7"/>
                  </a:ext>
                </a:extLst>
              </a:tr>
              <a:tr h="266756">
                <a:tc rowSpan="4">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信頼性</a:t>
                      </a:r>
                    </a:p>
                  </a:txBody>
                  <a:tcPr marL="39000" marR="39000" marT="18004" marB="180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成熟性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可用性</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安定性</a:t>
                      </a:r>
                    </a:p>
                  </a:txBody>
                  <a:tcPr marL="39000" marR="39000" marT="18004" marB="18004"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2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8"/>
                  </a:ext>
                </a:extLst>
              </a:tr>
              <a:tr h="238742">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障害許容性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可用性</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試験性</a:t>
                      </a:r>
                    </a:p>
                  </a:txBody>
                  <a:tcPr marL="39000" marR="39000" marT="18004" marB="18004"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2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9"/>
                  </a:ext>
                </a:extLst>
              </a:tr>
              <a:tr h="441478">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回復性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可用性、</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運用・保守性</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保守性標準適合性</a:t>
                      </a:r>
                    </a:p>
                  </a:txBody>
                  <a:tcPr marL="39000" marR="39000" marT="18004" marB="18004"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運用・保守性、</a:t>
                      </a:r>
                      <a:br>
                        <a:rPr kumimoji="1" lang="ja-JP" altLang="en-US" sz="1200" b="0" i="0" u="none" strike="noStrike" cap="none" normalizeH="0" baseline="0" dirty="0">
                          <a:ln>
                            <a:noFill/>
                          </a:ln>
                          <a:solidFill>
                            <a:schemeClr val="tx1"/>
                          </a:solidFill>
                          <a:effectLst/>
                          <a:latin typeface="Arial" charset="0"/>
                          <a:ea typeface="HGP創英角ｺﾞｼｯｸUB" pitchFamily="50" charset="-128"/>
                        </a:rPr>
                      </a:b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システム環境・エコロジー</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0"/>
                  </a:ext>
                </a:extLst>
              </a:tr>
              <a:tr h="238742">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信頼性標準適合性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システム環境・エコロジー</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tc rowSpan="6">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移植性</a:t>
                      </a:r>
                    </a:p>
                  </a:txBody>
                  <a:tcPr marL="39000" marR="39000" marT="18004" marB="180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環境適用性</a:t>
                      </a:r>
                    </a:p>
                  </a:txBody>
                  <a:tcPr marL="39000" marR="39000" marT="18004" marB="18004"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移行性</a:t>
                      </a:r>
                    </a:p>
                  </a:txBody>
                  <a:tcPr marL="39000" marR="39000" marT="18004" marB="18004" horzOverflow="overflow">
                    <a:lnL w="952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1"/>
                  </a:ext>
                </a:extLst>
              </a:tr>
              <a:tr h="238742">
                <a:tc rowSpan="5">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400" b="0" i="0" u="none" strike="noStrike" cap="none" normalizeH="0" baseline="0" dirty="0">
                          <a:ln>
                            <a:noFill/>
                          </a:ln>
                          <a:solidFill>
                            <a:schemeClr val="tx1"/>
                          </a:solidFill>
                          <a:effectLst/>
                          <a:latin typeface="Arial" charset="0"/>
                          <a:ea typeface="HGP創英角ｺﾞｼｯｸUB" pitchFamily="50" charset="-128"/>
                        </a:rPr>
                        <a:t>使用性</a:t>
                      </a:r>
                    </a:p>
                  </a:txBody>
                  <a:tcPr marL="39000" marR="39000" marT="18004" marB="180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理解性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2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設置性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システム環境・エコロジー</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2"/>
                  </a:ext>
                </a:extLst>
              </a:tr>
              <a:tr h="238742">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習得性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運用・保守性</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共存性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移行性</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3"/>
                  </a:ext>
                </a:extLst>
              </a:tr>
              <a:tr h="238742">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運用性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運用・保守性</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置換性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移行性</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4"/>
                  </a:ext>
                </a:extLst>
              </a:tr>
              <a:tr h="238742">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魅力性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en-US" altLang="ja-JP" sz="1200" b="0" i="0" u="none" strike="noStrike" cap="none" normalizeH="0" baseline="0" dirty="0">
                          <a:ln>
                            <a:noFill/>
                          </a:ln>
                          <a:solidFill>
                            <a:schemeClr val="tx1"/>
                          </a:solidFill>
                          <a:effectLst/>
                          <a:latin typeface="Arial" charset="0"/>
                          <a:ea typeface="HGP創英角ｺﾞｼｯｸUB" pitchFamily="50" charset="-128"/>
                        </a:rPr>
                        <a:t>×</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rowSpan="2">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移植性標準適合性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3EA"/>
                    </a:solidFill>
                  </a:tcPr>
                </a:tc>
                <a:tc rowSpan="2">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システム環境・エコロジー</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5"/>
                  </a:ext>
                </a:extLst>
              </a:tr>
              <a:tr h="266756">
                <a:tc vMerge="1">
                  <a:txBody>
                    <a:bodyPr/>
                    <a:lstStyle/>
                    <a:p>
                      <a:endParaRPr kumimoji="1" lang="ja-JP" altLang="en-US"/>
                    </a:p>
                  </a:txBody>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使用性標準適合性</a:t>
                      </a:r>
                    </a:p>
                  </a:txBody>
                  <a:tcPr marL="39000" marR="39000" marT="18004" marB="180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3EA"/>
                    </a:solidFill>
                  </a:tcPr>
                </a:tc>
                <a:tc>
                  <a:txBody>
                    <a:bodyPr/>
                    <a:lstStyle/>
                    <a:p>
                      <a:pPr marL="0" marR="0" lvl="0" indent="0" algn="l" defTabSz="914400" rtl="0" eaLnBrk="1" fontAlgn="ctr" latinLnBrk="0" hangingPunct="1">
                        <a:lnSpc>
                          <a:spcPct val="95000"/>
                        </a:lnSpc>
                        <a:spcBef>
                          <a:spcPct val="20000"/>
                        </a:spcBef>
                        <a:spcAft>
                          <a:spcPct val="10000"/>
                        </a:spcAft>
                        <a:buClr>
                          <a:schemeClr val="hlink"/>
                        </a:buClr>
                        <a:buSzTx/>
                        <a:buFont typeface="Arial" charset="0"/>
                        <a:buNone/>
                        <a:tabLst/>
                      </a:pPr>
                      <a:r>
                        <a:rPr kumimoji="1" lang="ja-JP" altLang="en-US" sz="1200" b="0" i="0" u="none" strike="noStrike" cap="none" normalizeH="0" baseline="0" dirty="0">
                          <a:ln>
                            <a:noFill/>
                          </a:ln>
                          <a:solidFill>
                            <a:schemeClr val="tx1"/>
                          </a:solidFill>
                          <a:effectLst/>
                          <a:latin typeface="Arial" charset="0"/>
                          <a:ea typeface="HGP創英角ｺﾞｼｯｸUB" pitchFamily="50" charset="-128"/>
                        </a:rPr>
                        <a:t>システム環境・エコロジー</a:t>
                      </a:r>
                    </a:p>
                  </a:txBody>
                  <a:tcPr marL="39000" marR="39000" marT="18004" marB="180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D393"/>
                    </a:solidFill>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16"/>
                  </a:ext>
                </a:extLst>
              </a:tr>
            </a:tbl>
          </a:graphicData>
        </a:graphic>
      </p:graphicFrame>
      <p:sp>
        <p:nvSpPr>
          <p:cNvPr id="153712" name="テキスト ボックス 5"/>
          <p:cNvSpPr txBox="1">
            <a:spLocks noChangeArrowheads="1"/>
          </p:cNvSpPr>
          <p:nvPr/>
        </p:nvSpPr>
        <p:spPr bwMode="auto">
          <a:xfrm>
            <a:off x="225425" y="247650"/>
            <a:ext cx="8440738"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200" b="1">
                <a:solidFill>
                  <a:schemeClr val="tx2"/>
                </a:solidFill>
                <a:latin typeface="HGPｺﾞｼｯｸM" panose="020B0600000000000000" pitchFamily="50" charset="-128"/>
                <a:ea typeface="HGPｺﾞｼｯｸM" panose="020B0600000000000000" pitchFamily="50" charset="-128"/>
              </a:rPr>
              <a:t>参考：ソフトウェア品質基準（</a:t>
            </a:r>
            <a:r>
              <a:rPr lang="ja-JP" altLang="ja-JP" sz="2200" b="1">
                <a:solidFill>
                  <a:schemeClr val="tx2"/>
                </a:solidFill>
                <a:latin typeface="HGPｺﾞｼｯｸM" panose="020B0600000000000000" pitchFamily="50" charset="-128"/>
                <a:ea typeface="HGPｺﾞｼｯｸM" panose="020B0600000000000000" pitchFamily="50" charset="-128"/>
              </a:rPr>
              <a:t>ISO/IEC 9126-1：2001）との</a:t>
            </a:r>
            <a:r>
              <a:rPr lang="ja-JP" altLang="en-US" sz="2200" b="1">
                <a:solidFill>
                  <a:schemeClr val="tx2"/>
                </a:solidFill>
                <a:latin typeface="HGPｺﾞｼｯｸM" panose="020B0600000000000000" pitchFamily="50" charset="-128"/>
                <a:ea typeface="HGPｺﾞｼｯｸM" panose="020B0600000000000000" pitchFamily="50" charset="-128"/>
              </a:rPr>
              <a:t>関係</a:t>
            </a:r>
          </a:p>
        </p:txBody>
      </p:sp>
      <p:sp>
        <p:nvSpPr>
          <p:cNvPr id="153713" name="テキスト ボックス 5"/>
          <p:cNvSpPr txBox="1">
            <a:spLocks noChangeArrowheads="1"/>
          </p:cNvSpPr>
          <p:nvPr/>
        </p:nvSpPr>
        <p:spPr bwMode="auto">
          <a:xfrm>
            <a:off x="5691188" y="6196013"/>
            <a:ext cx="32480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en-US" altLang="ja-JP" sz="1600">
                <a:solidFill>
                  <a:schemeClr val="tx2"/>
                </a:solidFill>
                <a:latin typeface="HGPｺﾞｼｯｸM" panose="020B0600000000000000" pitchFamily="50" charset="-128"/>
                <a:ea typeface="HGPｺﾞｼｯｸM" panose="020B0600000000000000" pitchFamily="50" charset="-128"/>
              </a:rPr>
              <a:t>×</a:t>
            </a:r>
            <a:r>
              <a:rPr lang="ja-JP" altLang="en-US" sz="1600">
                <a:solidFill>
                  <a:schemeClr val="tx2"/>
                </a:solidFill>
                <a:latin typeface="HGPｺﾞｼｯｸM" panose="020B0600000000000000" pitchFamily="50" charset="-128"/>
                <a:ea typeface="HGPｺﾞｼｯｸM" panose="020B0600000000000000" pitchFamily="50" charset="-128"/>
              </a:rPr>
              <a:t>：非機能要求グレードでは対象外</a:t>
            </a:r>
          </a:p>
        </p:txBody>
      </p:sp>
      <p:sp>
        <p:nvSpPr>
          <p:cNvPr id="7"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テキスト ボックス 7"/>
          <p:cNvSpPr txBox="1">
            <a:spLocks noChangeArrowheads="1"/>
          </p:cNvSpPr>
          <p:nvPr/>
        </p:nvSpPr>
        <p:spPr bwMode="auto">
          <a:xfrm>
            <a:off x="403225" y="2435225"/>
            <a:ext cx="7261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●検討項目管理表（課題管理表）の例</a:t>
            </a:r>
          </a:p>
        </p:txBody>
      </p:sp>
      <p:sp>
        <p:nvSpPr>
          <p:cNvPr id="21508" name="Rectangle 50"/>
          <p:cNvSpPr txBox="1">
            <a:spLocks noChangeArrowheads="1"/>
          </p:cNvSpPr>
          <p:nvPr/>
        </p:nvSpPr>
        <p:spPr bwMode="auto">
          <a:xfrm>
            <a:off x="57150" y="168275"/>
            <a:ext cx="797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spcBef>
                <a:spcPct val="0"/>
              </a:spcBef>
              <a:buClrTx/>
              <a:buFontTx/>
              <a:buNone/>
            </a:pPr>
            <a:r>
              <a:rPr lang="en-US" altLang="ja-JP" sz="2800" b="1">
                <a:solidFill>
                  <a:schemeClr val="tx2"/>
                </a:solidFill>
                <a:latin typeface="HGPｺﾞｼｯｸM" panose="020B0600000000000000" pitchFamily="50" charset="-128"/>
                <a:ea typeface="HGPｺﾞｼｯｸM" panose="020B0600000000000000" pitchFamily="50" charset="-128"/>
              </a:rPr>
              <a:t>1.2</a:t>
            </a:r>
            <a:r>
              <a:rPr lang="ja-JP" altLang="en-US" sz="2800" b="1">
                <a:solidFill>
                  <a:schemeClr val="tx2"/>
                </a:solidFill>
                <a:latin typeface="HGPｺﾞｼｯｸM" panose="020B0600000000000000" pitchFamily="50" charset="-128"/>
                <a:ea typeface="HGPｺﾞｼｯｸM" panose="020B0600000000000000" pitchFamily="50" charset="-128"/>
              </a:rPr>
              <a:t>要求定義と課題管理</a:t>
            </a:r>
          </a:p>
        </p:txBody>
      </p:sp>
      <p:sp>
        <p:nvSpPr>
          <p:cNvPr id="21509" name="テキスト ボックス 5"/>
          <p:cNvSpPr txBox="1">
            <a:spLocks noChangeArrowheads="1"/>
          </p:cNvSpPr>
          <p:nvPr/>
        </p:nvSpPr>
        <p:spPr bwMode="auto">
          <a:xfrm>
            <a:off x="403225" y="912813"/>
            <a:ext cx="7261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2000">
                <a:solidFill>
                  <a:schemeClr val="tx2"/>
                </a:solidFill>
                <a:latin typeface="HGPｺﾞｼｯｸM" panose="020B0600000000000000" pitchFamily="50" charset="-128"/>
                <a:ea typeface="HGPｺﾞｼｯｸM" panose="020B0600000000000000" pitchFamily="50" charset="-128"/>
              </a:rPr>
              <a:t>●要求定義が決まる時期は？</a:t>
            </a:r>
          </a:p>
        </p:txBody>
      </p:sp>
      <p:sp>
        <p:nvSpPr>
          <p:cNvPr id="21510" name="角丸四角形 6"/>
          <p:cNvSpPr>
            <a:spLocks noChangeArrowheads="1"/>
          </p:cNvSpPr>
          <p:nvPr/>
        </p:nvSpPr>
        <p:spPr bwMode="auto">
          <a:xfrm>
            <a:off x="741363" y="1330325"/>
            <a:ext cx="7699375" cy="971550"/>
          </a:xfrm>
          <a:prstGeom prst="roundRect">
            <a:avLst>
              <a:gd name="adj" fmla="val 16667"/>
            </a:avLst>
          </a:prstGeom>
          <a:solidFill>
            <a:srgbClr val="FFCCFF"/>
          </a:solidFill>
          <a:ln w="38100" algn="ctr">
            <a:solidFill>
              <a:schemeClr val="tx1"/>
            </a:solidFill>
            <a:round/>
            <a:headEnd/>
            <a:tailEnd/>
          </a:ln>
        </p:spPr>
        <p:txBody>
          <a:bodyPr wrap="none" anchor="ct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・要求定義工程で機能要求・非機能要求の全てを決定することが望ましい</a:t>
            </a:r>
            <a:endParaRPr lang="en-US" altLang="ja-JP" sz="18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　　　⇒現実は困難</a:t>
            </a:r>
            <a:endParaRPr lang="en-US" altLang="ja-JP" sz="1800">
              <a:solidFill>
                <a:schemeClr val="tx2"/>
              </a:solidFill>
              <a:latin typeface="HGPｺﾞｼｯｸM" panose="020B0600000000000000" pitchFamily="50" charset="-128"/>
              <a:ea typeface="HGPｺﾞｼｯｸM" panose="020B0600000000000000" pitchFamily="50" charset="-128"/>
            </a:endParaRPr>
          </a:p>
          <a:p>
            <a:pPr eaLnBrk="1" hangingPunct="1">
              <a:spcBef>
                <a:spcPct val="0"/>
              </a:spcBef>
              <a:buClrTx/>
              <a:buFontTx/>
              <a:buNone/>
            </a:pPr>
            <a:r>
              <a:rPr lang="ja-JP" altLang="en-US" sz="1800">
                <a:solidFill>
                  <a:schemeClr val="tx2"/>
                </a:solidFill>
                <a:latin typeface="HGPｺﾞｼｯｸM" panose="020B0600000000000000" pitchFamily="50" charset="-128"/>
                <a:ea typeface="HGPｺﾞｼｯｸM" panose="020B0600000000000000" pitchFamily="50" charset="-128"/>
              </a:rPr>
              <a:t>・課題管理表を用いて決定時期を明確にし、段階的に詳細化を実施</a:t>
            </a:r>
            <a:endParaRPr lang="en-US" altLang="ja-JP" sz="1800">
              <a:solidFill>
                <a:schemeClr val="tx2"/>
              </a:solidFill>
              <a:latin typeface="HGPｺﾞｼｯｸM" panose="020B0600000000000000" pitchFamily="50" charset="-128"/>
              <a:ea typeface="HGPｺﾞｼｯｸM" panose="020B0600000000000000" pitchFamily="50" charset="-128"/>
            </a:endParaRPr>
          </a:p>
        </p:txBody>
      </p:sp>
      <p:pic>
        <p:nvPicPr>
          <p:cNvPr id="21511"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538" y="2835275"/>
            <a:ext cx="8782050" cy="3722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7961" dir="2700000" algn="ctr" rotWithShape="0">
                    <a:srgbClr val="7A8E99"/>
                  </a:outerShdw>
                </a:effectLst>
              </a14:hiddenEffects>
            </a:ext>
          </a:extLst>
        </p:spPr>
      </p:pic>
      <p:sp>
        <p:nvSpPr>
          <p:cNvPr id="8"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6" name="タイトル 1"/>
          <p:cNvSpPr txBox="1">
            <a:spLocks/>
          </p:cNvSpPr>
          <p:nvPr/>
        </p:nvSpPr>
        <p:spPr bwMode="auto">
          <a:xfrm>
            <a:off x="231775" y="168275"/>
            <a:ext cx="701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spAutoFit/>
          </a:bodyPr>
          <a:lstStyle>
            <a:lvl1pPr>
              <a:spcBef>
                <a:spcPct val="20000"/>
              </a:spcBef>
              <a:buClr>
                <a:schemeClr val="hlink"/>
              </a:buClr>
              <a:buFont typeface="Wingdings" panose="05000000000000000000" pitchFamily="2" charset="2"/>
              <a:buChar char="n"/>
              <a:defRPr kumimoji="1" sz="2400">
                <a:solidFill>
                  <a:schemeClr val="tx1"/>
                </a:solidFill>
                <a:latin typeface="ＭＳ ゴシック" panose="020B0609070205080204" pitchFamily="49" charset="-128"/>
                <a:ea typeface="ＭＳ Ｐゴシック" panose="020B0600070205080204" pitchFamily="50" charset="-128"/>
              </a:defRPr>
            </a:lvl1pPr>
            <a:lvl2pPr marL="742950" indent="-285750">
              <a:spcBef>
                <a:spcPct val="20000"/>
              </a:spcBef>
              <a:buClr>
                <a:schemeClr val="hlink"/>
              </a:buClr>
              <a:buSzPct val="90000"/>
              <a:buFont typeface="Wingdings" panose="05000000000000000000" pitchFamily="2" charset="2"/>
              <a:buChar char="l"/>
              <a:defRPr kumimoji="1" sz="2000">
                <a:solidFill>
                  <a:schemeClr val="tx1"/>
                </a:solidFill>
                <a:latin typeface="ＭＳ ゴシック" panose="020B0609070205080204" pitchFamily="49" charset="-128"/>
                <a:ea typeface="ＭＳ Ｐゴシック" panose="020B0600070205080204" pitchFamily="50" charset="-128"/>
              </a:defRPr>
            </a:lvl2pPr>
            <a:lvl3pPr marL="1143000" indent="-228600">
              <a:spcBef>
                <a:spcPct val="20000"/>
              </a:spcBef>
              <a:buClr>
                <a:schemeClr val="hlink"/>
              </a:buClr>
              <a:buSzPct val="80000"/>
              <a:buFont typeface="Wingdings" panose="05000000000000000000" pitchFamily="2" charset="2"/>
              <a:buChar char="n"/>
              <a:defRPr kumimoji="1">
                <a:solidFill>
                  <a:schemeClr val="tx1"/>
                </a:solidFill>
                <a:latin typeface="ＭＳ ゴシック" panose="020B0609070205080204" pitchFamily="49" charset="-128"/>
                <a:ea typeface="ＭＳ Ｐゴシック" panose="020B0600070205080204" pitchFamily="50" charset="-128"/>
              </a:defRPr>
            </a:lvl3pPr>
            <a:lvl4pPr marL="1600200" indent="-228600">
              <a:spcBef>
                <a:spcPct val="20000"/>
              </a:spcBef>
              <a:buClr>
                <a:schemeClr val="hlink"/>
              </a:buClr>
              <a:buSzPct val="70000"/>
              <a:buFont typeface="Wingdings" panose="05000000000000000000" pitchFamily="2" charset="2"/>
              <a:buChar char="l"/>
              <a:defRPr kumimoji="1" sz="1600">
                <a:solidFill>
                  <a:schemeClr val="tx1"/>
                </a:solidFill>
                <a:latin typeface="ＭＳ ゴシック" panose="020B0609070205080204" pitchFamily="49" charset="-128"/>
                <a:ea typeface="ＭＳ Ｐゴシック" panose="020B0600070205080204" pitchFamily="50" charset="-128"/>
              </a:defRPr>
            </a:lvl4pPr>
            <a:lvl5pPr marL="2057400" indent="-228600">
              <a:spcBef>
                <a:spcPct val="20000"/>
              </a:spcBef>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60000"/>
              <a:buFont typeface="Wingdings" panose="05000000000000000000" pitchFamily="2" charset="2"/>
              <a:buChar char="n"/>
              <a:defRPr kumimoji="1" sz="1400">
                <a:solidFill>
                  <a:schemeClr val="tx1"/>
                </a:solidFill>
                <a:latin typeface="ＭＳ ゴシック" panose="020B0609070205080204" pitchFamily="49" charset="-128"/>
                <a:ea typeface="ＭＳ Ｐゴシック" panose="020B0600070205080204" pitchFamily="50" charset="-128"/>
              </a:defRPr>
            </a:lvl9pPr>
          </a:lstStyle>
          <a:p>
            <a:pPr algn="ctr">
              <a:spcBef>
                <a:spcPct val="0"/>
              </a:spcBef>
              <a:buClrTx/>
              <a:buFontTx/>
              <a:buNone/>
            </a:pPr>
            <a:r>
              <a:rPr lang="ja-JP" altLang="en-US" sz="2800" b="1">
                <a:solidFill>
                  <a:schemeClr val="tx2"/>
                </a:solidFill>
                <a:latin typeface="HGP創英角ｺﾞｼｯｸUB" panose="020B0900000000000000" pitchFamily="50" charset="-128"/>
                <a:ea typeface="HGP創英角ｺﾞｼｯｸUB" panose="020B0900000000000000" pitchFamily="50" charset="-128"/>
              </a:rPr>
              <a:t>目　　　　　　　次</a:t>
            </a:r>
          </a:p>
        </p:txBody>
      </p:sp>
      <p:sp>
        <p:nvSpPr>
          <p:cNvPr id="8" name="タイトル 1"/>
          <p:cNvSpPr txBox="1">
            <a:spLocks/>
          </p:cNvSpPr>
          <p:nvPr/>
        </p:nvSpPr>
        <p:spPr bwMode="auto">
          <a:xfrm>
            <a:off x="406400" y="1276350"/>
            <a:ext cx="8461375" cy="4832350"/>
          </a:xfrm>
          <a:prstGeom prst="rect">
            <a:avLst/>
          </a:prstGeom>
          <a:noFill/>
          <a:ln>
            <a:noFill/>
          </a:ln>
          <a:extLst/>
        </p:spPr>
        <p:txBody>
          <a:bodyPr anchor="b">
            <a:spAutoFit/>
          </a:bodyPr>
          <a:lstStyle>
            <a:lvl1pPr algn="l" rtl="0" eaLnBrk="0" fontAlgn="base" hangingPunct="0">
              <a:spcBef>
                <a:spcPct val="0"/>
              </a:spcBef>
              <a:spcAft>
                <a:spcPct val="0"/>
              </a:spcAft>
              <a:defRPr kumimoji="1" sz="2800">
                <a:solidFill>
                  <a:schemeClr val="tx2"/>
                </a:solidFill>
                <a:latin typeface="+mj-lt"/>
                <a:ea typeface="ＭＳ Ｐゴシック" pitchFamily="50" charset="-128"/>
                <a:cs typeface="+mj-cs"/>
              </a:defRPr>
            </a:lvl1pPr>
            <a:lvl2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2pPr>
            <a:lvl3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3pPr>
            <a:lvl4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4pPr>
            <a:lvl5pPr algn="l" rtl="0" eaLnBrk="0" fontAlgn="base" hangingPunct="0">
              <a:spcBef>
                <a:spcPct val="0"/>
              </a:spcBef>
              <a:spcAft>
                <a:spcPct val="0"/>
              </a:spcAft>
              <a:defRPr kumimoji="1" sz="2800">
                <a:solidFill>
                  <a:schemeClr val="tx2"/>
                </a:solidFill>
                <a:latin typeface="ＭＳ ゴシック" pitchFamily="49" charset="-128"/>
                <a:ea typeface="ＭＳ Ｐゴシック" pitchFamily="50" charset="-128"/>
              </a:defRPr>
            </a:lvl5pPr>
            <a:lvl6pPr marL="4572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6pPr>
            <a:lvl7pPr marL="9144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7pPr>
            <a:lvl8pPr marL="13716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8pPr>
            <a:lvl9pPr marL="1828800" algn="l" rtl="0" eaLnBrk="1" fontAlgn="base" hangingPunct="1">
              <a:spcBef>
                <a:spcPct val="0"/>
              </a:spcBef>
              <a:spcAft>
                <a:spcPct val="0"/>
              </a:spcAft>
              <a:defRPr kumimoji="1" sz="2800">
                <a:solidFill>
                  <a:schemeClr val="tx2"/>
                </a:solidFill>
                <a:latin typeface="ＭＳ ゴシック" pitchFamily="49" charset="-128"/>
                <a:ea typeface="ＭＳ ゴシック" pitchFamily="49" charset="-128"/>
              </a:defRPr>
            </a:lvl9pPr>
          </a:lstStyle>
          <a:p>
            <a:pPr>
              <a:defRPr/>
            </a:pPr>
            <a:r>
              <a:rPr lang="ja-JP" altLang="en-US" b="1" dirty="0">
                <a:solidFill>
                  <a:schemeClr val="bg1">
                    <a:lumMod val="85000"/>
                  </a:schemeClr>
                </a:solidFill>
                <a:latin typeface="HGPｺﾞｼｯｸM" pitchFamily="50" charset="-128"/>
                <a:ea typeface="HGPｺﾞｼｯｸM" pitchFamily="50" charset="-128"/>
              </a:rPr>
              <a:t>１．要求定義について</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２．非機能要求について</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2.1</a:t>
            </a:r>
            <a:r>
              <a:rPr lang="ja-JP" altLang="en-US" b="1" dirty="0">
                <a:latin typeface="HGPｺﾞｼｯｸM" pitchFamily="50" charset="-128"/>
                <a:ea typeface="HGPｺﾞｼｯｸM" pitchFamily="50" charset="-128"/>
              </a:rPr>
              <a:t>システムに対する機能要求と非機能要求</a:t>
            </a:r>
            <a:endParaRPr lang="en-US" altLang="ja-JP" b="1" dirty="0">
              <a:latin typeface="HGPｺﾞｼｯｸM" pitchFamily="50" charset="-128"/>
              <a:ea typeface="HGPｺﾞｼｯｸM" pitchFamily="50" charset="-128"/>
            </a:endParaRP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2.2</a:t>
            </a:r>
            <a:r>
              <a:rPr lang="ja-JP" altLang="en-US" b="1" dirty="0">
                <a:latin typeface="HGPｺﾞｼｯｸM" pitchFamily="50" charset="-128"/>
                <a:ea typeface="HGPｺﾞｼｯｸM" pitchFamily="50" charset="-128"/>
              </a:rPr>
              <a:t>非機能要求とシステム基盤</a:t>
            </a:r>
          </a:p>
          <a:p>
            <a:pPr>
              <a:defRPr/>
            </a:pPr>
            <a:r>
              <a:rPr lang="ja-JP" altLang="en-US" b="1" dirty="0">
                <a:latin typeface="HGPｺﾞｼｯｸM" pitchFamily="50" charset="-128"/>
                <a:ea typeface="HGPｺﾞｼｯｸM" pitchFamily="50" charset="-128"/>
              </a:rPr>
              <a:t>　</a:t>
            </a:r>
            <a:r>
              <a:rPr lang="en-US" altLang="ja-JP" b="1" dirty="0">
                <a:latin typeface="HGPｺﾞｼｯｸM" pitchFamily="50" charset="-128"/>
                <a:ea typeface="HGPｺﾞｼｯｸM" pitchFamily="50" charset="-128"/>
              </a:rPr>
              <a:t>2.3</a:t>
            </a:r>
            <a:r>
              <a:rPr lang="ja-JP" altLang="en-US" b="1" dirty="0">
                <a:latin typeface="HGPｺﾞｼｯｸM" pitchFamily="50" charset="-128"/>
                <a:ea typeface="HGPｺﾞｼｯｸM" pitchFamily="50" charset="-128"/>
              </a:rPr>
              <a:t>非機能要求に関する課題</a:t>
            </a:r>
            <a:endParaRPr lang="en-US" altLang="ja-JP" b="1" dirty="0">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３．非機能要求グレード</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４．非機能要求項目のレベル決定法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５．非機能要求項目の留意点</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６．機能要求検討時の非機能要求グレード利用法</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７．非機能要求の適用事例</a:t>
            </a:r>
            <a:endParaRPr lang="en-US" altLang="ja-JP" b="1" dirty="0">
              <a:solidFill>
                <a:schemeClr val="bg1">
                  <a:lumMod val="85000"/>
                </a:schemeClr>
              </a:solidFill>
              <a:latin typeface="HGPｺﾞｼｯｸM" pitchFamily="50" charset="-128"/>
              <a:ea typeface="HGPｺﾞｼｯｸM" pitchFamily="50" charset="-128"/>
            </a:endParaRPr>
          </a:p>
          <a:p>
            <a:pPr>
              <a:defRPr/>
            </a:pPr>
            <a:r>
              <a:rPr lang="ja-JP" altLang="en-US" b="1" dirty="0">
                <a:solidFill>
                  <a:schemeClr val="bg1">
                    <a:lumMod val="85000"/>
                  </a:schemeClr>
                </a:solidFill>
                <a:latin typeface="HGPｺﾞｼｯｸM" pitchFamily="50" charset="-128"/>
                <a:ea typeface="HGPｺﾞｼｯｸM" pitchFamily="50" charset="-128"/>
              </a:rPr>
              <a:t>８．参考資料</a:t>
            </a:r>
          </a:p>
        </p:txBody>
      </p:sp>
      <p:sp>
        <p:nvSpPr>
          <p:cNvPr id="6" name="Text Box 25"/>
          <p:cNvSpPr txBox="1">
            <a:spLocks noChangeArrowheads="1"/>
          </p:cNvSpPr>
          <p:nvPr/>
        </p:nvSpPr>
        <p:spPr bwMode="auto">
          <a:xfrm>
            <a:off x="319238" y="6626225"/>
            <a:ext cx="2802370" cy="246221"/>
          </a:xfrm>
          <a:prstGeom prst="rect">
            <a:avLst/>
          </a:prstGeom>
          <a:noFill/>
          <a:ln>
            <a:noFill/>
          </a:ln>
          <a:extLst/>
        </p:spPr>
        <p:txBody>
          <a:bodyPr wrap="none">
            <a:spAutoFit/>
          </a:bodyPr>
          <a:lstStyle>
            <a:lvl1pPr eaLnBrk="0" hangingPunct="0">
              <a:defRPr kumimoji="1" sz="2800">
                <a:solidFill>
                  <a:schemeClr val="tx2"/>
                </a:solidFill>
                <a:latin typeface="HGP創英角ｺﾞｼｯｸUB" pitchFamily="50" charset="-128"/>
                <a:ea typeface="HGP創英角ｺﾞｼｯｸUB" pitchFamily="50" charset="-128"/>
              </a:defRPr>
            </a:lvl1pPr>
            <a:lvl2pPr marL="742950" indent="-285750" eaLnBrk="0" hangingPunct="0">
              <a:defRPr kumimoji="1" sz="2800">
                <a:solidFill>
                  <a:schemeClr val="tx2"/>
                </a:solidFill>
                <a:latin typeface="HGP創英角ｺﾞｼｯｸUB" pitchFamily="50" charset="-128"/>
                <a:ea typeface="HGP創英角ｺﾞｼｯｸUB" pitchFamily="50" charset="-128"/>
              </a:defRPr>
            </a:lvl2pPr>
            <a:lvl3pPr marL="1143000" indent="-228600" eaLnBrk="0" hangingPunct="0">
              <a:defRPr kumimoji="1" sz="2800">
                <a:solidFill>
                  <a:schemeClr val="tx2"/>
                </a:solidFill>
                <a:latin typeface="HGP創英角ｺﾞｼｯｸUB" pitchFamily="50" charset="-128"/>
                <a:ea typeface="HGP創英角ｺﾞｼｯｸUB" pitchFamily="50" charset="-128"/>
              </a:defRPr>
            </a:lvl3pPr>
            <a:lvl4pPr marL="1600200" indent="-228600" eaLnBrk="0" hangingPunct="0">
              <a:defRPr kumimoji="1" sz="2800">
                <a:solidFill>
                  <a:schemeClr val="tx2"/>
                </a:solidFill>
                <a:latin typeface="HGP創英角ｺﾞｼｯｸUB" pitchFamily="50" charset="-128"/>
                <a:ea typeface="HGP創英角ｺﾞｼｯｸUB" pitchFamily="50" charset="-128"/>
              </a:defRPr>
            </a:lvl4pPr>
            <a:lvl5pPr marL="2057400" indent="-228600" eaLnBrk="0" hangingPunct="0">
              <a:defRPr kumimoji="1" sz="2800">
                <a:solidFill>
                  <a:schemeClr val="tx2"/>
                </a:solidFill>
                <a:latin typeface="HGP創英角ｺﾞｼｯｸUB" pitchFamily="50" charset="-128"/>
                <a:ea typeface="HGP創英角ｺﾞｼｯｸUB" pitchFamily="50" charset="-128"/>
              </a:defRPr>
            </a:lvl5pPr>
            <a:lvl6pPr marL="25146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6pPr>
            <a:lvl7pPr marL="29718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7pPr>
            <a:lvl8pPr marL="34290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8pPr>
            <a:lvl9pPr marL="3886200" indent="-228600" algn="ctr" eaLnBrk="0" fontAlgn="base" hangingPunct="0">
              <a:spcBef>
                <a:spcPct val="0"/>
              </a:spcBef>
              <a:spcAft>
                <a:spcPct val="0"/>
              </a:spcAft>
              <a:defRPr kumimoji="1" sz="2800">
                <a:solidFill>
                  <a:schemeClr val="tx2"/>
                </a:solidFill>
                <a:latin typeface="HGP創英角ｺﾞｼｯｸUB" pitchFamily="50" charset="-128"/>
                <a:ea typeface="HGP創英角ｺﾞｼｯｸUB" pitchFamily="50" charset="-128"/>
              </a:defRPr>
            </a:lvl9pPr>
          </a:lstStyle>
          <a:p>
            <a:pPr algn="ctr" eaLnBrk="1" hangingPunct="1">
              <a:defRPr/>
            </a:pPr>
            <a:r>
              <a:rPr lang="en-US" altLang="ja-JP" sz="1000" dirty="0">
                <a:solidFill>
                  <a:schemeClr val="tx1"/>
                </a:solidFill>
                <a:latin typeface="Arial" charset="0"/>
                <a:ea typeface="ＭＳ Ｐゴシック" charset="-128"/>
              </a:rPr>
              <a:t>© </a:t>
            </a:r>
            <a:r>
              <a:rPr lang="en-US" altLang="zh-TW" sz="1000" dirty="0">
                <a:solidFill>
                  <a:schemeClr val="tx1"/>
                </a:solidFill>
                <a:latin typeface="Arial" charset="0"/>
                <a:ea typeface="ＭＳ Ｐゴシック" charset="-128"/>
              </a:rPr>
              <a:t>2010-2018</a:t>
            </a:r>
            <a:r>
              <a:rPr lang="zh-TW" altLang="en-US" sz="1000" dirty="0">
                <a:solidFill>
                  <a:schemeClr val="tx1"/>
                </a:solidFill>
                <a:latin typeface="Arial" charset="0"/>
                <a:ea typeface="ＭＳ Ｐゴシック" charset="-128"/>
              </a:rPr>
              <a:t>　独立行政法人情報処理推進機構</a:t>
            </a:r>
            <a:endParaRPr lang="en-US" altLang="ja-JP" sz="1000" dirty="0">
              <a:solidFill>
                <a:schemeClr val="tx1"/>
              </a:solidFill>
              <a:latin typeface="Arial" charset="0"/>
              <a:ea typeface="ＭＳ Ｐゴシック" charset="-128"/>
            </a:endParaRPr>
          </a:p>
        </p:txBody>
      </p:sp>
    </p:spTree>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TIMING" val="|0.3"/>
</p:tagLst>
</file>

<file path=ppt/theme/theme1.xml><?xml version="1.0" encoding="utf-8"?>
<a:theme xmlns:a="http://schemas.openxmlformats.org/drawingml/2006/main" name="SEC主催セミナーテンプレート2009">
  <a:themeElements>
    <a:clrScheme name="SEC主催セミナーテンプレート2009 15">
      <a:dk1>
        <a:srgbClr val="000000"/>
      </a:dk1>
      <a:lt1>
        <a:srgbClr val="FFFFFF"/>
      </a:lt1>
      <a:dk2>
        <a:srgbClr val="000000"/>
      </a:dk2>
      <a:lt2>
        <a:srgbClr val="808080"/>
      </a:lt2>
      <a:accent1>
        <a:srgbClr val="CCECFF"/>
      </a:accent1>
      <a:accent2>
        <a:srgbClr val="9999FF"/>
      </a:accent2>
      <a:accent3>
        <a:srgbClr val="FFFFFF"/>
      </a:accent3>
      <a:accent4>
        <a:srgbClr val="000000"/>
      </a:accent4>
      <a:accent5>
        <a:srgbClr val="E2F4FF"/>
      </a:accent5>
      <a:accent6>
        <a:srgbClr val="8A8AE7"/>
      </a:accent6>
      <a:hlink>
        <a:srgbClr val="339966"/>
      </a:hlink>
      <a:folHlink>
        <a:srgbClr val="FF7C80"/>
      </a:folHlink>
    </a:clrScheme>
    <a:fontScheme name="SEC主催セミナーテンプレート2009">
      <a:majorFont>
        <a:latin typeface="ＭＳ ゴシック"/>
        <a:ea typeface="ＭＳ ゴシック"/>
        <a:cs typeface=""/>
      </a:majorFont>
      <a:minorFont>
        <a:latin typeface="ＭＳ ゴシック"/>
        <a:ea typeface="ＭＳ 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dbl"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3200" b="0" i="0" u="none" strike="noStrike" cap="none" normalizeH="0" baseline="0" smtClean="0">
            <a:ln>
              <a:noFill/>
            </a:ln>
            <a:solidFill>
              <a:schemeClr val="tx2"/>
            </a:solidFill>
            <a:effectLst/>
            <a:latin typeface="ＭＳ ゴシック" pitchFamily="49" charset="-128"/>
            <a:ea typeface="ＭＳ ゴシック" pitchFamily="49" charset="-128"/>
          </a:defRPr>
        </a:defPPr>
      </a:lstStyle>
    </a:spDef>
    <a:lnDef>
      <a:spPr bwMode="auto">
        <a:xfrm>
          <a:off x="0" y="0"/>
          <a:ext cx="1" cy="1"/>
        </a:xfrm>
        <a:custGeom>
          <a:avLst/>
          <a:gdLst/>
          <a:ahLst/>
          <a:cxnLst/>
          <a:rect l="0" t="0" r="0" b="0"/>
          <a:pathLst/>
        </a:custGeom>
        <a:noFill/>
        <a:ln w="38100" cap="flat" cmpd="dbl"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3200" b="0" i="0" u="none" strike="noStrike" cap="none" normalizeH="0" baseline="0" smtClean="0">
            <a:ln>
              <a:noFill/>
            </a:ln>
            <a:solidFill>
              <a:schemeClr val="tx2"/>
            </a:solidFill>
            <a:effectLst/>
            <a:latin typeface="ＭＳ ゴシック" pitchFamily="49" charset="-128"/>
            <a:ea typeface="ＭＳ ゴシック" pitchFamily="49" charset="-128"/>
          </a:defRPr>
        </a:defPPr>
      </a:lstStyle>
    </a:lnDef>
  </a:objectDefaults>
  <a:extraClrSchemeLst>
    <a:extraClrScheme>
      <a:clrScheme name="SEC主催セミナーテンプレート2009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EC主催セミナーテンプレート2009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SEC主催セミナーテンプレート2009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EC主催セミナーテンプレート2009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SEC主催セミナーテンプレート2009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SEC主催セミナーテンプレート2009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SEC主催セミナーテンプレート2009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SEC主催セミナーテンプレート2009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SEC主催セミナーテンプレート2009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SEC主催セミナーテンプレート2009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SEC主催セミナーテンプレート2009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EC主催セミナーテンプレート2009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SEC主催セミナーテンプレート2009 1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CCFF99"/>
        </a:hlink>
        <a:folHlink>
          <a:srgbClr val="AF67FF"/>
        </a:folHlink>
      </a:clrScheme>
      <a:clrMap bg1="lt1" tx1="dk1" bg2="lt2" tx2="dk2" accent1="accent1" accent2="accent2" accent3="accent3" accent4="accent4" accent5="accent5" accent6="accent6" hlink="hlink" folHlink="folHlink"/>
    </a:extraClrScheme>
    <a:extraClrScheme>
      <a:clrScheme name="SEC主催セミナーテンプレート2009 14">
        <a:dk1>
          <a:srgbClr val="000000"/>
        </a:dk1>
        <a:lt1>
          <a:srgbClr val="FFFFFF"/>
        </a:lt1>
        <a:dk2>
          <a:srgbClr val="000000"/>
        </a:dk2>
        <a:lt2>
          <a:srgbClr val="808080"/>
        </a:lt2>
        <a:accent1>
          <a:srgbClr val="CCECFF"/>
        </a:accent1>
        <a:accent2>
          <a:srgbClr val="CCCCFF"/>
        </a:accent2>
        <a:accent3>
          <a:srgbClr val="FFFFFF"/>
        </a:accent3>
        <a:accent4>
          <a:srgbClr val="000000"/>
        </a:accent4>
        <a:accent5>
          <a:srgbClr val="E2F4FF"/>
        </a:accent5>
        <a:accent6>
          <a:srgbClr val="B9B9E7"/>
        </a:accent6>
        <a:hlink>
          <a:srgbClr val="339966"/>
        </a:hlink>
        <a:folHlink>
          <a:srgbClr val="FF7C80"/>
        </a:folHlink>
      </a:clrScheme>
      <a:clrMap bg1="lt1" tx1="dk1" bg2="lt2" tx2="dk2" accent1="accent1" accent2="accent2" accent3="accent3" accent4="accent4" accent5="accent5" accent6="accent6" hlink="hlink" folHlink="folHlink"/>
    </a:extraClrScheme>
    <a:extraClrScheme>
      <a:clrScheme name="SEC主催セミナーテンプレート2009 15">
        <a:dk1>
          <a:srgbClr val="000000"/>
        </a:dk1>
        <a:lt1>
          <a:srgbClr val="FFFFFF"/>
        </a:lt1>
        <a:dk2>
          <a:srgbClr val="000000"/>
        </a:dk2>
        <a:lt2>
          <a:srgbClr val="808080"/>
        </a:lt2>
        <a:accent1>
          <a:srgbClr val="CCECFF"/>
        </a:accent1>
        <a:accent2>
          <a:srgbClr val="9999FF"/>
        </a:accent2>
        <a:accent3>
          <a:srgbClr val="FFFFFF"/>
        </a:accent3>
        <a:accent4>
          <a:srgbClr val="000000"/>
        </a:accent4>
        <a:accent5>
          <a:srgbClr val="E2F4FF"/>
        </a:accent5>
        <a:accent6>
          <a:srgbClr val="8A8AE7"/>
        </a:accent6>
        <a:hlink>
          <a:srgbClr val="339966"/>
        </a:hlink>
        <a:folHlink>
          <a:srgbClr val="FF7C8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IPA01">
  <a:themeElements>
    <a:clrScheme name="IPA01 15">
      <a:dk1>
        <a:srgbClr val="000000"/>
      </a:dk1>
      <a:lt1>
        <a:srgbClr val="FFFFFF"/>
      </a:lt1>
      <a:dk2>
        <a:srgbClr val="000000"/>
      </a:dk2>
      <a:lt2>
        <a:srgbClr val="808080"/>
      </a:lt2>
      <a:accent1>
        <a:srgbClr val="CCECFF"/>
      </a:accent1>
      <a:accent2>
        <a:srgbClr val="9999FF"/>
      </a:accent2>
      <a:accent3>
        <a:srgbClr val="FFFFFF"/>
      </a:accent3>
      <a:accent4>
        <a:srgbClr val="000000"/>
      </a:accent4>
      <a:accent5>
        <a:srgbClr val="E2F4FF"/>
      </a:accent5>
      <a:accent6>
        <a:srgbClr val="8A8AE7"/>
      </a:accent6>
      <a:hlink>
        <a:srgbClr val="339966"/>
      </a:hlink>
      <a:folHlink>
        <a:srgbClr val="FF7C80"/>
      </a:folHlink>
    </a:clrScheme>
    <a:fontScheme name="2_IPA01">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IPA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PA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IPA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IPA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IPA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IPA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IPA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IPA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IPA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IPA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IPA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IPA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IPA01 1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CCFF99"/>
        </a:hlink>
        <a:folHlink>
          <a:srgbClr val="AF67FF"/>
        </a:folHlink>
      </a:clrScheme>
      <a:clrMap bg1="lt1" tx1="dk1" bg2="lt2" tx2="dk2" accent1="accent1" accent2="accent2" accent3="accent3" accent4="accent4" accent5="accent5" accent6="accent6" hlink="hlink" folHlink="folHlink"/>
    </a:extraClrScheme>
    <a:extraClrScheme>
      <a:clrScheme name="IPA01 14">
        <a:dk1>
          <a:srgbClr val="000000"/>
        </a:dk1>
        <a:lt1>
          <a:srgbClr val="FFFFFF"/>
        </a:lt1>
        <a:dk2>
          <a:srgbClr val="000000"/>
        </a:dk2>
        <a:lt2>
          <a:srgbClr val="808080"/>
        </a:lt2>
        <a:accent1>
          <a:srgbClr val="CCECFF"/>
        </a:accent1>
        <a:accent2>
          <a:srgbClr val="CCCCFF"/>
        </a:accent2>
        <a:accent3>
          <a:srgbClr val="FFFFFF"/>
        </a:accent3>
        <a:accent4>
          <a:srgbClr val="000000"/>
        </a:accent4>
        <a:accent5>
          <a:srgbClr val="E2F4FF"/>
        </a:accent5>
        <a:accent6>
          <a:srgbClr val="B9B9E7"/>
        </a:accent6>
        <a:hlink>
          <a:srgbClr val="339966"/>
        </a:hlink>
        <a:folHlink>
          <a:srgbClr val="FF7C80"/>
        </a:folHlink>
      </a:clrScheme>
      <a:clrMap bg1="lt1" tx1="dk1" bg2="lt2" tx2="dk2" accent1="accent1" accent2="accent2" accent3="accent3" accent4="accent4" accent5="accent5" accent6="accent6" hlink="hlink" folHlink="folHlink"/>
    </a:extraClrScheme>
    <a:extraClrScheme>
      <a:clrScheme name="IPA01 15">
        <a:dk1>
          <a:srgbClr val="000000"/>
        </a:dk1>
        <a:lt1>
          <a:srgbClr val="FFFFFF"/>
        </a:lt1>
        <a:dk2>
          <a:srgbClr val="000000"/>
        </a:dk2>
        <a:lt2>
          <a:srgbClr val="808080"/>
        </a:lt2>
        <a:accent1>
          <a:srgbClr val="CCECFF"/>
        </a:accent1>
        <a:accent2>
          <a:srgbClr val="9999FF"/>
        </a:accent2>
        <a:accent3>
          <a:srgbClr val="FFFFFF"/>
        </a:accent3>
        <a:accent4>
          <a:srgbClr val="000000"/>
        </a:accent4>
        <a:accent5>
          <a:srgbClr val="E2F4FF"/>
        </a:accent5>
        <a:accent6>
          <a:srgbClr val="8A8AE7"/>
        </a:accent6>
        <a:hlink>
          <a:srgbClr val="339966"/>
        </a:hlink>
        <a:folHlink>
          <a:srgbClr val="FF7C8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SEC主催セミナーテンプレート2009</Template>
  <TotalTime>0</TotalTime>
  <Words>10708</Words>
  <PresentationFormat>画面に合わせる (4:3)</PresentationFormat>
  <Paragraphs>2182</Paragraphs>
  <Slides>72</Slides>
  <Notes>72</Notes>
  <HiddenSlides>0</HiddenSlides>
  <MMClips>0</MMClips>
  <ScaleCrop>false</ScaleCrop>
  <HeadingPairs>
    <vt:vector size="6" baseType="variant">
      <vt:variant>
        <vt:lpstr>使用されているフォント</vt:lpstr>
      </vt:variant>
      <vt:variant>
        <vt:i4>18</vt:i4>
      </vt:variant>
      <vt:variant>
        <vt:lpstr>テーマ</vt:lpstr>
      </vt:variant>
      <vt:variant>
        <vt:i4>2</vt:i4>
      </vt:variant>
      <vt:variant>
        <vt:lpstr>スライド タイトル</vt:lpstr>
      </vt:variant>
      <vt:variant>
        <vt:i4>72</vt:i4>
      </vt:variant>
    </vt:vector>
  </HeadingPairs>
  <TitlesOfParts>
    <vt:vector size="92" baseType="lpstr">
      <vt:lpstr>Arial Unicode MS</vt:lpstr>
      <vt:lpstr>HGPｺﾞｼｯｸM</vt:lpstr>
      <vt:lpstr>HGP創英角ｺﾞｼｯｸUB</vt:lpstr>
      <vt:lpstr>HGP明朝B</vt:lpstr>
      <vt:lpstr>IPA Pゴシック</vt:lpstr>
      <vt:lpstr>IPAexゴシック</vt:lpstr>
      <vt:lpstr>ＭＳ Ｐゴシック</vt:lpstr>
      <vt:lpstr>ＭＳ Ｐ明朝</vt:lpstr>
      <vt:lpstr>MS UI Gothic</vt:lpstr>
      <vt:lpstr>ＭＳ ゴシック</vt:lpstr>
      <vt:lpstr>ＭＳ 明朝</vt:lpstr>
      <vt:lpstr>メイリオ</vt:lpstr>
      <vt:lpstr>Arial</vt:lpstr>
      <vt:lpstr>Century</vt:lpstr>
      <vt:lpstr>Tahoma</vt:lpstr>
      <vt:lpstr>Times New Roman</vt:lpstr>
      <vt:lpstr>Webdings</vt:lpstr>
      <vt:lpstr>Wingdings</vt:lpstr>
      <vt:lpstr>SEC主催セミナーテンプレート2009</vt:lpstr>
      <vt:lpstr>2_IPA01</vt:lpstr>
      <vt:lpstr>講義用スライド</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1.1要求定義の重要性 (3)要求定義の取り組み状況</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3.3非機能要求グレードのコンテンツ</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段階①-2 モデルシステムの選択</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参考：非機能要求関連の各種活動</vt:lpstr>
      <vt:lpstr>PowerPoint プレゼンテーション</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
  <cp:lastModifiedBy/>
  <dcterms:created xsi:type="dcterms:W3CDTF">2013-01-21T07:30:22Z</dcterms:created>
  <dcterms:modified xsi:type="dcterms:W3CDTF">2018-04-24T09:03:25Z</dcterms:modified>
</cp:coreProperties>
</file>